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77" r:id="rId3"/>
    <p:sldId id="283" r:id="rId4"/>
    <p:sldId id="330" r:id="rId5"/>
    <p:sldId id="343" r:id="rId6"/>
    <p:sldId id="344" r:id="rId7"/>
    <p:sldId id="327" r:id="rId8"/>
    <p:sldId id="328" r:id="rId9"/>
    <p:sldId id="302" r:id="rId10"/>
    <p:sldId id="303" r:id="rId11"/>
    <p:sldId id="304" r:id="rId12"/>
    <p:sldId id="331" r:id="rId13"/>
    <p:sldId id="308" r:id="rId14"/>
    <p:sldId id="309" r:id="rId15"/>
    <p:sldId id="332" r:id="rId16"/>
    <p:sldId id="312" r:id="rId17"/>
    <p:sldId id="333" r:id="rId18"/>
    <p:sldId id="314" r:id="rId19"/>
    <p:sldId id="341" r:id="rId20"/>
    <p:sldId id="342" r:id="rId21"/>
    <p:sldId id="334" r:id="rId22"/>
    <p:sldId id="317" r:id="rId23"/>
    <p:sldId id="339" r:id="rId24"/>
    <p:sldId id="340" r:id="rId25"/>
    <p:sldId id="335" r:id="rId26"/>
    <p:sldId id="323" r:id="rId27"/>
    <p:sldId id="337" r:id="rId28"/>
    <p:sldId id="338" r:id="rId29"/>
  </p:sldIdLst>
  <p:sldSz cx="12192000" cy="6858000"/>
  <p:notesSz cx="6858000" cy="9144000"/>
  <p:embeddedFontLst>
    <p:embeddedFont>
      <p:font typeface="Open Sans" panose="020B0606030504020204" pitchFamily="34" charset="0"/>
      <p:regular r:id="rId30"/>
      <p:bold r:id="rId31"/>
      <p:italic r:id="rId32"/>
      <p:boldItalic r:id="rId33"/>
    </p:embeddedFont>
  </p:embeddedFontLst>
  <p:custDataLst>
    <p:tags r:id="rId3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FFCC"/>
    <a:srgbClr val="0066CC"/>
    <a:srgbClr val="FF6600"/>
    <a:srgbClr val="FFCCFF"/>
    <a:srgbClr val="009641"/>
    <a:srgbClr val="5E5E5E"/>
    <a:srgbClr val="009999"/>
    <a:srgbClr val="716D6D"/>
    <a:srgbClr val="605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4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6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-13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4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3.fntdata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1.fntdata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E08E47-44E4-464C-8375-26C5C23945A5}" type="doc">
      <dgm:prSet loTypeId="urn:microsoft.com/office/officeart/2011/layout/Circle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F017ED-7B51-4BC1-B27A-5BA2C5065699}">
      <dgm:prSet phldrT="[Text]" custT="1"/>
      <dgm:spPr>
        <a:xfrm>
          <a:off x="473229" y="279352"/>
          <a:ext cx="939196" cy="1005524"/>
        </a:xfrm>
        <a:prstGeom prst="ellipse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/>
          <a:r>
            <a:rPr lang="en-US" sz="1500" b="1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Xác</a:t>
          </a:r>
          <a:r>
            <a:rPr lang="en-US" sz="1500" b="1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định</a:t>
          </a:r>
          <a:r>
            <a:rPr lang="en-US" sz="1500" b="1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các</a:t>
          </a:r>
          <a:r>
            <a:rPr lang="en-US" sz="1500" b="1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điều</a:t>
          </a:r>
          <a:r>
            <a:rPr lang="en-US" sz="1500" b="1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kiện</a:t>
          </a:r>
          <a:r>
            <a:rPr lang="en-US" sz="1500" b="1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thực</a:t>
          </a:r>
          <a:r>
            <a:rPr lang="en-US" sz="1500" b="1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tế</a:t>
          </a:r>
          <a:r>
            <a:rPr lang="en-US" sz="1500" b="1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của</a:t>
          </a:r>
          <a:r>
            <a:rPr lang="en-US" sz="1500" b="1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nhà</a:t>
          </a:r>
          <a:r>
            <a:rPr lang="en-US" sz="1500" b="1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trường</a:t>
          </a:r>
          <a:endParaRPr lang="en-US" sz="1500" b="1" dirty="0">
            <a:solidFill>
              <a:srgbClr val="0066FF"/>
            </a:solidFill>
            <a:latin typeface="+mj-lt"/>
            <a:ea typeface="+mn-ea"/>
            <a:cs typeface="Times New Roman" pitchFamily="18" charset="0"/>
          </a:endParaRPr>
        </a:p>
      </dgm:t>
    </dgm:pt>
    <dgm:pt modelId="{D2BDD753-7FC9-4E8E-8D79-9A4727C40ADF}" type="parTrans" cxnId="{8D2FC0AD-EEC1-4B81-9E9D-4EB0F76197D8}">
      <dgm:prSet/>
      <dgm:spPr/>
      <dgm:t>
        <a:bodyPr/>
        <a:lstStyle/>
        <a:p>
          <a:pPr algn="ctr"/>
          <a:endParaRPr lang="en-US"/>
        </a:p>
      </dgm:t>
    </dgm:pt>
    <dgm:pt modelId="{88D16EA6-F812-4E8B-B924-0F43EAE1170A}" type="sibTrans" cxnId="{8D2FC0AD-EEC1-4B81-9E9D-4EB0F76197D8}">
      <dgm:prSet/>
      <dgm:spPr/>
      <dgm:t>
        <a:bodyPr/>
        <a:lstStyle/>
        <a:p>
          <a:pPr algn="ctr"/>
          <a:endParaRPr lang="en-US"/>
        </a:p>
      </dgm:t>
    </dgm:pt>
    <dgm:pt modelId="{4718CB70-A9D8-49C5-9A08-F9DFF874D7E8}">
      <dgm:prSet phldrT="[Text]" custT="1"/>
      <dgm:spPr>
        <a:xfrm>
          <a:off x="4453995" y="313637"/>
          <a:ext cx="966615" cy="990623"/>
        </a:xfrm>
        <a:prstGeom prst="ellipse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1500" b="1" spc="-5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Sắp</a:t>
          </a:r>
          <a:r>
            <a:rPr lang="en-US" sz="1500" b="1" spc="-5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spc="-5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xếp</a:t>
          </a:r>
          <a:r>
            <a:rPr lang="en-US" sz="1500" b="1" spc="-5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spc="-5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lịch</a:t>
          </a:r>
          <a:r>
            <a:rPr lang="en-US" sz="1500" b="1" spc="-5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spc="-5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trình</a:t>
          </a:r>
          <a:r>
            <a:rPr lang="en-US" sz="1500" b="1" spc="-5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spc="-5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và</a:t>
          </a:r>
          <a:r>
            <a:rPr lang="en-US" sz="1500" b="1" spc="-5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spc="-5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phân</a:t>
          </a:r>
          <a:r>
            <a:rPr lang="en-US" sz="1500" b="1" spc="-5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spc="-5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công</a:t>
          </a:r>
          <a:r>
            <a:rPr lang="en-US" sz="1500" b="1" spc="-5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spc="-5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thực</a:t>
          </a:r>
          <a:r>
            <a:rPr lang="en-US" sz="1500" b="1" spc="-5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spc="-5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hiện</a:t>
          </a:r>
          <a:endParaRPr lang="en-US" sz="1500" b="1" spc="-50" baseline="0" dirty="0">
            <a:solidFill>
              <a:srgbClr val="0066FF"/>
            </a:solidFill>
            <a:latin typeface="+mj-lt"/>
            <a:ea typeface="+mn-ea"/>
            <a:cs typeface="Times New Roman" pitchFamily="18" charset="0"/>
          </a:endParaRPr>
        </a:p>
      </dgm:t>
    </dgm:pt>
    <dgm:pt modelId="{27E71425-7D62-4791-BEDE-85B46B425678}" type="parTrans" cxnId="{F635E8A3-A28D-48E6-B189-CB7863621C98}">
      <dgm:prSet/>
      <dgm:spPr/>
      <dgm:t>
        <a:bodyPr/>
        <a:lstStyle/>
        <a:p>
          <a:pPr algn="ctr"/>
          <a:endParaRPr lang="en-US"/>
        </a:p>
      </dgm:t>
    </dgm:pt>
    <dgm:pt modelId="{E4C98297-B554-4CCE-9B99-FD89A51446BB}" type="sibTrans" cxnId="{F635E8A3-A28D-48E6-B189-CB7863621C98}">
      <dgm:prSet/>
      <dgm:spPr/>
      <dgm:t>
        <a:bodyPr/>
        <a:lstStyle/>
        <a:p>
          <a:pPr algn="ctr"/>
          <a:endParaRPr lang="en-US"/>
        </a:p>
      </dgm:t>
    </dgm:pt>
    <dgm:pt modelId="{69E0BBD4-D011-403C-901A-1FC6900C9844}">
      <dgm:prSet phldrT="[Text]" custT="1"/>
      <dgm:spPr>
        <a:xfrm>
          <a:off x="2512168" y="312161"/>
          <a:ext cx="938407" cy="976036"/>
        </a:xfrm>
        <a:prstGeom prst="ellipse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>
            <a:lnSpc>
              <a:spcPct val="100000"/>
            </a:lnSpc>
          </a:pPr>
          <a:r>
            <a:rPr lang="en-US" sz="1500" b="1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 </a:t>
          </a:r>
          <a:r>
            <a:rPr lang="en-US" sz="1500" b="1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Lựa</a:t>
          </a:r>
          <a:r>
            <a:rPr lang="en-US" sz="1500" b="1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chọn</a:t>
          </a:r>
          <a:r>
            <a:rPr lang="en-US" sz="1500" b="1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nội</a:t>
          </a:r>
          <a:r>
            <a:rPr lang="en-US" sz="1500" b="1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dung SHCM </a:t>
          </a:r>
          <a:r>
            <a:rPr lang="en-US" sz="1500" b="1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phù</a:t>
          </a:r>
          <a:r>
            <a:rPr lang="en-US" sz="1500" b="1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hợp</a:t>
          </a:r>
          <a:r>
            <a:rPr lang="en-US" sz="1500" b="1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với</a:t>
          </a:r>
          <a:r>
            <a:rPr lang="en-US" sz="1500" b="1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điều</a:t>
          </a:r>
          <a:r>
            <a:rPr lang="en-US" sz="1500" b="1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kiện</a:t>
          </a:r>
          <a:r>
            <a:rPr lang="en-US" sz="1500" b="1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thực</a:t>
          </a:r>
          <a:r>
            <a:rPr lang="en-US" sz="1500" b="1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tế</a:t>
          </a:r>
          <a:endParaRPr lang="en-US" sz="1500" b="1" dirty="0">
            <a:solidFill>
              <a:srgbClr val="0066FF"/>
            </a:solidFill>
            <a:latin typeface="+mj-lt"/>
            <a:ea typeface="+mn-ea"/>
            <a:cs typeface="Times New Roman" pitchFamily="18" charset="0"/>
          </a:endParaRPr>
        </a:p>
      </dgm:t>
    </dgm:pt>
    <dgm:pt modelId="{8E9E8143-C08C-4921-AB5B-47C7DCB9FE54}" type="parTrans" cxnId="{C36EB147-8E60-41D8-BBD5-A112A01E2ECB}">
      <dgm:prSet/>
      <dgm:spPr/>
      <dgm:t>
        <a:bodyPr/>
        <a:lstStyle/>
        <a:p>
          <a:pPr algn="ctr"/>
          <a:endParaRPr lang="en-US"/>
        </a:p>
      </dgm:t>
    </dgm:pt>
    <dgm:pt modelId="{56CE9D84-C5FE-4E2E-B1D9-FEF12F05CB63}" type="sibTrans" cxnId="{C36EB147-8E60-41D8-BBD5-A112A01E2ECB}">
      <dgm:prSet/>
      <dgm:spPr/>
      <dgm:t>
        <a:bodyPr/>
        <a:lstStyle/>
        <a:p>
          <a:pPr algn="ctr"/>
          <a:endParaRPr lang="en-US"/>
        </a:p>
      </dgm:t>
    </dgm:pt>
    <dgm:pt modelId="{2184C68F-4C2E-4540-9957-8BBF15A84491}">
      <dgm:prSet phldrT="[Text]" custT="1"/>
      <dgm:spPr>
        <a:xfrm>
          <a:off x="3469618" y="304710"/>
          <a:ext cx="931283" cy="990937"/>
        </a:xfrm>
        <a:prstGeom prst="ellipse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>
            <a:lnSpc>
              <a:spcPct val="100000"/>
            </a:lnSpc>
          </a:pPr>
          <a:r>
            <a:rPr lang="en-US" sz="1500" b="1" spc="-3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Lựa</a:t>
          </a:r>
          <a:r>
            <a:rPr lang="en-US" sz="1500" b="1" spc="-3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spc="-3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chọn</a:t>
          </a:r>
          <a:r>
            <a:rPr lang="en-US" sz="1500" b="1" spc="-3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spc="-3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hình</a:t>
          </a:r>
          <a:r>
            <a:rPr lang="en-US" sz="1500" b="1" spc="-3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spc="-3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thức</a:t>
          </a:r>
          <a:r>
            <a:rPr lang="en-US" sz="1500" b="1" spc="-3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SHCM </a:t>
          </a:r>
          <a:r>
            <a:rPr lang="en-US" sz="1500" b="1" spc="-3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phù</a:t>
          </a:r>
          <a:r>
            <a:rPr lang="en-US" sz="1500" b="1" spc="-3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spc="-3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hợp</a:t>
          </a:r>
          <a:r>
            <a:rPr lang="en-US" sz="1500" b="1" spc="-3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spc="-3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với</a:t>
          </a:r>
          <a:r>
            <a:rPr lang="en-US" sz="1500" b="1" spc="-3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spc="-3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điều</a:t>
          </a:r>
          <a:r>
            <a:rPr lang="en-US" sz="1500" b="1" spc="-3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spc="-3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kiện</a:t>
          </a:r>
          <a:r>
            <a:rPr lang="en-US" sz="1500" b="1" spc="-3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spc="-3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thực</a:t>
          </a:r>
          <a:r>
            <a:rPr lang="en-US" sz="1500" b="1" spc="-3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spc="-3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tế</a:t>
          </a:r>
          <a:endParaRPr lang="en-US" sz="1500" b="1" spc="-30" baseline="0" dirty="0">
            <a:solidFill>
              <a:srgbClr val="0066FF"/>
            </a:solidFill>
            <a:latin typeface="+mj-lt"/>
            <a:ea typeface="+mn-ea"/>
            <a:cs typeface="Times New Roman" pitchFamily="18" charset="0"/>
          </a:endParaRPr>
        </a:p>
      </dgm:t>
    </dgm:pt>
    <dgm:pt modelId="{3225D8D3-2C01-4B6D-AE41-DA0ECB6B0033}" type="parTrans" cxnId="{767E2842-C5F6-4988-8B50-E865A85862E8}">
      <dgm:prSet/>
      <dgm:spPr/>
      <dgm:t>
        <a:bodyPr/>
        <a:lstStyle/>
        <a:p>
          <a:pPr algn="ctr"/>
          <a:endParaRPr lang="en-US"/>
        </a:p>
      </dgm:t>
    </dgm:pt>
    <dgm:pt modelId="{1E3D1CB1-B7A8-45E0-A96E-CFD9810BCAE3}" type="sibTrans" cxnId="{767E2842-C5F6-4988-8B50-E865A85862E8}">
      <dgm:prSet/>
      <dgm:spPr/>
      <dgm:t>
        <a:bodyPr/>
        <a:lstStyle/>
        <a:p>
          <a:pPr algn="ctr"/>
          <a:endParaRPr lang="en-US"/>
        </a:p>
      </dgm:t>
    </dgm:pt>
    <dgm:pt modelId="{9E03127E-25FE-49F2-92A3-33CE58258CA9}">
      <dgm:prSet phldrT="[Text]" custT="1"/>
      <dgm:spPr>
        <a:xfrm>
          <a:off x="1510828" y="297417"/>
          <a:ext cx="983339" cy="1005524"/>
        </a:xfrm>
        <a:prstGeom prst="ellipse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sz="1500" b="1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Xác</a:t>
          </a:r>
          <a:r>
            <a:rPr lang="en-US" sz="1500" b="1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định</a:t>
          </a:r>
          <a:r>
            <a:rPr lang="en-US" sz="1500" b="1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mục</a:t>
          </a:r>
          <a:r>
            <a:rPr lang="en-US" sz="1500" b="1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tiêu</a:t>
          </a:r>
          <a:r>
            <a:rPr lang="en-US" sz="1500" b="1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   SHCM </a:t>
          </a:r>
          <a:r>
            <a:rPr lang="en-US" sz="1500" b="1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phù</a:t>
          </a:r>
          <a:r>
            <a:rPr lang="en-US" sz="1500" b="1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hợp</a:t>
          </a:r>
          <a:r>
            <a:rPr lang="en-US" sz="1500" b="1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với</a:t>
          </a:r>
          <a:r>
            <a:rPr lang="en-US" sz="1500" b="1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điều</a:t>
          </a:r>
          <a:r>
            <a:rPr lang="en-US" sz="1500" b="1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kiện</a:t>
          </a:r>
          <a:r>
            <a:rPr lang="en-US" sz="1500" b="1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thực</a:t>
          </a:r>
          <a:r>
            <a:rPr lang="en-US" sz="1500" b="1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tế</a:t>
          </a:r>
          <a:endParaRPr lang="en-US" sz="1500" b="1" dirty="0">
            <a:solidFill>
              <a:srgbClr val="0066FF"/>
            </a:solidFill>
            <a:latin typeface="+mj-lt"/>
            <a:ea typeface="+mn-ea"/>
            <a:cs typeface="Times New Roman" pitchFamily="18" charset="0"/>
          </a:endParaRPr>
        </a:p>
      </dgm:t>
    </dgm:pt>
    <dgm:pt modelId="{BB606C73-8AB8-4495-8188-80E49B07156C}" type="parTrans" cxnId="{A99776FE-0E66-44C3-BDB8-B0905C0CCA13}">
      <dgm:prSet/>
      <dgm:spPr/>
      <dgm:t>
        <a:bodyPr/>
        <a:lstStyle/>
        <a:p>
          <a:endParaRPr lang="en-US"/>
        </a:p>
      </dgm:t>
    </dgm:pt>
    <dgm:pt modelId="{DF48F3AF-2993-4E54-81C0-CE1AD9DDE605}" type="sibTrans" cxnId="{A99776FE-0E66-44C3-BDB8-B0905C0CCA13}">
      <dgm:prSet/>
      <dgm:spPr/>
      <dgm:t>
        <a:bodyPr/>
        <a:lstStyle/>
        <a:p>
          <a:endParaRPr lang="en-US"/>
        </a:p>
      </dgm:t>
    </dgm:pt>
    <dgm:pt modelId="{34DC0312-B83C-4771-8536-CF9B5762709F}" type="pres">
      <dgm:prSet presAssocID="{E3E08E47-44E4-464C-8375-26C5C23945A5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EEE675B3-7C9F-40C7-ABE3-A0DA17C5CD5D}" type="pres">
      <dgm:prSet presAssocID="{4718CB70-A9D8-49C5-9A08-F9DFF874D7E8}" presName="Accent5" presStyleCnt="0"/>
      <dgm:spPr/>
    </dgm:pt>
    <dgm:pt modelId="{17D2E79E-F06F-4C58-B20A-007C712B5F38}" type="pres">
      <dgm:prSet presAssocID="{4718CB70-A9D8-49C5-9A08-F9DFF874D7E8}" presName="Accent" presStyleLbl="node1" presStyleIdx="0" presStyleCnt="5" custScaleX="126324" custScaleY="112297" custLinFactNeighborX="3280"/>
      <dgm:spPr>
        <a:xfrm>
          <a:off x="4329965" y="289968"/>
          <a:ext cx="1147696" cy="1020423"/>
        </a:xfrm>
        <a:prstGeom prst="ellipse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F615A594-6CFA-4142-B8A3-EB6963F243E8}" type="pres">
      <dgm:prSet presAssocID="{4718CB70-A9D8-49C5-9A08-F9DFF874D7E8}" presName="ParentBackground5" presStyleCnt="0"/>
      <dgm:spPr/>
    </dgm:pt>
    <dgm:pt modelId="{6CB0AB98-23C2-43F6-B7FB-2F8678734AEA}" type="pres">
      <dgm:prSet presAssocID="{4718CB70-A9D8-49C5-9A08-F9DFF874D7E8}" presName="ParentBackground" presStyleLbl="fgAcc1" presStyleIdx="0" presStyleCnt="5" custScaleX="123441" custScaleY="116806" custLinFactNeighborX="7491" custLinFactNeighborY="1034"/>
      <dgm:spPr/>
    </dgm:pt>
    <dgm:pt modelId="{B4039C0E-0A1D-4120-BE44-6DD48B7AA9B3}" type="pres">
      <dgm:prSet presAssocID="{4718CB70-A9D8-49C5-9A08-F9DFF874D7E8}" presName="Parent5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11043664-6A03-49C3-85F9-91FFD4FA9097}" type="pres">
      <dgm:prSet presAssocID="{2184C68F-4C2E-4540-9957-8BBF15A84491}" presName="Accent4" presStyleCnt="0"/>
      <dgm:spPr/>
    </dgm:pt>
    <dgm:pt modelId="{25E6DC30-93CB-4232-AC79-5111D342277F}" type="pres">
      <dgm:prSet presAssocID="{2184C68F-4C2E-4540-9957-8BBF15A84491}" presName="Accent" presStyleLbl="node1" presStyleIdx="1" presStyleCnt="5" custScaleX="114166" custScaleY="114316" custLinFactNeighborX="-4060"/>
      <dgm:spPr>
        <a:xfrm rot="2700000">
          <a:off x="3363817" y="281541"/>
          <a:ext cx="1037117" cy="1037117"/>
        </a:xfrm>
        <a:prstGeom prst="teardrop">
          <a:avLst>
            <a:gd name="adj" fmla="val 10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CE45C86D-83B5-48F6-9EB5-DF0F5399395F}" type="pres">
      <dgm:prSet presAssocID="{2184C68F-4C2E-4540-9957-8BBF15A84491}" presName="ParentBackground4" presStyleCnt="0"/>
      <dgm:spPr/>
    </dgm:pt>
    <dgm:pt modelId="{BD4AF617-CEE1-4C87-B407-213001DE6219}" type="pres">
      <dgm:prSet presAssocID="{2184C68F-4C2E-4540-9957-8BBF15A84491}" presName="ParentBackground" presStyleLbl="fgAcc1" presStyleIdx="1" presStyleCnt="5" custScaleX="120433" custScaleY="116843" custLinFactNeighborX="-2995"/>
      <dgm:spPr/>
    </dgm:pt>
    <dgm:pt modelId="{90CD1BE1-52EC-457B-B8D7-AED693844182}" type="pres">
      <dgm:prSet presAssocID="{2184C68F-4C2E-4540-9957-8BBF15A84491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55AF9EA3-4E04-4CF3-8F5F-B7BA8E067994}" type="pres">
      <dgm:prSet presAssocID="{69E0BBD4-D011-403C-901A-1FC6900C9844}" presName="Accent3" presStyleCnt="0"/>
      <dgm:spPr/>
    </dgm:pt>
    <dgm:pt modelId="{CE794FC7-8996-451A-8ADD-C3FE8760169B}" type="pres">
      <dgm:prSet presAssocID="{69E0BBD4-D011-403C-901A-1FC6900C9844}" presName="Accent" presStyleLbl="node1" presStyleIdx="2" presStyleCnt="5" custScaleX="116685" custScaleY="124516" custLinFactNeighborX="-4060"/>
      <dgm:spPr>
        <a:xfrm rot="2700000">
          <a:off x="2443582" y="299819"/>
          <a:ext cx="1000561" cy="1000561"/>
        </a:xfrm>
        <a:prstGeom prst="teardrop">
          <a:avLst>
            <a:gd name="adj" fmla="val 10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09422D9B-BFBC-4C1D-94BF-795E851C4071}" type="pres">
      <dgm:prSet presAssocID="{69E0BBD4-D011-403C-901A-1FC6900C9844}" presName="ParentBackground3" presStyleCnt="0"/>
      <dgm:spPr/>
    </dgm:pt>
    <dgm:pt modelId="{4564E0AC-3E55-4328-AC9D-A0C66AACCC0B}" type="pres">
      <dgm:prSet presAssocID="{69E0BBD4-D011-403C-901A-1FC6900C9844}" presName="ParentBackground" presStyleLbl="fgAcc1" presStyleIdx="2" presStyleCnt="5" custScaleX="128263" custScaleY="115086" custLinFactNeighborX="-3553" custLinFactNeighborY="-1198"/>
      <dgm:spPr/>
    </dgm:pt>
    <dgm:pt modelId="{D46CAD88-326A-470E-81AF-E8993698EFCC}" type="pres">
      <dgm:prSet presAssocID="{69E0BBD4-D011-403C-901A-1FC6900C9844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7D46E885-D931-4DDF-9C3D-B29C4356E89A}" type="pres">
      <dgm:prSet presAssocID="{9E03127E-25FE-49F2-92A3-33CE58258CA9}" presName="Accent2" presStyleCnt="0"/>
      <dgm:spPr/>
    </dgm:pt>
    <dgm:pt modelId="{9F70884B-C11A-42A1-B2A4-FAC202C8BC8D}" type="pres">
      <dgm:prSet presAssocID="{9E03127E-25FE-49F2-92A3-33CE58258CA9}" presName="Accent" presStyleLbl="node1" presStyleIdx="3" presStyleCnt="5" custScaleX="121387" custScaleY="117880" custLinFactNeighborX="-4901" custLinFactNeighborY="0"/>
      <dgm:spPr>
        <a:xfrm rot="2700000">
          <a:off x="1440772" y="267132"/>
          <a:ext cx="1065932" cy="1065932"/>
        </a:xfrm>
        <a:prstGeom prst="teardrop">
          <a:avLst>
            <a:gd name="adj" fmla="val 10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4A818E60-E265-4616-B600-CA997F25837D}" type="pres">
      <dgm:prSet presAssocID="{9E03127E-25FE-49F2-92A3-33CE58258CA9}" presName="ParentBackground2" presStyleCnt="0"/>
      <dgm:spPr/>
    </dgm:pt>
    <dgm:pt modelId="{3134D000-692E-4841-A4DE-640BE1F0C7EF}" type="pres">
      <dgm:prSet presAssocID="{9E03127E-25FE-49F2-92A3-33CE58258CA9}" presName="ParentBackground" presStyleLbl="fgAcc1" presStyleIdx="3" presStyleCnt="5" custScaleX="122671" custScaleY="118563" custLinFactNeighborX="-4062" custLinFactNeighborY="-1198"/>
      <dgm:spPr/>
    </dgm:pt>
    <dgm:pt modelId="{247FB7C4-F3EB-4AF2-868E-1A5B8AE1EEED}" type="pres">
      <dgm:prSet presAssocID="{9E03127E-25FE-49F2-92A3-33CE58258CA9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FC32265B-F324-43D3-B567-6CD4D38008CC}" type="pres">
      <dgm:prSet presAssocID="{9FF017ED-7B51-4BC1-B27A-5BA2C5065699}" presName="Accent1" presStyleCnt="0"/>
      <dgm:spPr/>
    </dgm:pt>
    <dgm:pt modelId="{A236219F-956F-428A-9A64-07E9A16D2C57}" type="pres">
      <dgm:prSet presAssocID="{9FF017ED-7B51-4BC1-B27A-5BA2C5065699}" presName="Accent" presStyleLbl="node1" presStyleIdx="4" presStyleCnt="5" custScaleX="113682" custScaleY="112522" custLinFactNeighborX="-1729" custLinFactNeighborY="-1254"/>
      <dgm:spPr>
        <a:xfrm rot="2700000">
          <a:off x="302256" y="282890"/>
          <a:ext cx="1022518" cy="1022518"/>
        </a:xfrm>
        <a:prstGeom prst="teardrop">
          <a:avLst>
            <a:gd name="adj" fmla="val 10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5810C1C8-C645-4557-8059-55CB9B273CEC}" type="pres">
      <dgm:prSet presAssocID="{9FF017ED-7B51-4BC1-B27A-5BA2C5065699}" presName="ParentBackground1" presStyleCnt="0"/>
      <dgm:spPr/>
    </dgm:pt>
    <dgm:pt modelId="{1A804ABD-F3C9-414C-B1EC-0828A69E6BB5}" type="pres">
      <dgm:prSet presAssocID="{9FF017ED-7B51-4BC1-B27A-5BA2C5065699}" presName="ParentBackground" presStyleLbl="fgAcc1" presStyleIdx="4" presStyleCnt="5" custScaleX="117547" custScaleY="118563" custLinFactNeighborX="-13922" custLinFactNeighborY="-2130"/>
      <dgm:spPr/>
    </dgm:pt>
    <dgm:pt modelId="{36FC8A7A-0EE8-44A9-8757-8C68EA2558A9}" type="pres">
      <dgm:prSet presAssocID="{9FF017ED-7B51-4BC1-B27A-5BA2C5065699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EC44BE35-828D-40DB-822D-219548BFFDC1}" type="presOf" srcId="{4718CB70-A9D8-49C5-9A08-F9DFF874D7E8}" destId="{6CB0AB98-23C2-43F6-B7FB-2F8678734AEA}" srcOrd="0" destOrd="0" presId="urn:microsoft.com/office/officeart/2011/layout/CircleProcess"/>
    <dgm:cxn modelId="{767E2842-C5F6-4988-8B50-E865A85862E8}" srcId="{E3E08E47-44E4-464C-8375-26C5C23945A5}" destId="{2184C68F-4C2E-4540-9957-8BBF15A84491}" srcOrd="3" destOrd="0" parTransId="{3225D8D3-2C01-4B6D-AE41-DA0ECB6B0033}" sibTransId="{1E3D1CB1-B7A8-45E0-A96E-CFD9810BCAE3}"/>
    <dgm:cxn modelId="{C36EB147-8E60-41D8-BBD5-A112A01E2ECB}" srcId="{E3E08E47-44E4-464C-8375-26C5C23945A5}" destId="{69E0BBD4-D011-403C-901A-1FC6900C9844}" srcOrd="2" destOrd="0" parTransId="{8E9E8143-C08C-4921-AB5B-47C7DCB9FE54}" sibTransId="{56CE9D84-C5FE-4E2E-B1D9-FEF12F05CB63}"/>
    <dgm:cxn modelId="{56DF194E-90EB-4E1A-A1CE-061E63496995}" type="presOf" srcId="{69E0BBD4-D011-403C-901A-1FC6900C9844}" destId="{D46CAD88-326A-470E-81AF-E8993698EFCC}" srcOrd="1" destOrd="0" presId="urn:microsoft.com/office/officeart/2011/layout/CircleProcess"/>
    <dgm:cxn modelId="{5B4D0159-ED1F-4008-AFEB-3949DB3394FB}" type="presOf" srcId="{9E03127E-25FE-49F2-92A3-33CE58258CA9}" destId="{3134D000-692E-4841-A4DE-640BE1F0C7EF}" srcOrd="0" destOrd="0" presId="urn:microsoft.com/office/officeart/2011/layout/CircleProcess"/>
    <dgm:cxn modelId="{CBA83987-D486-421D-B160-53A536382025}" type="presOf" srcId="{9E03127E-25FE-49F2-92A3-33CE58258CA9}" destId="{247FB7C4-F3EB-4AF2-868E-1A5B8AE1EEED}" srcOrd="1" destOrd="0" presId="urn:microsoft.com/office/officeart/2011/layout/CircleProcess"/>
    <dgm:cxn modelId="{F635E8A3-A28D-48E6-B189-CB7863621C98}" srcId="{E3E08E47-44E4-464C-8375-26C5C23945A5}" destId="{4718CB70-A9D8-49C5-9A08-F9DFF874D7E8}" srcOrd="4" destOrd="0" parTransId="{27E71425-7D62-4791-BEDE-85B46B425678}" sibTransId="{E4C98297-B554-4CCE-9B99-FD89A51446BB}"/>
    <dgm:cxn modelId="{20FCA8AA-F66D-48CF-947A-29E371F933BA}" type="presOf" srcId="{9FF017ED-7B51-4BC1-B27A-5BA2C5065699}" destId="{36FC8A7A-0EE8-44A9-8757-8C68EA2558A9}" srcOrd="1" destOrd="0" presId="urn:microsoft.com/office/officeart/2011/layout/CircleProcess"/>
    <dgm:cxn modelId="{C4A95EAC-E85A-4B64-8A12-ABF702D3F3AC}" type="presOf" srcId="{69E0BBD4-D011-403C-901A-1FC6900C9844}" destId="{4564E0AC-3E55-4328-AC9D-A0C66AACCC0B}" srcOrd="0" destOrd="0" presId="urn:microsoft.com/office/officeart/2011/layout/CircleProcess"/>
    <dgm:cxn modelId="{8D2FC0AD-EEC1-4B81-9E9D-4EB0F76197D8}" srcId="{E3E08E47-44E4-464C-8375-26C5C23945A5}" destId="{9FF017ED-7B51-4BC1-B27A-5BA2C5065699}" srcOrd="0" destOrd="0" parTransId="{D2BDD753-7FC9-4E8E-8D79-9A4727C40ADF}" sibTransId="{88D16EA6-F812-4E8B-B924-0F43EAE1170A}"/>
    <dgm:cxn modelId="{171E19BA-537D-4048-A906-75B284AB9E87}" type="presOf" srcId="{2184C68F-4C2E-4540-9957-8BBF15A84491}" destId="{BD4AF617-CEE1-4C87-B407-213001DE6219}" srcOrd="0" destOrd="0" presId="urn:microsoft.com/office/officeart/2011/layout/CircleProcess"/>
    <dgm:cxn modelId="{D176B3BE-D962-44DB-800D-84BB03B01041}" type="presOf" srcId="{9FF017ED-7B51-4BC1-B27A-5BA2C5065699}" destId="{1A804ABD-F3C9-414C-B1EC-0828A69E6BB5}" srcOrd="0" destOrd="0" presId="urn:microsoft.com/office/officeart/2011/layout/CircleProcess"/>
    <dgm:cxn modelId="{E35E92DA-9E62-4084-8429-5DE322359629}" type="presOf" srcId="{2184C68F-4C2E-4540-9957-8BBF15A84491}" destId="{90CD1BE1-52EC-457B-B8D7-AED693844182}" srcOrd="1" destOrd="0" presId="urn:microsoft.com/office/officeart/2011/layout/CircleProcess"/>
    <dgm:cxn modelId="{187BBBDF-3C6A-4338-AA91-68714480EDFF}" type="presOf" srcId="{4718CB70-A9D8-49C5-9A08-F9DFF874D7E8}" destId="{B4039C0E-0A1D-4120-BE44-6DD48B7AA9B3}" srcOrd="1" destOrd="0" presId="urn:microsoft.com/office/officeart/2011/layout/CircleProcess"/>
    <dgm:cxn modelId="{DF8734FE-3465-4AF3-8D4B-86E7E6EEFD13}" type="presOf" srcId="{E3E08E47-44E4-464C-8375-26C5C23945A5}" destId="{34DC0312-B83C-4771-8536-CF9B5762709F}" srcOrd="0" destOrd="0" presId="urn:microsoft.com/office/officeart/2011/layout/CircleProcess"/>
    <dgm:cxn modelId="{A99776FE-0E66-44C3-BDB8-B0905C0CCA13}" srcId="{E3E08E47-44E4-464C-8375-26C5C23945A5}" destId="{9E03127E-25FE-49F2-92A3-33CE58258CA9}" srcOrd="1" destOrd="0" parTransId="{BB606C73-8AB8-4495-8188-80E49B07156C}" sibTransId="{DF48F3AF-2993-4E54-81C0-CE1AD9DDE605}"/>
    <dgm:cxn modelId="{169301DA-7FA9-4CDE-8768-554CCDAF8DB2}" type="presParOf" srcId="{34DC0312-B83C-4771-8536-CF9B5762709F}" destId="{EEE675B3-7C9F-40C7-ABE3-A0DA17C5CD5D}" srcOrd="0" destOrd="0" presId="urn:microsoft.com/office/officeart/2011/layout/CircleProcess"/>
    <dgm:cxn modelId="{64F4D046-F68D-4D4B-8FEB-7DA5B2CCB2AE}" type="presParOf" srcId="{EEE675B3-7C9F-40C7-ABE3-A0DA17C5CD5D}" destId="{17D2E79E-F06F-4C58-B20A-007C712B5F38}" srcOrd="0" destOrd="0" presId="urn:microsoft.com/office/officeart/2011/layout/CircleProcess"/>
    <dgm:cxn modelId="{FFEE71BD-0FB1-4C43-98B0-E83EA9F1F668}" type="presParOf" srcId="{34DC0312-B83C-4771-8536-CF9B5762709F}" destId="{F615A594-6CFA-4142-B8A3-EB6963F243E8}" srcOrd="1" destOrd="0" presId="urn:microsoft.com/office/officeart/2011/layout/CircleProcess"/>
    <dgm:cxn modelId="{BD8A6456-D6F8-4380-B43E-ABD8574B9B57}" type="presParOf" srcId="{F615A594-6CFA-4142-B8A3-EB6963F243E8}" destId="{6CB0AB98-23C2-43F6-B7FB-2F8678734AEA}" srcOrd="0" destOrd="0" presId="urn:microsoft.com/office/officeart/2011/layout/CircleProcess"/>
    <dgm:cxn modelId="{322C46C0-C935-46BC-BB7C-EDBB9B2A519D}" type="presParOf" srcId="{34DC0312-B83C-4771-8536-CF9B5762709F}" destId="{B4039C0E-0A1D-4120-BE44-6DD48B7AA9B3}" srcOrd="2" destOrd="0" presId="urn:microsoft.com/office/officeart/2011/layout/CircleProcess"/>
    <dgm:cxn modelId="{D74991AC-9886-42AC-8ED0-1F1573840A39}" type="presParOf" srcId="{34DC0312-B83C-4771-8536-CF9B5762709F}" destId="{11043664-6A03-49C3-85F9-91FFD4FA9097}" srcOrd="3" destOrd="0" presId="urn:microsoft.com/office/officeart/2011/layout/CircleProcess"/>
    <dgm:cxn modelId="{9541E24B-F2B7-4E8A-BEA1-6165FBF3DE8D}" type="presParOf" srcId="{11043664-6A03-49C3-85F9-91FFD4FA9097}" destId="{25E6DC30-93CB-4232-AC79-5111D342277F}" srcOrd="0" destOrd="0" presId="urn:microsoft.com/office/officeart/2011/layout/CircleProcess"/>
    <dgm:cxn modelId="{D5B030B3-8FB7-4AD8-A4A6-E1642201D707}" type="presParOf" srcId="{34DC0312-B83C-4771-8536-CF9B5762709F}" destId="{CE45C86D-83B5-48F6-9EB5-DF0F5399395F}" srcOrd="4" destOrd="0" presId="urn:microsoft.com/office/officeart/2011/layout/CircleProcess"/>
    <dgm:cxn modelId="{7053C4D3-7BAD-44A9-BDF9-E762BE8BFC4E}" type="presParOf" srcId="{CE45C86D-83B5-48F6-9EB5-DF0F5399395F}" destId="{BD4AF617-CEE1-4C87-B407-213001DE6219}" srcOrd="0" destOrd="0" presId="urn:microsoft.com/office/officeart/2011/layout/CircleProcess"/>
    <dgm:cxn modelId="{9DA47BC7-A5C7-4AD4-8C7D-A5F09A46BE38}" type="presParOf" srcId="{34DC0312-B83C-4771-8536-CF9B5762709F}" destId="{90CD1BE1-52EC-457B-B8D7-AED693844182}" srcOrd="5" destOrd="0" presId="urn:microsoft.com/office/officeart/2011/layout/CircleProcess"/>
    <dgm:cxn modelId="{190E34CB-2294-4644-821D-04595ED83264}" type="presParOf" srcId="{34DC0312-B83C-4771-8536-CF9B5762709F}" destId="{55AF9EA3-4E04-4CF3-8F5F-B7BA8E067994}" srcOrd="6" destOrd="0" presId="urn:microsoft.com/office/officeart/2011/layout/CircleProcess"/>
    <dgm:cxn modelId="{0A135964-FFBD-4BEA-8430-E8A5577004CB}" type="presParOf" srcId="{55AF9EA3-4E04-4CF3-8F5F-B7BA8E067994}" destId="{CE794FC7-8996-451A-8ADD-C3FE8760169B}" srcOrd="0" destOrd="0" presId="urn:microsoft.com/office/officeart/2011/layout/CircleProcess"/>
    <dgm:cxn modelId="{300AAC16-10C8-4BB0-9423-D23E615292D1}" type="presParOf" srcId="{34DC0312-B83C-4771-8536-CF9B5762709F}" destId="{09422D9B-BFBC-4C1D-94BF-795E851C4071}" srcOrd="7" destOrd="0" presId="urn:microsoft.com/office/officeart/2011/layout/CircleProcess"/>
    <dgm:cxn modelId="{E7A6FB39-C9CB-459C-A298-8C08543E38BB}" type="presParOf" srcId="{09422D9B-BFBC-4C1D-94BF-795E851C4071}" destId="{4564E0AC-3E55-4328-AC9D-A0C66AACCC0B}" srcOrd="0" destOrd="0" presId="urn:microsoft.com/office/officeart/2011/layout/CircleProcess"/>
    <dgm:cxn modelId="{A191A7F4-8C43-44F6-BC08-67D88A26146F}" type="presParOf" srcId="{34DC0312-B83C-4771-8536-CF9B5762709F}" destId="{D46CAD88-326A-470E-81AF-E8993698EFCC}" srcOrd="8" destOrd="0" presId="urn:microsoft.com/office/officeart/2011/layout/CircleProcess"/>
    <dgm:cxn modelId="{9FED22A7-44C5-4BBC-8DDD-E1E54674F9F9}" type="presParOf" srcId="{34DC0312-B83C-4771-8536-CF9B5762709F}" destId="{7D46E885-D931-4DDF-9C3D-B29C4356E89A}" srcOrd="9" destOrd="0" presId="urn:microsoft.com/office/officeart/2011/layout/CircleProcess"/>
    <dgm:cxn modelId="{5077A3C5-FF7B-4AE5-979C-76855BEC4052}" type="presParOf" srcId="{7D46E885-D931-4DDF-9C3D-B29C4356E89A}" destId="{9F70884B-C11A-42A1-B2A4-FAC202C8BC8D}" srcOrd="0" destOrd="0" presId="urn:microsoft.com/office/officeart/2011/layout/CircleProcess"/>
    <dgm:cxn modelId="{575357A0-A2F1-4B75-B579-8EB68B2227FB}" type="presParOf" srcId="{34DC0312-B83C-4771-8536-CF9B5762709F}" destId="{4A818E60-E265-4616-B600-CA997F25837D}" srcOrd="10" destOrd="0" presId="urn:microsoft.com/office/officeart/2011/layout/CircleProcess"/>
    <dgm:cxn modelId="{32A56EA2-6A04-4FBB-A74A-F54E61EC38C3}" type="presParOf" srcId="{4A818E60-E265-4616-B600-CA997F25837D}" destId="{3134D000-692E-4841-A4DE-640BE1F0C7EF}" srcOrd="0" destOrd="0" presId="urn:microsoft.com/office/officeart/2011/layout/CircleProcess"/>
    <dgm:cxn modelId="{B475BA99-49F6-4A2C-9E58-A6B33713CC07}" type="presParOf" srcId="{34DC0312-B83C-4771-8536-CF9B5762709F}" destId="{247FB7C4-F3EB-4AF2-868E-1A5B8AE1EEED}" srcOrd="11" destOrd="0" presId="urn:microsoft.com/office/officeart/2011/layout/CircleProcess"/>
    <dgm:cxn modelId="{BDDB008D-E08E-4390-AEB5-A0DF16D77763}" type="presParOf" srcId="{34DC0312-B83C-4771-8536-CF9B5762709F}" destId="{FC32265B-F324-43D3-B567-6CD4D38008CC}" srcOrd="12" destOrd="0" presId="urn:microsoft.com/office/officeart/2011/layout/CircleProcess"/>
    <dgm:cxn modelId="{539636CC-159F-46C4-976F-EE3C385D8A9F}" type="presParOf" srcId="{FC32265B-F324-43D3-B567-6CD4D38008CC}" destId="{A236219F-956F-428A-9A64-07E9A16D2C57}" srcOrd="0" destOrd="0" presId="urn:microsoft.com/office/officeart/2011/layout/CircleProcess"/>
    <dgm:cxn modelId="{F4F928C7-31B9-45BF-8D2B-7AF77CD6AE5E}" type="presParOf" srcId="{34DC0312-B83C-4771-8536-CF9B5762709F}" destId="{5810C1C8-C645-4557-8059-55CB9B273CEC}" srcOrd="13" destOrd="0" presId="urn:microsoft.com/office/officeart/2011/layout/CircleProcess"/>
    <dgm:cxn modelId="{3E8494D7-DAE7-4AB4-B488-E74E004C3CA1}" type="presParOf" srcId="{5810C1C8-C645-4557-8059-55CB9B273CEC}" destId="{1A804ABD-F3C9-414C-B1EC-0828A69E6BB5}" srcOrd="0" destOrd="0" presId="urn:microsoft.com/office/officeart/2011/layout/CircleProcess"/>
    <dgm:cxn modelId="{16E33560-5433-4912-B039-E11ECB17B687}" type="presParOf" srcId="{34DC0312-B83C-4771-8536-CF9B5762709F}" destId="{36FC8A7A-0EE8-44A9-8757-8C68EA2558A9}" srcOrd="14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D2E79E-F06F-4C58-B20A-007C712B5F38}">
      <dsp:nvSpPr>
        <dsp:cNvPr id="0" name=""/>
        <dsp:cNvSpPr/>
      </dsp:nvSpPr>
      <dsp:spPr>
        <a:xfrm>
          <a:off x="8161808" y="606830"/>
          <a:ext cx="2401842" cy="2135492"/>
        </a:xfrm>
        <a:prstGeom prst="ellipse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B0AB98-23C2-43F6-B7FB-2F8678734AEA}">
      <dsp:nvSpPr>
        <dsp:cNvPr id="0" name=""/>
        <dsp:cNvSpPr/>
      </dsp:nvSpPr>
      <dsp:spPr>
        <a:xfrm>
          <a:off x="8346933" y="656364"/>
          <a:ext cx="2190892" cy="2073128"/>
        </a:xfrm>
        <a:prstGeom prst="ellipse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500" b="1" kern="1200" spc="-5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Sắp</a:t>
          </a:r>
          <a:r>
            <a:rPr lang="en-US" sz="1500" b="1" kern="1200" spc="-5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spc="-5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xếp</a:t>
          </a:r>
          <a:r>
            <a:rPr lang="en-US" sz="1500" b="1" kern="1200" spc="-5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spc="-5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lịch</a:t>
          </a:r>
          <a:r>
            <a:rPr lang="en-US" sz="1500" b="1" kern="1200" spc="-5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spc="-5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trình</a:t>
          </a:r>
          <a:r>
            <a:rPr lang="en-US" sz="1500" b="1" kern="1200" spc="-5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spc="-5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và</a:t>
          </a:r>
          <a:r>
            <a:rPr lang="en-US" sz="1500" b="1" kern="1200" spc="-5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spc="-5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phân</a:t>
          </a:r>
          <a:r>
            <a:rPr lang="en-US" sz="1500" b="1" kern="1200" spc="-5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spc="-5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công</a:t>
          </a:r>
          <a:r>
            <a:rPr lang="en-US" sz="1500" b="1" kern="1200" spc="-5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spc="-5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thực</a:t>
          </a:r>
          <a:r>
            <a:rPr lang="en-US" sz="1500" b="1" kern="1200" spc="-5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spc="-5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hiện</a:t>
          </a:r>
          <a:endParaRPr lang="en-US" sz="1500" b="1" kern="1200" spc="-50" baseline="0" dirty="0">
            <a:solidFill>
              <a:srgbClr val="0066FF"/>
            </a:solidFill>
            <a:latin typeface="+mj-lt"/>
            <a:ea typeface="+mn-ea"/>
            <a:cs typeface="Times New Roman" pitchFamily="18" charset="0"/>
          </a:endParaRPr>
        </a:p>
      </dsp:txBody>
      <dsp:txXfrm>
        <a:off x="8889657" y="1169424"/>
        <a:ext cx="1106693" cy="1047008"/>
      </dsp:txXfrm>
    </dsp:sp>
    <dsp:sp modelId="{25E6DC30-93CB-4232-AC79-5111D342277F}">
      <dsp:nvSpPr>
        <dsp:cNvPr id="0" name=""/>
        <dsp:cNvSpPr/>
      </dsp:nvSpPr>
      <dsp:spPr>
        <a:xfrm rot="2700000">
          <a:off x="6202263" y="589196"/>
          <a:ext cx="2170427" cy="2170427"/>
        </a:xfrm>
        <a:prstGeom prst="teardrop">
          <a:avLst>
            <a:gd name="adj" fmla="val 10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4AF617-CEE1-4C87-B407-213001DE6219}">
      <dsp:nvSpPr>
        <dsp:cNvPr id="0" name=""/>
        <dsp:cNvSpPr/>
      </dsp:nvSpPr>
      <dsp:spPr>
        <a:xfrm>
          <a:off x="6276242" y="637684"/>
          <a:ext cx="2137504" cy="2073785"/>
        </a:xfrm>
        <a:prstGeom prst="ellipse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spc="-3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Lựa</a:t>
          </a:r>
          <a:r>
            <a:rPr lang="en-US" sz="1500" b="1" kern="1200" spc="-3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spc="-3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chọn</a:t>
          </a:r>
          <a:r>
            <a:rPr lang="en-US" sz="1500" b="1" kern="1200" spc="-3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spc="-3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hình</a:t>
          </a:r>
          <a:r>
            <a:rPr lang="en-US" sz="1500" b="1" kern="1200" spc="-3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spc="-3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thức</a:t>
          </a:r>
          <a:r>
            <a:rPr lang="en-US" sz="1500" b="1" kern="1200" spc="-3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SHCM </a:t>
          </a:r>
          <a:r>
            <a:rPr lang="en-US" sz="1500" b="1" kern="1200" spc="-3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phù</a:t>
          </a:r>
          <a:r>
            <a:rPr lang="en-US" sz="1500" b="1" kern="1200" spc="-3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spc="-3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hợp</a:t>
          </a:r>
          <a:r>
            <a:rPr lang="en-US" sz="1500" b="1" kern="1200" spc="-3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spc="-3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với</a:t>
          </a:r>
          <a:r>
            <a:rPr lang="en-US" sz="1500" b="1" kern="1200" spc="-3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spc="-3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điều</a:t>
          </a:r>
          <a:r>
            <a:rPr lang="en-US" sz="1500" b="1" kern="1200" spc="-3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spc="-3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kiện</a:t>
          </a:r>
          <a:r>
            <a:rPr lang="en-US" sz="1500" b="1" kern="1200" spc="-3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spc="-3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thực</a:t>
          </a:r>
          <a:r>
            <a:rPr lang="en-US" sz="1500" b="1" kern="1200" spc="-30" baseline="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spc="-30" baseline="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tế</a:t>
          </a:r>
          <a:endParaRPr lang="en-US" sz="1500" b="1" kern="1200" spc="-30" baseline="0" dirty="0">
            <a:solidFill>
              <a:srgbClr val="0066FF"/>
            </a:solidFill>
            <a:latin typeface="+mj-lt"/>
            <a:ea typeface="+mn-ea"/>
            <a:cs typeface="Times New Roman" pitchFamily="18" charset="0"/>
          </a:endParaRPr>
        </a:p>
      </dsp:txBody>
      <dsp:txXfrm>
        <a:off x="6804522" y="1150905"/>
        <a:ext cx="1079725" cy="1047341"/>
      </dsp:txXfrm>
    </dsp:sp>
    <dsp:sp modelId="{CE794FC7-8996-451A-8ADD-C3FE8760169B}">
      <dsp:nvSpPr>
        <dsp:cNvPr id="0" name=""/>
        <dsp:cNvSpPr/>
      </dsp:nvSpPr>
      <dsp:spPr>
        <a:xfrm rot="2700000">
          <a:off x="4214246" y="565251"/>
          <a:ext cx="2218316" cy="2218316"/>
        </a:xfrm>
        <a:prstGeom prst="teardrop">
          <a:avLst>
            <a:gd name="adj" fmla="val 10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64E0AC-3E55-4328-AC9D-A0C66AACCC0B}">
      <dsp:nvSpPr>
        <dsp:cNvPr id="0" name=""/>
        <dsp:cNvSpPr/>
      </dsp:nvSpPr>
      <dsp:spPr>
        <a:xfrm>
          <a:off x="4231768" y="632013"/>
          <a:ext cx="2276475" cy="2042601"/>
        </a:xfrm>
        <a:prstGeom prst="ellipse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 </a:t>
          </a:r>
          <a:r>
            <a:rPr lang="en-US" sz="1500" b="1" kern="120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Lựa</a:t>
          </a:r>
          <a:r>
            <a:rPr lang="en-US" sz="1500" b="1" kern="120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chọn</a:t>
          </a:r>
          <a:r>
            <a:rPr lang="en-US" sz="1500" b="1" kern="120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nội</a:t>
          </a:r>
          <a:r>
            <a:rPr lang="en-US" sz="1500" b="1" kern="120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dung SHCM </a:t>
          </a:r>
          <a:r>
            <a:rPr lang="en-US" sz="1500" b="1" kern="120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phù</a:t>
          </a:r>
          <a:r>
            <a:rPr lang="en-US" sz="1500" b="1" kern="120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hợp</a:t>
          </a:r>
          <a:r>
            <a:rPr lang="en-US" sz="1500" b="1" kern="120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với</a:t>
          </a:r>
          <a:r>
            <a:rPr lang="en-US" sz="1500" b="1" kern="120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điều</a:t>
          </a:r>
          <a:r>
            <a:rPr lang="en-US" sz="1500" b="1" kern="120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kiện</a:t>
          </a:r>
          <a:r>
            <a:rPr lang="en-US" sz="1500" b="1" kern="120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thực</a:t>
          </a:r>
          <a:r>
            <a:rPr lang="en-US" sz="1500" b="1" kern="120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tế</a:t>
          </a:r>
          <a:endParaRPr lang="en-US" sz="1500" b="1" kern="1200" dirty="0">
            <a:solidFill>
              <a:srgbClr val="0066FF"/>
            </a:solidFill>
            <a:latin typeface="+mj-lt"/>
            <a:ea typeface="+mn-ea"/>
            <a:cs typeface="Times New Roman" pitchFamily="18" charset="0"/>
          </a:endParaRPr>
        </a:p>
      </dsp:txBody>
      <dsp:txXfrm>
        <a:off x="4794395" y="1137518"/>
        <a:ext cx="1149925" cy="1031591"/>
      </dsp:txXfrm>
    </dsp:sp>
    <dsp:sp modelId="{9F70884B-C11A-42A1-B2A4-FAC202C8BC8D}">
      <dsp:nvSpPr>
        <dsp:cNvPr id="0" name=""/>
        <dsp:cNvSpPr/>
      </dsp:nvSpPr>
      <dsp:spPr>
        <a:xfrm rot="2700000">
          <a:off x="2214823" y="553524"/>
          <a:ext cx="2241771" cy="2241771"/>
        </a:xfrm>
        <a:prstGeom prst="teardrop">
          <a:avLst>
            <a:gd name="adj" fmla="val 10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34D000-692E-4841-A4DE-640BE1F0C7EF}">
      <dsp:nvSpPr>
        <dsp:cNvPr id="0" name=""/>
        <dsp:cNvSpPr/>
      </dsp:nvSpPr>
      <dsp:spPr>
        <a:xfrm>
          <a:off x="2307275" y="601157"/>
          <a:ext cx="2177225" cy="2104312"/>
        </a:xfrm>
        <a:prstGeom prst="ellipse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Xác</a:t>
          </a:r>
          <a:r>
            <a:rPr lang="en-US" sz="1500" b="1" kern="120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định</a:t>
          </a:r>
          <a:r>
            <a:rPr lang="en-US" sz="1500" b="1" kern="120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mục</a:t>
          </a:r>
          <a:r>
            <a:rPr lang="en-US" sz="1500" b="1" kern="120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tiêu</a:t>
          </a:r>
          <a:r>
            <a:rPr lang="en-US" sz="1500" b="1" kern="120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   SHCM </a:t>
          </a:r>
          <a:r>
            <a:rPr lang="en-US" sz="1500" b="1" kern="120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phù</a:t>
          </a:r>
          <a:r>
            <a:rPr lang="en-US" sz="1500" b="1" kern="120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hợp</a:t>
          </a:r>
          <a:r>
            <a:rPr lang="en-US" sz="1500" b="1" kern="120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với</a:t>
          </a:r>
          <a:r>
            <a:rPr lang="en-US" sz="1500" b="1" kern="120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điều</a:t>
          </a:r>
          <a:r>
            <a:rPr lang="en-US" sz="1500" b="1" kern="120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kiện</a:t>
          </a:r>
          <a:r>
            <a:rPr lang="en-US" sz="1500" b="1" kern="120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thực</a:t>
          </a:r>
          <a:r>
            <a:rPr lang="en-US" sz="1500" b="1" kern="120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tế</a:t>
          </a:r>
          <a:endParaRPr lang="en-US" sz="1500" b="1" kern="1200" dirty="0">
            <a:solidFill>
              <a:srgbClr val="0066FF"/>
            </a:solidFill>
            <a:latin typeface="+mj-lt"/>
            <a:ea typeface="+mn-ea"/>
            <a:cs typeface="Times New Roman" pitchFamily="18" charset="0"/>
          </a:endParaRPr>
        </a:p>
      </dsp:txBody>
      <dsp:txXfrm>
        <a:off x="2846613" y="1121934"/>
        <a:ext cx="1099790" cy="1062759"/>
      </dsp:txXfrm>
    </dsp:sp>
    <dsp:sp modelId="{A236219F-956F-428A-9A64-07E9A16D2C57}">
      <dsp:nvSpPr>
        <dsp:cNvPr id="0" name=""/>
        <dsp:cNvSpPr/>
      </dsp:nvSpPr>
      <dsp:spPr>
        <a:xfrm rot="2700000">
          <a:off x="432454" y="570746"/>
          <a:ext cx="2139876" cy="2139876"/>
        </a:xfrm>
        <a:prstGeom prst="teardrop">
          <a:avLst>
            <a:gd name="adj" fmla="val 10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804ABD-F3C9-414C-B1EC-0828A69E6BB5}">
      <dsp:nvSpPr>
        <dsp:cNvPr id="0" name=""/>
        <dsp:cNvSpPr/>
      </dsp:nvSpPr>
      <dsp:spPr>
        <a:xfrm>
          <a:off x="212662" y="584616"/>
          <a:ext cx="2086282" cy="2104312"/>
        </a:xfrm>
        <a:prstGeom prst="ellipse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Xác</a:t>
          </a:r>
          <a:r>
            <a:rPr lang="en-US" sz="1500" b="1" kern="120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định</a:t>
          </a:r>
          <a:r>
            <a:rPr lang="en-US" sz="1500" b="1" kern="120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các</a:t>
          </a:r>
          <a:r>
            <a:rPr lang="en-US" sz="1500" b="1" kern="120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điều</a:t>
          </a:r>
          <a:r>
            <a:rPr lang="en-US" sz="1500" b="1" kern="120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kiện</a:t>
          </a:r>
          <a:r>
            <a:rPr lang="en-US" sz="1500" b="1" kern="120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thực</a:t>
          </a:r>
          <a:r>
            <a:rPr lang="en-US" sz="1500" b="1" kern="120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tế</a:t>
          </a:r>
          <a:r>
            <a:rPr lang="en-US" sz="1500" b="1" kern="120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của</a:t>
          </a:r>
          <a:r>
            <a:rPr lang="en-US" sz="1500" b="1" kern="120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nhà</a:t>
          </a:r>
          <a:r>
            <a:rPr lang="en-US" sz="1500" b="1" kern="1200" dirty="0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 </a:t>
          </a:r>
          <a:r>
            <a:rPr lang="en-US" sz="1500" b="1" kern="1200" dirty="0" err="1">
              <a:solidFill>
                <a:srgbClr val="0066FF"/>
              </a:solidFill>
              <a:latin typeface="+mj-lt"/>
              <a:ea typeface="+mn-ea"/>
              <a:cs typeface="Times New Roman" pitchFamily="18" charset="0"/>
            </a:rPr>
            <a:t>trường</a:t>
          </a:r>
          <a:endParaRPr lang="en-US" sz="1500" b="1" kern="1200" dirty="0">
            <a:solidFill>
              <a:srgbClr val="0066FF"/>
            </a:solidFill>
            <a:latin typeface="+mj-lt"/>
            <a:ea typeface="+mn-ea"/>
            <a:cs typeface="Times New Roman" pitchFamily="18" charset="0"/>
          </a:endParaRPr>
        </a:p>
      </dsp:txBody>
      <dsp:txXfrm>
        <a:off x="729472" y="1105392"/>
        <a:ext cx="1053851" cy="10627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2C216-04E3-428D-924C-EDF792714E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CAE642-A3BD-473C-8124-6D0B1A6F29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6751A-CCAF-4ED6-96D1-B69DE382D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986E-371D-44E1-85F3-6FCCE4834E7F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03B68-3156-410F-AB50-31080904C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386FD-3C98-4B5D-8EAE-EB7C7EF68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33EB-034F-4C34-8ACF-6FC5CEEF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147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32554-9D5E-4F9C-BEE4-C9ACC6B41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867C41-4057-4AF4-AF37-2BD512F718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8E801F-65F4-4C9D-9AF1-998795E71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986E-371D-44E1-85F3-6FCCE4834E7F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70C57E-59FD-4133-8DC7-D0D80BA54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3A545-6DEA-43A5-9533-6AE581467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33EB-034F-4C34-8ACF-6FC5CEEF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1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065947-6517-4FC3-9EF5-3D90381A12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266EE1-E3E4-44E5-9AD8-080F5DC27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9F890-D1BE-4424-8F16-FBD3C70C6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986E-371D-44E1-85F3-6FCCE4834E7F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834CB-E6A1-4AD3-9928-1A5AF5516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CA4F4A-FB5F-4C92-9D26-800A57D56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33EB-034F-4C34-8ACF-6FC5CEEF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9258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eet The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1150938" y="1725113"/>
            <a:ext cx="3133725" cy="3232049"/>
          </a:xfrm>
          <a:custGeom>
            <a:avLst/>
            <a:gdLst>
              <a:gd name="connsiteX0" fmla="*/ 470246 w 3133725"/>
              <a:gd name="connsiteY0" fmla="*/ 0 h 2823754"/>
              <a:gd name="connsiteX1" fmla="*/ 2663477 w 3133725"/>
              <a:gd name="connsiteY1" fmla="*/ 0 h 2823754"/>
              <a:gd name="connsiteX2" fmla="*/ 3124551 w 3133725"/>
              <a:gd name="connsiteY2" fmla="*/ 375786 h 2823754"/>
              <a:gd name="connsiteX3" fmla="*/ 3133725 w 3133725"/>
              <a:gd name="connsiteY3" fmla="*/ 466796 h 2823754"/>
              <a:gd name="connsiteX4" fmla="*/ 3133725 w 3133725"/>
              <a:gd name="connsiteY4" fmla="*/ 2356958 h 2823754"/>
              <a:gd name="connsiteX5" fmla="*/ 3124551 w 3133725"/>
              <a:gd name="connsiteY5" fmla="*/ 2447969 h 2823754"/>
              <a:gd name="connsiteX6" fmla="*/ 2663477 w 3133725"/>
              <a:gd name="connsiteY6" fmla="*/ 2823754 h 2823754"/>
              <a:gd name="connsiteX7" fmla="*/ 470246 w 3133725"/>
              <a:gd name="connsiteY7" fmla="*/ 2823754 h 2823754"/>
              <a:gd name="connsiteX8" fmla="*/ 9173 w 3133725"/>
              <a:gd name="connsiteY8" fmla="*/ 2447969 h 2823754"/>
              <a:gd name="connsiteX9" fmla="*/ 0 w 3133725"/>
              <a:gd name="connsiteY9" fmla="*/ 2356978 h 2823754"/>
              <a:gd name="connsiteX10" fmla="*/ 0 w 3133725"/>
              <a:gd name="connsiteY10" fmla="*/ 466776 h 2823754"/>
              <a:gd name="connsiteX11" fmla="*/ 9173 w 3133725"/>
              <a:gd name="connsiteY11" fmla="*/ 375786 h 2823754"/>
              <a:gd name="connsiteX12" fmla="*/ 470246 w 3133725"/>
              <a:gd name="connsiteY12" fmla="*/ 0 h 2823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33725" h="2823754">
                <a:moveTo>
                  <a:pt x="470246" y="0"/>
                </a:moveTo>
                <a:lnTo>
                  <a:pt x="2663477" y="0"/>
                </a:lnTo>
                <a:cubicBezTo>
                  <a:pt x="2890911" y="0"/>
                  <a:pt x="3080666" y="161325"/>
                  <a:pt x="3124551" y="375786"/>
                </a:cubicBezTo>
                <a:lnTo>
                  <a:pt x="3133725" y="466796"/>
                </a:lnTo>
                <a:lnTo>
                  <a:pt x="3133725" y="2356958"/>
                </a:lnTo>
                <a:lnTo>
                  <a:pt x="3124551" y="2447969"/>
                </a:lnTo>
                <a:cubicBezTo>
                  <a:pt x="3080666" y="2662429"/>
                  <a:pt x="2890911" y="2823754"/>
                  <a:pt x="2663477" y="2823754"/>
                </a:cubicBezTo>
                <a:lnTo>
                  <a:pt x="470246" y="2823754"/>
                </a:lnTo>
                <a:cubicBezTo>
                  <a:pt x="242812" y="2823754"/>
                  <a:pt x="53058" y="2662429"/>
                  <a:pt x="9173" y="2447969"/>
                </a:cubicBezTo>
                <a:lnTo>
                  <a:pt x="0" y="2356978"/>
                </a:lnTo>
                <a:lnTo>
                  <a:pt x="0" y="466776"/>
                </a:lnTo>
                <a:lnTo>
                  <a:pt x="9173" y="375786"/>
                </a:lnTo>
                <a:cubicBezTo>
                  <a:pt x="53058" y="161325"/>
                  <a:pt x="242812" y="0"/>
                  <a:pt x="470246" y="0"/>
                </a:cubicBezTo>
                <a:close/>
              </a:path>
            </a:pathLst>
          </a:custGeom>
          <a:solidFill>
            <a:schemeClr val="bg2">
              <a:lumMod val="85000"/>
            </a:schemeClr>
          </a:solidFill>
        </p:spPr>
        <p:txBody>
          <a:bodyPr rtlCol="0">
            <a:noAutofit/>
          </a:bodyPr>
          <a:lstStyle/>
          <a:p>
            <a:pPr lvl="0"/>
            <a:endParaRPr lang="en-ID" noProof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4414062" y="1725114"/>
            <a:ext cx="3133725" cy="3232048"/>
          </a:xfrm>
          <a:custGeom>
            <a:avLst/>
            <a:gdLst>
              <a:gd name="connsiteX0" fmla="*/ 470246 w 3133725"/>
              <a:gd name="connsiteY0" fmla="*/ 0 h 2823754"/>
              <a:gd name="connsiteX1" fmla="*/ 2663477 w 3133725"/>
              <a:gd name="connsiteY1" fmla="*/ 0 h 2823754"/>
              <a:gd name="connsiteX2" fmla="*/ 3124551 w 3133725"/>
              <a:gd name="connsiteY2" fmla="*/ 375786 h 2823754"/>
              <a:gd name="connsiteX3" fmla="*/ 3133725 w 3133725"/>
              <a:gd name="connsiteY3" fmla="*/ 466796 h 2823754"/>
              <a:gd name="connsiteX4" fmla="*/ 3133725 w 3133725"/>
              <a:gd name="connsiteY4" fmla="*/ 2356958 h 2823754"/>
              <a:gd name="connsiteX5" fmla="*/ 3124551 w 3133725"/>
              <a:gd name="connsiteY5" fmla="*/ 2447969 h 2823754"/>
              <a:gd name="connsiteX6" fmla="*/ 2663477 w 3133725"/>
              <a:gd name="connsiteY6" fmla="*/ 2823754 h 2823754"/>
              <a:gd name="connsiteX7" fmla="*/ 470246 w 3133725"/>
              <a:gd name="connsiteY7" fmla="*/ 2823754 h 2823754"/>
              <a:gd name="connsiteX8" fmla="*/ 9173 w 3133725"/>
              <a:gd name="connsiteY8" fmla="*/ 2447969 h 2823754"/>
              <a:gd name="connsiteX9" fmla="*/ 0 w 3133725"/>
              <a:gd name="connsiteY9" fmla="*/ 2356978 h 2823754"/>
              <a:gd name="connsiteX10" fmla="*/ 0 w 3133725"/>
              <a:gd name="connsiteY10" fmla="*/ 466776 h 2823754"/>
              <a:gd name="connsiteX11" fmla="*/ 9173 w 3133725"/>
              <a:gd name="connsiteY11" fmla="*/ 375786 h 2823754"/>
              <a:gd name="connsiteX12" fmla="*/ 470246 w 3133725"/>
              <a:gd name="connsiteY12" fmla="*/ 0 h 2823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33725" h="2823754">
                <a:moveTo>
                  <a:pt x="470246" y="0"/>
                </a:moveTo>
                <a:lnTo>
                  <a:pt x="2663477" y="0"/>
                </a:lnTo>
                <a:cubicBezTo>
                  <a:pt x="2890911" y="0"/>
                  <a:pt x="3080666" y="161325"/>
                  <a:pt x="3124551" y="375786"/>
                </a:cubicBezTo>
                <a:lnTo>
                  <a:pt x="3133725" y="466796"/>
                </a:lnTo>
                <a:lnTo>
                  <a:pt x="3133725" y="2356958"/>
                </a:lnTo>
                <a:lnTo>
                  <a:pt x="3124551" y="2447969"/>
                </a:lnTo>
                <a:cubicBezTo>
                  <a:pt x="3080666" y="2662429"/>
                  <a:pt x="2890911" y="2823754"/>
                  <a:pt x="2663477" y="2823754"/>
                </a:cubicBezTo>
                <a:lnTo>
                  <a:pt x="470246" y="2823754"/>
                </a:lnTo>
                <a:cubicBezTo>
                  <a:pt x="242812" y="2823754"/>
                  <a:pt x="53058" y="2662429"/>
                  <a:pt x="9173" y="2447969"/>
                </a:cubicBezTo>
                <a:lnTo>
                  <a:pt x="0" y="2356978"/>
                </a:lnTo>
                <a:lnTo>
                  <a:pt x="0" y="466776"/>
                </a:lnTo>
                <a:lnTo>
                  <a:pt x="9173" y="375786"/>
                </a:lnTo>
                <a:cubicBezTo>
                  <a:pt x="53058" y="161325"/>
                  <a:pt x="242812" y="0"/>
                  <a:pt x="470246" y="0"/>
                </a:cubicBezTo>
                <a:close/>
              </a:path>
            </a:pathLst>
          </a:custGeom>
          <a:solidFill>
            <a:schemeClr val="bg2">
              <a:lumMod val="85000"/>
            </a:schemeClr>
          </a:solidFill>
        </p:spPr>
        <p:txBody>
          <a:bodyPr rtlCol="0">
            <a:noAutofit/>
          </a:bodyPr>
          <a:lstStyle/>
          <a:p>
            <a:pPr lvl="0"/>
            <a:endParaRPr lang="en-ID" noProof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5"/>
          </p:nvPr>
        </p:nvSpPr>
        <p:spPr>
          <a:xfrm>
            <a:off x="7676798" y="1725113"/>
            <a:ext cx="3133725" cy="3232047"/>
          </a:xfrm>
          <a:custGeom>
            <a:avLst/>
            <a:gdLst>
              <a:gd name="connsiteX0" fmla="*/ 470246 w 3133725"/>
              <a:gd name="connsiteY0" fmla="*/ 0 h 2823754"/>
              <a:gd name="connsiteX1" fmla="*/ 2663477 w 3133725"/>
              <a:gd name="connsiteY1" fmla="*/ 0 h 2823754"/>
              <a:gd name="connsiteX2" fmla="*/ 3124551 w 3133725"/>
              <a:gd name="connsiteY2" fmla="*/ 375786 h 2823754"/>
              <a:gd name="connsiteX3" fmla="*/ 3133725 w 3133725"/>
              <a:gd name="connsiteY3" fmla="*/ 466796 h 2823754"/>
              <a:gd name="connsiteX4" fmla="*/ 3133725 w 3133725"/>
              <a:gd name="connsiteY4" fmla="*/ 2356958 h 2823754"/>
              <a:gd name="connsiteX5" fmla="*/ 3124551 w 3133725"/>
              <a:gd name="connsiteY5" fmla="*/ 2447969 h 2823754"/>
              <a:gd name="connsiteX6" fmla="*/ 2663477 w 3133725"/>
              <a:gd name="connsiteY6" fmla="*/ 2823754 h 2823754"/>
              <a:gd name="connsiteX7" fmla="*/ 470246 w 3133725"/>
              <a:gd name="connsiteY7" fmla="*/ 2823754 h 2823754"/>
              <a:gd name="connsiteX8" fmla="*/ 9173 w 3133725"/>
              <a:gd name="connsiteY8" fmla="*/ 2447969 h 2823754"/>
              <a:gd name="connsiteX9" fmla="*/ 0 w 3133725"/>
              <a:gd name="connsiteY9" fmla="*/ 2356978 h 2823754"/>
              <a:gd name="connsiteX10" fmla="*/ 0 w 3133725"/>
              <a:gd name="connsiteY10" fmla="*/ 466776 h 2823754"/>
              <a:gd name="connsiteX11" fmla="*/ 9173 w 3133725"/>
              <a:gd name="connsiteY11" fmla="*/ 375786 h 2823754"/>
              <a:gd name="connsiteX12" fmla="*/ 470246 w 3133725"/>
              <a:gd name="connsiteY12" fmla="*/ 0 h 2823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33725" h="2823754">
                <a:moveTo>
                  <a:pt x="470246" y="0"/>
                </a:moveTo>
                <a:lnTo>
                  <a:pt x="2663477" y="0"/>
                </a:lnTo>
                <a:cubicBezTo>
                  <a:pt x="2890911" y="0"/>
                  <a:pt x="3080666" y="161325"/>
                  <a:pt x="3124551" y="375786"/>
                </a:cubicBezTo>
                <a:lnTo>
                  <a:pt x="3133725" y="466796"/>
                </a:lnTo>
                <a:lnTo>
                  <a:pt x="3133725" y="2356958"/>
                </a:lnTo>
                <a:lnTo>
                  <a:pt x="3124551" y="2447969"/>
                </a:lnTo>
                <a:cubicBezTo>
                  <a:pt x="3080666" y="2662429"/>
                  <a:pt x="2890911" y="2823754"/>
                  <a:pt x="2663477" y="2823754"/>
                </a:cubicBezTo>
                <a:lnTo>
                  <a:pt x="470246" y="2823754"/>
                </a:lnTo>
                <a:cubicBezTo>
                  <a:pt x="242812" y="2823754"/>
                  <a:pt x="53058" y="2662429"/>
                  <a:pt x="9173" y="2447969"/>
                </a:cubicBezTo>
                <a:lnTo>
                  <a:pt x="0" y="2356978"/>
                </a:lnTo>
                <a:lnTo>
                  <a:pt x="0" y="466776"/>
                </a:lnTo>
                <a:lnTo>
                  <a:pt x="9173" y="375786"/>
                </a:lnTo>
                <a:cubicBezTo>
                  <a:pt x="53058" y="161325"/>
                  <a:pt x="242812" y="0"/>
                  <a:pt x="470246" y="0"/>
                </a:cubicBezTo>
                <a:close/>
              </a:path>
            </a:pathLst>
          </a:custGeom>
          <a:solidFill>
            <a:schemeClr val="bg2">
              <a:lumMod val="85000"/>
            </a:schemeClr>
          </a:solidFill>
        </p:spPr>
        <p:txBody>
          <a:bodyPr rtlCol="0">
            <a:noAutofit/>
          </a:bodyPr>
          <a:lstStyle/>
          <a:p>
            <a:pPr lvl="0"/>
            <a:endParaRPr lang="en-ID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00" y="318177"/>
            <a:ext cx="10515600" cy="1325563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32167-27A8-4397-9FA1-11CDBD190DB6}" type="datetimeFigureOut">
              <a:rPr lang="en-ID"/>
              <a:pPr>
                <a:defRPr/>
              </a:pPr>
              <a:t>15/08/2022</a:t>
            </a:fld>
            <a:endParaRPr lang="en-ID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D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9E3EE-368C-460F-B83A-4F8F6A73AF77}" type="slidenum">
              <a:rPr lang="en-ID" altLang="en-US"/>
              <a:pPr>
                <a:defRPr/>
              </a:pPr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49444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2C0FB-C484-4018-8042-5DA5657B0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D048A-06E2-4814-A357-BCCDD67BA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4DE01-4A1B-481D-8E0F-176260F38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986E-371D-44E1-85F3-6FCCE4834E7F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F7E95-18EF-4FB2-87D1-61C4D86D9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F5FAC-97D9-4795-9553-7EEFE371A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33EB-034F-4C34-8ACF-6FC5CEEF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120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9C684-AE69-4BF4-AE7E-B0532D11A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7EB552-616C-492E-BA3D-9827C202A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6BC19F-1092-47C7-A99F-5220BC27A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986E-371D-44E1-85F3-6FCCE4834E7F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181731-7EFA-423A-8F0E-ED2189BAF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92A2B-753B-4732-A010-8B147A0EC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33EB-034F-4C34-8ACF-6FC5CEEF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589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2426C-D1B0-4CE2-B2B8-2DEB2B250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ADFC7-E04C-4AB4-BC51-B8F5064DAC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3E99A9-661F-4216-A2B6-660360143F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4F0A4D-086C-4C69-A152-BA98863AC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986E-371D-44E1-85F3-6FCCE4834E7F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F770D6-5312-45AD-B733-A5CFD651C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4C1552-FDBC-415B-84B2-191AB93DE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33EB-034F-4C34-8ACF-6FC5CEEF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19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80E9C-BA29-49C3-901B-9EE448175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208B96-75B7-4FA2-9CEA-FF0DFFAFE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A1F6D6-7BFC-4BB3-900C-28BCF2006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AE4681-1E8C-4A09-9E8E-392E79C7D9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E2998C-0E66-4603-A72B-9D090622D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9D6C80-81F4-43F1-9AAC-2A8DE3AD4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986E-371D-44E1-85F3-6FCCE4834E7F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FCF094-6AD9-418F-AF99-6AA043D1D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85595C-7370-4E14-A0DB-868322378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33EB-034F-4C34-8ACF-6FC5CEEF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82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187DE-0F40-4A7D-9C0D-5225F2741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66253B-1B04-41D9-A1FB-117137453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986E-371D-44E1-85F3-6FCCE4834E7F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91F8B1-6233-46DF-A766-8E859688D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FCEF54-9344-4440-9067-22C326A2A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33EB-034F-4C34-8ACF-6FC5CEEF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178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CB44FD-1436-459C-A419-5F27007D7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986E-371D-44E1-85F3-6FCCE4834E7F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EE16E9-5D3B-4E95-9963-327B9DE75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EFEAC3-5FD7-470E-B41E-2ABDC72F6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33EB-034F-4C34-8ACF-6FC5CEEF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245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AD624-83F3-4FD9-BD23-CFF4FE36B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1E8FA-6E82-4190-AE4B-C4A51EF26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3EBD52-E41B-43E1-9920-A884D7313F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F4E7E1-F04B-4183-85FE-81F14A5C2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986E-371D-44E1-85F3-6FCCE4834E7F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861559-BB09-46F1-98D9-D6B0E982E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96F9F8-881E-471F-B137-6E66C9850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33EB-034F-4C34-8ACF-6FC5CEEF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807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B25E3-A3E2-40E0-85C2-047F0B8CA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02F55C-1566-421E-B25F-81803C2EFE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0681DA-BE0E-433D-B68E-0F9C9E5047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1930EB-516A-4321-A8A7-A33AC9487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986E-371D-44E1-85F3-6FCCE4834E7F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129FAA-18B3-4E40-B129-7092583E2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6D503-D050-4538-9BBA-5C7250774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33EB-034F-4C34-8ACF-6FC5CEEF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62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A62496-6DC7-499B-BC18-FBF38ABB0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457BAA-CB12-4EB6-A249-374ED91B4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DE0319-7B9B-4C56-BD8F-BA29C0E8EB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6986E-371D-44E1-85F3-6FCCE4834E7F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0507D-D6DB-4EC3-9A28-6298C51506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DC767B-F8FC-402B-A7CE-F565C0808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233EB-034F-4C34-8ACF-6FC5CEEF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83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630DA90-69B0-44B7-9713-E544DC9B4F19}"/>
              </a:ext>
            </a:extLst>
          </p:cNvPr>
          <p:cNvCxnSpPr>
            <a:cxnSpLocks/>
          </p:cNvCxnSpPr>
          <p:nvPr/>
        </p:nvCxnSpPr>
        <p:spPr>
          <a:xfrm flipH="1">
            <a:off x="-27706" y="-141892"/>
            <a:ext cx="3666834" cy="192641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8">
            <a:extLst>
              <a:ext uri="{FF2B5EF4-FFF2-40B4-BE49-F238E27FC236}">
                <a16:creationId xmlns:a16="http://schemas.microsoft.com/office/drawing/2014/main" id="{C610A5E8-AEA9-477A-81E5-0139AF2E18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9865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0147" y="109539"/>
            <a:ext cx="656784" cy="665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C970D35-F2F2-4BB3-A9E9-0B57175E171B}"/>
              </a:ext>
            </a:extLst>
          </p:cNvPr>
          <p:cNvSpPr/>
          <p:nvPr/>
        </p:nvSpPr>
        <p:spPr>
          <a:xfrm>
            <a:off x="-26584" y="1374763"/>
            <a:ext cx="12206644" cy="35872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algn="ctr">
              <a:lnSpc>
                <a:spcPct val="150000"/>
              </a:lnSpc>
              <a:tabLst>
                <a:tab pos="1090930" algn="l"/>
              </a:tabLst>
            </a:pPr>
            <a:r>
              <a:rPr lang="en-US" sz="3200" b="1" dirty="0">
                <a:latin typeface="Times New Roman"/>
                <a:ea typeface="Times New Roman"/>
              </a:rPr>
              <a:t> </a:t>
            </a:r>
            <a:r>
              <a:rPr lang="en-US" sz="3200" b="1" dirty="0" err="1">
                <a:latin typeface="Times New Roman"/>
                <a:ea typeface="Times New Roman"/>
              </a:rPr>
              <a:t>Chuyên</a:t>
            </a:r>
            <a:r>
              <a:rPr lang="en-US" sz="3200" b="1" dirty="0">
                <a:latin typeface="Times New Roman"/>
                <a:ea typeface="Times New Roman"/>
              </a:rPr>
              <a:t> </a:t>
            </a:r>
            <a:r>
              <a:rPr lang="en-US" sz="3200" b="1" dirty="0" err="1">
                <a:latin typeface="Times New Roman"/>
                <a:ea typeface="Times New Roman"/>
              </a:rPr>
              <a:t>đề</a:t>
            </a:r>
            <a:r>
              <a:rPr lang="en-US" sz="3200" b="1" dirty="0">
                <a:latin typeface="Times New Roman"/>
                <a:ea typeface="Times New Roman"/>
              </a:rPr>
              <a:t>:</a:t>
            </a:r>
          </a:p>
          <a:p>
            <a:pPr algn="ctr">
              <a:tabLst>
                <a:tab pos="1090930" algn="l"/>
              </a:tabLst>
            </a:pPr>
            <a:r>
              <a:rPr lang="en-US" sz="3200" b="1" dirty="0">
                <a:latin typeface="Times New Roman"/>
                <a:ea typeface="Calibri"/>
                <a:cs typeface="Times New Roman"/>
              </a:rPr>
              <a:t>HƯỚNG DẪN SINH HOẠT CHUYÊN MÔN </a:t>
            </a:r>
          </a:p>
          <a:p>
            <a:pPr algn="ctr">
              <a:tabLst>
                <a:tab pos="1090930" algn="l"/>
              </a:tabLst>
            </a:pPr>
            <a:r>
              <a:rPr lang="en-US" sz="3200" b="1" dirty="0">
                <a:latin typeface="Times New Roman"/>
                <a:ea typeface="Calibri"/>
                <a:cs typeface="Times New Roman"/>
              </a:rPr>
              <a:t>PHÙ HỢP VỚI ĐIỀU KIỆN THỰC TẾ CỦA TRƯỜNG MẦM NON</a:t>
            </a:r>
            <a:endParaRPr lang="en-US" sz="3200" b="1" dirty="0"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D7BB38-B8C9-47E6-8F7C-A1742129B463}"/>
              </a:ext>
            </a:extLst>
          </p:cNvPr>
          <p:cNvSpPr/>
          <p:nvPr/>
        </p:nvSpPr>
        <p:spPr>
          <a:xfrm>
            <a:off x="-27706" y="1510893"/>
            <a:ext cx="12192000" cy="89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41AEC0E-01EC-4EA7-BDEF-09CBEEB67BE9}"/>
              </a:ext>
            </a:extLst>
          </p:cNvPr>
          <p:cNvSpPr/>
          <p:nvPr/>
        </p:nvSpPr>
        <p:spPr>
          <a:xfrm>
            <a:off x="-11940" y="4962013"/>
            <a:ext cx="12192000" cy="89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FD2E8C2-DB77-4D04-9633-161A45DFCAA3}"/>
              </a:ext>
            </a:extLst>
          </p:cNvPr>
          <p:cNvCxnSpPr/>
          <p:nvPr/>
        </p:nvCxnSpPr>
        <p:spPr>
          <a:xfrm>
            <a:off x="2103497" y="629579"/>
            <a:ext cx="2284419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73F82E0-F70D-4445-BD17-85684C764642}"/>
              </a:ext>
            </a:extLst>
          </p:cNvPr>
          <p:cNvSpPr txBox="1"/>
          <p:nvPr/>
        </p:nvSpPr>
        <p:spPr>
          <a:xfrm>
            <a:off x="956932" y="255118"/>
            <a:ext cx="4625161" cy="3744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2200"/>
              </a:lnSpc>
              <a:spcAft>
                <a:spcPts val="400"/>
              </a:spcAft>
            </a:pPr>
            <a:r>
              <a:rPr lang="en-US" sz="2200" b="1" dirty="0">
                <a:solidFill>
                  <a:srgbClr val="002060"/>
                </a:solidFill>
                <a:effectLst/>
                <a:latin typeface="UTM Centur" panose="02040603050506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 GIÁO DỤC VÀ ĐÀO TẠO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DD7BB38-B8C9-47E6-8F7C-A1742129B463}"/>
              </a:ext>
            </a:extLst>
          </p:cNvPr>
          <p:cNvSpPr/>
          <p:nvPr/>
        </p:nvSpPr>
        <p:spPr>
          <a:xfrm>
            <a:off x="-11940" y="4746735"/>
            <a:ext cx="12192000" cy="89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885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0BD5F0B-5066-41B0-88BE-A9B646016BEE}"/>
              </a:ext>
            </a:extLst>
          </p:cNvPr>
          <p:cNvSpPr/>
          <p:nvPr/>
        </p:nvSpPr>
        <p:spPr>
          <a:xfrm>
            <a:off x="0" y="-2"/>
            <a:ext cx="12192000" cy="15012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DA4F5F-2DC7-4F92-8CB8-593EE99D299F}"/>
              </a:ext>
            </a:extLst>
          </p:cNvPr>
          <p:cNvSpPr/>
          <p:nvPr/>
        </p:nvSpPr>
        <p:spPr>
          <a:xfrm>
            <a:off x="2031978" y="1301358"/>
            <a:ext cx="1014717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ectangle: Rounded Corners 43">
            <a:extLst>
              <a:ext uri="{FF2B5EF4-FFF2-40B4-BE49-F238E27FC236}">
                <a16:creationId xmlns:a16="http://schemas.microsoft.com/office/drawing/2014/main" id="{B4CC4CB2-0F31-45F0-8F45-F8E26A48FE49}"/>
              </a:ext>
            </a:extLst>
          </p:cNvPr>
          <p:cNvSpPr/>
          <p:nvPr/>
        </p:nvSpPr>
        <p:spPr>
          <a:xfrm>
            <a:off x="347248" y="1743740"/>
            <a:ext cx="11567248" cy="4930017"/>
          </a:xfrm>
          <a:prstGeom prst="roundRect">
            <a:avLst>
              <a:gd name="adj" fmla="val 3319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65000"/>
              </a:schemeClr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  <a:tabLst>
                <a:tab pos="457200" algn="l"/>
              </a:tabLst>
            </a:pPr>
            <a:r>
              <a:rPr lang="en-US" sz="2500" b="1" dirty="0" err="1">
                <a:solidFill>
                  <a:srgbClr val="FF0000"/>
                </a:solidFill>
                <a:latin typeface="+mj-lt"/>
                <a:ea typeface="Times New Roman"/>
              </a:rPr>
              <a:t>Bước</a:t>
            </a:r>
            <a:r>
              <a:rPr lang="en-US" sz="2500" b="1" dirty="0">
                <a:solidFill>
                  <a:srgbClr val="FF0000"/>
                </a:solidFill>
                <a:latin typeface="+mj-lt"/>
                <a:ea typeface="Times New Roman"/>
              </a:rPr>
              <a:t> 1: </a:t>
            </a:r>
            <a:r>
              <a:rPr lang="en-US" sz="2500" b="1" dirty="0" err="1">
                <a:solidFill>
                  <a:srgbClr val="FF0000"/>
                </a:solidFill>
                <a:latin typeface="+mj-lt"/>
                <a:ea typeface="Times New Roman"/>
              </a:rPr>
              <a:t>Xác</a:t>
            </a:r>
            <a:r>
              <a:rPr lang="en-US" sz="2500" b="1" dirty="0">
                <a:solidFill>
                  <a:srgbClr val="FF0000"/>
                </a:solidFill>
                <a:latin typeface="+mj-lt"/>
                <a:ea typeface="Times New Roman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+mj-lt"/>
                <a:ea typeface="Times New Roman"/>
              </a:rPr>
              <a:t>định</a:t>
            </a:r>
            <a:r>
              <a:rPr lang="en-US" sz="2500" b="1" dirty="0">
                <a:solidFill>
                  <a:srgbClr val="FF0000"/>
                </a:solidFill>
                <a:latin typeface="+mj-lt"/>
                <a:ea typeface="Times New Roman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+mj-lt"/>
                <a:ea typeface="Times New Roman"/>
              </a:rPr>
              <a:t>các</a:t>
            </a:r>
            <a:r>
              <a:rPr lang="en-US" sz="2500" b="1" dirty="0">
                <a:solidFill>
                  <a:srgbClr val="FF0000"/>
                </a:solidFill>
                <a:latin typeface="+mj-lt"/>
                <a:ea typeface="Times New Roman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+mj-lt"/>
                <a:ea typeface="Times New Roman"/>
              </a:rPr>
              <a:t>điều</a:t>
            </a:r>
            <a:r>
              <a:rPr lang="en-US" sz="2500" b="1" dirty="0">
                <a:solidFill>
                  <a:srgbClr val="FF0000"/>
                </a:solidFill>
                <a:latin typeface="+mj-lt"/>
                <a:ea typeface="Times New Roman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+mj-lt"/>
                <a:ea typeface="Times New Roman"/>
              </a:rPr>
              <a:t>kiện</a:t>
            </a:r>
            <a:r>
              <a:rPr lang="en-US" sz="2500" b="1" dirty="0">
                <a:solidFill>
                  <a:srgbClr val="FF0000"/>
                </a:solidFill>
                <a:latin typeface="+mj-lt"/>
                <a:ea typeface="Times New Roman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+mj-lt"/>
                <a:ea typeface="Times New Roman"/>
              </a:rPr>
              <a:t>thực</a:t>
            </a:r>
            <a:r>
              <a:rPr lang="en-US" sz="2500" b="1" dirty="0">
                <a:solidFill>
                  <a:srgbClr val="FF0000"/>
                </a:solidFill>
                <a:latin typeface="+mj-lt"/>
                <a:ea typeface="Times New Roman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+mj-lt"/>
                <a:ea typeface="Times New Roman"/>
              </a:rPr>
              <a:t>tế</a:t>
            </a:r>
            <a:r>
              <a:rPr lang="en-US" sz="2500" b="1" dirty="0">
                <a:solidFill>
                  <a:srgbClr val="FF0000"/>
                </a:solidFill>
                <a:latin typeface="+mj-lt"/>
                <a:ea typeface="Times New Roman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+mj-lt"/>
                <a:ea typeface="Times New Roman"/>
              </a:rPr>
              <a:t>của</a:t>
            </a:r>
            <a:r>
              <a:rPr lang="en-US" sz="2500" b="1" dirty="0">
                <a:solidFill>
                  <a:srgbClr val="FF0000"/>
                </a:solidFill>
                <a:latin typeface="+mj-lt"/>
                <a:ea typeface="Times New Roman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+mj-lt"/>
                <a:ea typeface="Times New Roman"/>
              </a:rPr>
              <a:t>trường</a:t>
            </a:r>
            <a:r>
              <a:rPr lang="en-US" sz="2500" b="1" dirty="0">
                <a:solidFill>
                  <a:srgbClr val="FF0000"/>
                </a:solidFill>
                <a:latin typeface="+mj-lt"/>
                <a:ea typeface="Times New Roman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+mj-lt"/>
                <a:ea typeface="Times New Roman"/>
              </a:rPr>
              <a:t>mầm</a:t>
            </a:r>
            <a:r>
              <a:rPr lang="en-US" sz="2500" b="1" dirty="0">
                <a:solidFill>
                  <a:srgbClr val="FF0000"/>
                </a:solidFill>
                <a:latin typeface="+mj-lt"/>
                <a:ea typeface="Times New Roman"/>
              </a:rPr>
              <a:t> non</a:t>
            </a:r>
          </a:p>
          <a:p>
            <a:pPr>
              <a:lnSpc>
                <a:spcPct val="120000"/>
              </a:lnSpc>
              <a:tabLst>
                <a:tab pos="457200" algn="l"/>
              </a:tabLst>
            </a:pPr>
            <a:endParaRPr lang="en-US" sz="1000" dirty="0">
              <a:solidFill>
                <a:schemeClr val="accent1">
                  <a:lumMod val="50000"/>
                </a:schemeClr>
              </a:solidFill>
              <a:latin typeface="+mj-lt"/>
              <a:ea typeface="Times New Roman"/>
            </a:endParaRPr>
          </a:p>
          <a:p>
            <a:pPr marL="342900" indent="-342900" algn="just">
              <a:lnSpc>
                <a:spcPct val="120000"/>
              </a:lnSpc>
              <a:buFont typeface="Arial" charset="0"/>
              <a:buChar char="•"/>
              <a:tabLst>
                <a:tab pos="457200" algn="l"/>
              </a:tabLst>
            </a:pPr>
            <a:r>
              <a:rPr lang="en-US" sz="2500" b="1" dirty="0" err="1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Nhiệm</a:t>
            </a:r>
            <a:r>
              <a:rPr lang="en-US" sz="2500" b="1" dirty="0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b="1" dirty="0" err="1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vụ</a:t>
            </a:r>
            <a:r>
              <a:rPr lang="en-US" sz="2500" b="1" dirty="0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b="1" dirty="0" err="1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năm</a:t>
            </a:r>
            <a:r>
              <a:rPr lang="en-US" sz="2500" b="1" dirty="0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b="1" dirty="0" err="1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học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: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nhiệm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vụ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của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ngành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giao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,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nhiệm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vụ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do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nhà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trường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đặt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ra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…</a:t>
            </a:r>
          </a:p>
          <a:p>
            <a:pPr marL="342900" indent="-342900" algn="just">
              <a:lnSpc>
                <a:spcPct val="120000"/>
              </a:lnSpc>
              <a:buFont typeface="Arial" charset="0"/>
              <a:buChar char="•"/>
              <a:tabLst>
                <a:tab pos="457200" algn="l"/>
              </a:tabLst>
            </a:pP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b="1" dirty="0" err="1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Cơ</a:t>
            </a:r>
            <a:r>
              <a:rPr lang="en-US" sz="2500" b="1" dirty="0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b="1" dirty="0" err="1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sở</a:t>
            </a:r>
            <a:r>
              <a:rPr lang="en-US" sz="2500" b="1" dirty="0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b="1" dirty="0" err="1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vật</a:t>
            </a:r>
            <a:r>
              <a:rPr lang="en-US" sz="2500" b="1" dirty="0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b="1" dirty="0" err="1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chất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: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địa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điểm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,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trang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thiết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bị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,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đồ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dùng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đồ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chơi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…</a:t>
            </a:r>
          </a:p>
          <a:p>
            <a:pPr marL="342900" indent="-342900" algn="just">
              <a:lnSpc>
                <a:spcPct val="120000"/>
              </a:lnSpc>
              <a:buFont typeface="Arial" charset="0"/>
              <a:buChar char="•"/>
              <a:tabLst>
                <a:tab pos="457200" algn="l"/>
              </a:tabLst>
            </a:pP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b="1" dirty="0" err="1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Nhân</a:t>
            </a:r>
            <a:r>
              <a:rPr lang="en-US" sz="2500" b="1" dirty="0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b="1" dirty="0" err="1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lực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: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số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người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tham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gia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;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nhận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thức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,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trình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độ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,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năng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lực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của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cán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bộ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quản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lý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,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giáo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viên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,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nhân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viên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…</a:t>
            </a:r>
          </a:p>
          <a:p>
            <a:pPr marL="342900" indent="-342900" algn="just">
              <a:lnSpc>
                <a:spcPct val="120000"/>
              </a:lnSpc>
              <a:buFont typeface="Arial" charset="0"/>
              <a:buChar char="•"/>
              <a:tabLst>
                <a:tab pos="457200" algn="l"/>
              </a:tabLst>
            </a:pP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b="1" dirty="0" err="1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Tài</a:t>
            </a:r>
            <a:r>
              <a:rPr lang="en-US" sz="2500" b="1" dirty="0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b="1" dirty="0" err="1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chính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: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kinh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phí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được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phân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bổ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cho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hoạt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động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chuyên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môn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…</a:t>
            </a:r>
          </a:p>
          <a:p>
            <a:pPr marL="342900" indent="-342900" algn="just">
              <a:lnSpc>
                <a:spcPct val="120000"/>
              </a:lnSpc>
              <a:buFont typeface="Arial" charset="0"/>
              <a:buChar char="•"/>
              <a:tabLst>
                <a:tab pos="457200" algn="l"/>
              </a:tabLst>
            </a:pP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b="1" dirty="0" err="1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Văn</a:t>
            </a:r>
            <a:r>
              <a:rPr lang="en-US" sz="2500" b="1" dirty="0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b="1" dirty="0" err="1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hóa</a:t>
            </a:r>
            <a:r>
              <a:rPr lang="en-US" sz="2500" b="1" dirty="0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b="1" dirty="0" err="1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nhà</a:t>
            </a:r>
            <a:r>
              <a:rPr lang="en-US" sz="2500" b="1" dirty="0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b="1" dirty="0" err="1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trường</a:t>
            </a:r>
            <a:r>
              <a:rPr lang="en-US" sz="2500" b="1" dirty="0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b="1" dirty="0" err="1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và</a:t>
            </a:r>
            <a:r>
              <a:rPr lang="en-US" sz="2500" b="1" dirty="0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b="1" dirty="0" err="1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địa</a:t>
            </a:r>
            <a:r>
              <a:rPr lang="en-US" sz="2500" b="1" dirty="0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b="1" dirty="0" err="1">
                <a:solidFill>
                  <a:srgbClr val="0066FF"/>
                </a:solidFill>
                <a:latin typeface="+mj-lt"/>
                <a:ea typeface="Calibri"/>
                <a:cs typeface="Times New Roman"/>
              </a:rPr>
              <a:t>phương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: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đặc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điểm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tính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cách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cá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nhân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,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mối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quan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hệ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đồng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nghiệp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,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tập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quán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thói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quen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vùng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5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miền</a:t>
            </a: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…</a:t>
            </a:r>
          </a:p>
          <a:p>
            <a:pPr algn="just">
              <a:lnSpc>
                <a:spcPct val="120000"/>
              </a:lnSpc>
              <a:tabLst>
                <a:tab pos="457200" algn="l"/>
              </a:tabLst>
            </a:pPr>
            <a:r>
              <a:rPr lang="en-US" sz="25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Times New Roman"/>
              </a:rPr>
              <a:t>	………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745189" y="319655"/>
            <a:ext cx="6951164" cy="92863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entagon 16"/>
          <p:cNvSpPr/>
          <p:nvPr/>
        </p:nvSpPr>
        <p:spPr>
          <a:xfrm>
            <a:off x="-25644" y="321"/>
            <a:ext cx="3885263" cy="1567299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NỘI DUNG 3</a:t>
            </a:r>
            <a:endParaRPr lang="en-US" sz="3000" dirty="0"/>
          </a:p>
        </p:txBody>
      </p:sp>
      <p:sp>
        <p:nvSpPr>
          <p:cNvPr id="18" name="Title 4"/>
          <p:cNvSpPr txBox="1">
            <a:spLocks noChangeArrowheads="1"/>
          </p:cNvSpPr>
          <p:nvPr/>
        </p:nvSpPr>
        <p:spPr>
          <a:xfrm>
            <a:off x="3881783" y="370426"/>
            <a:ext cx="6814570" cy="827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2200" b="1" dirty="0" err="1">
                <a:solidFill>
                  <a:schemeClr val="bg1"/>
                </a:solidFill>
                <a:ea typeface="Calibri"/>
              </a:rPr>
              <a:t>Hoạt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động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3.1: </a:t>
            </a:r>
            <a:r>
              <a:rPr lang="vi-VN" sz="2200" b="1" spc="-30" dirty="0">
                <a:solidFill>
                  <a:schemeClr val="bg1"/>
                </a:solidFill>
                <a:ea typeface="Calibri"/>
              </a:rPr>
              <a:t>L</a:t>
            </a:r>
            <a:r>
              <a:rPr lang="x-none" sz="2200" b="1" spc="-30">
                <a:solidFill>
                  <a:schemeClr val="bg1"/>
                </a:solidFill>
                <a:ea typeface="Calibri"/>
              </a:rPr>
              <a:t>ập kế hoạch</a:t>
            </a:r>
            <a:r>
              <a:rPr lang="x-none" sz="220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SHCM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phù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hợp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với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điều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kiện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thực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tế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của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trường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mầm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non </a:t>
            </a:r>
            <a:endParaRPr lang="en-US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10000"/>
              </a:lnSpc>
            </a:pPr>
            <a:endParaRPr lang="en-ID" alt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963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0BD5F0B-5066-41B0-88BE-A9B646016BEE}"/>
              </a:ext>
            </a:extLst>
          </p:cNvPr>
          <p:cNvSpPr/>
          <p:nvPr/>
        </p:nvSpPr>
        <p:spPr>
          <a:xfrm>
            <a:off x="0" y="-2"/>
            <a:ext cx="12192000" cy="14057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DA4F5F-2DC7-4F92-8CB8-593EE99D299F}"/>
              </a:ext>
            </a:extLst>
          </p:cNvPr>
          <p:cNvSpPr/>
          <p:nvPr/>
        </p:nvSpPr>
        <p:spPr>
          <a:xfrm>
            <a:off x="2031978" y="1164878"/>
            <a:ext cx="1014717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ectangle: Rounded Corners 43">
            <a:extLst>
              <a:ext uri="{FF2B5EF4-FFF2-40B4-BE49-F238E27FC236}">
                <a16:creationId xmlns:a16="http://schemas.microsoft.com/office/drawing/2014/main" id="{B4CC4CB2-0F31-45F0-8F45-F8E26A48FE49}"/>
              </a:ext>
            </a:extLst>
          </p:cNvPr>
          <p:cNvSpPr/>
          <p:nvPr/>
        </p:nvSpPr>
        <p:spPr>
          <a:xfrm>
            <a:off x="265814" y="1709526"/>
            <a:ext cx="11738344" cy="906083"/>
          </a:xfrm>
          <a:prstGeom prst="roundRect">
            <a:avLst>
              <a:gd name="adj" fmla="val 3319"/>
            </a:avLst>
          </a:prstGeom>
          <a:solidFill>
            <a:schemeClr val="bg1"/>
          </a:solidFill>
          <a:ln>
            <a:solidFill>
              <a:srgbClr val="00A1DA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>
              <a:lnSpc>
                <a:spcPct val="130000"/>
              </a:lnSpc>
            </a:pPr>
            <a:r>
              <a:rPr lang="en-US" sz="20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Bước</a:t>
            </a:r>
            <a:r>
              <a:rPr lang="en-US" sz="20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2: </a:t>
            </a:r>
            <a:r>
              <a:rPr lang="vi-VN" sz="20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Xác định mục tiêu </a:t>
            </a:r>
            <a:r>
              <a:rPr lang="en-US" sz="20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SHCM </a:t>
            </a:r>
            <a:r>
              <a:rPr lang="en-US" sz="20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phù</a:t>
            </a:r>
            <a:r>
              <a:rPr lang="en-US" sz="20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hợp</a:t>
            </a:r>
            <a:r>
              <a:rPr lang="en-US" sz="20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với</a:t>
            </a:r>
            <a:r>
              <a:rPr lang="en-US" sz="20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điều</a:t>
            </a:r>
            <a:r>
              <a:rPr lang="en-US" sz="20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kiện</a:t>
            </a:r>
            <a:r>
              <a:rPr lang="en-US" sz="20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thực</a:t>
            </a:r>
            <a:r>
              <a:rPr lang="en-US" sz="20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tế</a:t>
            </a:r>
            <a:r>
              <a:rPr lang="en-US" sz="20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của</a:t>
            </a:r>
            <a:r>
              <a:rPr lang="en-US" sz="20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trường</a:t>
            </a:r>
            <a:r>
              <a:rPr lang="en-US" sz="20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mầm</a:t>
            </a:r>
            <a:r>
              <a:rPr lang="en-US" sz="20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non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745189" y="319655"/>
            <a:ext cx="6951164" cy="92863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entagon 13"/>
          <p:cNvSpPr/>
          <p:nvPr/>
        </p:nvSpPr>
        <p:spPr>
          <a:xfrm>
            <a:off x="-25644" y="321"/>
            <a:ext cx="3885263" cy="1567299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NỘI DUNG 3</a:t>
            </a:r>
            <a:endParaRPr lang="en-US" sz="3000" dirty="0"/>
          </a:p>
        </p:txBody>
      </p:sp>
      <p:sp>
        <p:nvSpPr>
          <p:cNvPr id="18" name="Title 4"/>
          <p:cNvSpPr txBox="1">
            <a:spLocks noChangeArrowheads="1"/>
          </p:cNvSpPr>
          <p:nvPr/>
        </p:nvSpPr>
        <p:spPr>
          <a:xfrm>
            <a:off x="3881783" y="370426"/>
            <a:ext cx="6814570" cy="827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2200" b="1" dirty="0" err="1">
                <a:solidFill>
                  <a:schemeClr val="bg1"/>
                </a:solidFill>
                <a:ea typeface="Calibri"/>
              </a:rPr>
              <a:t>Hoạt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động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3.1: </a:t>
            </a:r>
            <a:r>
              <a:rPr lang="vi-VN" sz="2200" b="1" spc="-30" dirty="0">
                <a:solidFill>
                  <a:schemeClr val="bg1"/>
                </a:solidFill>
                <a:ea typeface="Calibri"/>
              </a:rPr>
              <a:t>L</a:t>
            </a:r>
            <a:r>
              <a:rPr lang="x-none" sz="2200" b="1" spc="-30">
                <a:solidFill>
                  <a:schemeClr val="bg1"/>
                </a:solidFill>
                <a:ea typeface="Calibri"/>
              </a:rPr>
              <a:t>ập kế hoạch</a:t>
            </a:r>
            <a:r>
              <a:rPr lang="x-none" sz="220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SHCM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phù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hợp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với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điều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kiện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thực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tế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của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trường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mầm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non </a:t>
            </a:r>
            <a:endParaRPr lang="en-US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10000"/>
              </a:lnSpc>
            </a:pPr>
            <a:endParaRPr lang="en-ID" altLang="en-US" sz="2200" dirty="0">
              <a:solidFill>
                <a:schemeClr val="bg1"/>
              </a:solidFill>
            </a:endParaRPr>
          </a:p>
        </p:txBody>
      </p:sp>
      <p:sp>
        <p:nvSpPr>
          <p:cNvPr id="19" name="Rectangle: Rounded Corners 18"/>
          <p:cNvSpPr/>
          <p:nvPr/>
        </p:nvSpPr>
        <p:spPr>
          <a:xfrm>
            <a:off x="1598444" y="2963653"/>
            <a:ext cx="3909243" cy="1374431"/>
          </a:xfrm>
          <a:prstGeom prst="roundRect">
            <a:avLst>
              <a:gd name="adj" fmla="val 50000"/>
            </a:avLst>
          </a:prstGeom>
          <a:solidFill>
            <a:schemeClr val="bg1">
              <a:alpha val="95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30000"/>
              </a:lnSpc>
              <a:defRPr/>
            </a:pPr>
            <a:endParaRPr lang="en-US" sz="2000" b="1" dirty="0">
              <a:solidFill>
                <a:srgbClr val="0066CC"/>
              </a:solidFill>
              <a:ea typeface="Calibri"/>
              <a:cs typeface="Times New Roman"/>
            </a:endParaRPr>
          </a:p>
          <a:p>
            <a:pPr algn="ctr">
              <a:lnSpc>
                <a:spcPct val="130000"/>
              </a:lnSpc>
              <a:defRPr/>
            </a:pP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Thực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hiện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nhiệm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vụ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năm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học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;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đáp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ứng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Chương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trình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GDMN.</a:t>
            </a:r>
          </a:p>
          <a:p>
            <a:pPr algn="ctr"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ID" sz="2000" b="1" dirty="0">
              <a:solidFill>
                <a:srgbClr val="0066CC"/>
              </a:solidFill>
            </a:endParaRPr>
          </a:p>
        </p:txBody>
      </p:sp>
      <p:sp>
        <p:nvSpPr>
          <p:cNvPr id="20" name="Rectangle: Rounded Corners 18"/>
          <p:cNvSpPr/>
          <p:nvPr/>
        </p:nvSpPr>
        <p:spPr>
          <a:xfrm>
            <a:off x="1598443" y="4593265"/>
            <a:ext cx="3909243" cy="1294473"/>
          </a:xfrm>
          <a:prstGeom prst="roundRect">
            <a:avLst>
              <a:gd name="adj" fmla="val 50000"/>
            </a:avLst>
          </a:prstGeom>
          <a:solidFill>
            <a:schemeClr val="bg1">
              <a:alpha val="95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30000"/>
              </a:lnSpc>
              <a:defRPr/>
            </a:pPr>
            <a:endParaRPr lang="en-US" sz="2000" b="1" dirty="0">
              <a:solidFill>
                <a:srgbClr val="0066CC"/>
              </a:solidFill>
              <a:ea typeface="Calibri"/>
              <a:cs typeface="Times New Roman"/>
            </a:endParaRPr>
          </a:p>
          <a:p>
            <a:pPr algn="ctr">
              <a:lnSpc>
                <a:spcPct val="130000"/>
              </a:lnSpc>
              <a:defRPr/>
            </a:pP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Củng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cố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và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nâng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cao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năng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lực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chuyên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môn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của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đội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ngũ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.</a:t>
            </a:r>
          </a:p>
          <a:p>
            <a:pPr algn="ctr"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ID" sz="2000" b="1" dirty="0">
              <a:solidFill>
                <a:srgbClr val="0066CC"/>
              </a:solidFill>
            </a:endParaRPr>
          </a:p>
        </p:txBody>
      </p:sp>
      <p:sp>
        <p:nvSpPr>
          <p:cNvPr id="21" name="Rectangle: Rounded Corners 18"/>
          <p:cNvSpPr/>
          <p:nvPr/>
        </p:nvSpPr>
        <p:spPr>
          <a:xfrm>
            <a:off x="6815492" y="2963654"/>
            <a:ext cx="3965944" cy="1374430"/>
          </a:xfrm>
          <a:prstGeom prst="roundRect">
            <a:avLst>
              <a:gd name="adj" fmla="val 50000"/>
            </a:avLst>
          </a:prstGeom>
          <a:solidFill>
            <a:schemeClr val="bg1">
              <a:alpha val="95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30000"/>
              </a:lnSpc>
              <a:defRPr/>
            </a:pPr>
            <a:endParaRPr lang="en-US" sz="2000" b="1" dirty="0">
              <a:solidFill>
                <a:srgbClr val="0066CC"/>
              </a:solidFill>
              <a:ea typeface="Calibri"/>
              <a:cs typeface="Times New Roman"/>
            </a:endParaRPr>
          </a:p>
          <a:p>
            <a:pPr algn="ctr">
              <a:lnSpc>
                <a:spcPct val="130000"/>
              </a:lnSpc>
              <a:defRPr/>
            </a:pP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Phát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triển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số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lượng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,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chất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lượng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,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tiến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độ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của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hoạt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động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SHCM. </a:t>
            </a:r>
          </a:p>
          <a:p>
            <a:pPr algn="ctr"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ID" sz="2000" b="1" dirty="0">
              <a:solidFill>
                <a:srgbClr val="0066CC"/>
              </a:solidFill>
            </a:endParaRPr>
          </a:p>
        </p:txBody>
      </p:sp>
      <p:sp>
        <p:nvSpPr>
          <p:cNvPr id="23" name="Rectangle: Rounded Corners 18"/>
          <p:cNvSpPr/>
          <p:nvPr/>
        </p:nvSpPr>
        <p:spPr>
          <a:xfrm>
            <a:off x="6815492" y="4593266"/>
            <a:ext cx="3965944" cy="1294474"/>
          </a:xfrm>
          <a:prstGeom prst="roundRect">
            <a:avLst>
              <a:gd name="adj" fmla="val 50000"/>
            </a:avLst>
          </a:prstGeom>
          <a:solidFill>
            <a:schemeClr val="bg1">
              <a:alpha val="95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30000"/>
              </a:lnSpc>
              <a:defRPr/>
            </a:pP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Đạt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được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kết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quả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</a:t>
            </a:r>
          </a:p>
          <a:p>
            <a:pPr algn="ctr">
              <a:lnSpc>
                <a:spcPct val="130000"/>
              </a:lnSpc>
              <a:defRPr/>
            </a:pP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(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sản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phẩm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)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cụ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  </a:t>
            </a:r>
            <a:r>
              <a:rPr lang="en-US" sz="2000" b="1" dirty="0" err="1">
                <a:solidFill>
                  <a:srgbClr val="0066CC"/>
                </a:solidFill>
                <a:ea typeface="Calibri"/>
                <a:cs typeface="Times New Roman"/>
              </a:rPr>
              <a:t>thể</a:t>
            </a:r>
            <a:r>
              <a:rPr lang="en-US" sz="2000" b="1" dirty="0">
                <a:solidFill>
                  <a:srgbClr val="0066CC"/>
                </a:solidFill>
                <a:ea typeface="Calibri"/>
                <a:cs typeface="Times New Roman"/>
              </a:rPr>
              <a:t>.</a:t>
            </a:r>
            <a:endParaRPr lang="en-ID" sz="2000" b="1" dirty="0">
              <a:solidFill>
                <a:srgbClr val="0066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68279" y="3455581"/>
            <a:ext cx="460327" cy="382772"/>
          </a:xfrm>
          <a:prstGeom prst="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1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336187" y="5049115"/>
            <a:ext cx="460327" cy="382772"/>
          </a:xfrm>
          <a:prstGeom prst="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585328" y="3455581"/>
            <a:ext cx="460327" cy="382772"/>
          </a:xfrm>
          <a:prstGeom prst="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3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585134" y="5049115"/>
            <a:ext cx="460327" cy="382772"/>
          </a:xfrm>
          <a:prstGeom prst="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4</a:t>
            </a:r>
          </a:p>
        </p:txBody>
      </p:sp>
      <p:sp>
        <p:nvSpPr>
          <p:cNvPr id="6" name="Right Arrow 5"/>
          <p:cNvSpPr/>
          <p:nvPr/>
        </p:nvSpPr>
        <p:spPr>
          <a:xfrm>
            <a:off x="786809" y="3455581"/>
            <a:ext cx="549378" cy="3827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>
            <a:off x="765543" y="5052659"/>
            <a:ext cx="549378" cy="3827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>
            <a:off x="5989676" y="3459482"/>
            <a:ext cx="549378" cy="3827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Arrow 28"/>
          <p:cNvSpPr/>
          <p:nvPr/>
        </p:nvSpPr>
        <p:spPr>
          <a:xfrm>
            <a:off x="5989676" y="5052659"/>
            <a:ext cx="549378" cy="3827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881783" y="6166884"/>
            <a:ext cx="4593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-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,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thể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208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: Rounded Corners 18"/>
          <p:cNvSpPr/>
          <p:nvPr/>
        </p:nvSpPr>
        <p:spPr>
          <a:xfrm>
            <a:off x="5340077" y="2951925"/>
            <a:ext cx="6007395" cy="810904"/>
          </a:xfrm>
          <a:prstGeom prst="roundRect">
            <a:avLst>
              <a:gd name="adj" fmla="val 50000"/>
            </a:avLst>
          </a:prstGeom>
          <a:solidFill>
            <a:schemeClr val="bg1">
              <a:alpha val="95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30000"/>
              </a:lnSpc>
              <a:defRPr/>
            </a:pPr>
            <a:r>
              <a:rPr lang="en-US" sz="2000" b="1" dirty="0" err="1">
                <a:solidFill>
                  <a:srgbClr val="0066FF"/>
                </a:solidFill>
                <a:ea typeface="Times New Roman"/>
                <a:cs typeface="Times New Roman" panose="02020603050405020304" pitchFamily="18" charset="0"/>
              </a:rPr>
              <a:t>Nội</a:t>
            </a:r>
            <a:r>
              <a:rPr lang="en-US" sz="2000" b="1" dirty="0">
                <a:solidFill>
                  <a:srgbClr val="0066FF"/>
                </a:solidFill>
                <a:ea typeface="Times New Roman"/>
                <a:cs typeface="Times New Roman" panose="02020603050405020304" pitchFamily="18" charset="0"/>
              </a:rPr>
              <a:t> dung </a:t>
            </a:r>
            <a:r>
              <a:rPr lang="en-US" sz="2000" b="1" dirty="0" err="1">
                <a:solidFill>
                  <a:srgbClr val="0066FF"/>
                </a:solidFill>
                <a:ea typeface="Times New Roman"/>
                <a:cs typeface="Times New Roman" panose="02020603050405020304" pitchFamily="18" charset="0"/>
              </a:rPr>
              <a:t>sinh</a:t>
            </a:r>
            <a:r>
              <a:rPr lang="en-US" sz="2000" b="1" dirty="0">
                <a:solidFill>
                  <a:srgbClr val="0066FF"/>
                </a:solidFill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ea typeface="Times New Roman"/>
                <a:cs typeface="Times New Roman" panose="02020603050405020304" pitchFamily="18" charset="0"/>
              </a:rPr>
              <a:t>hoạt</a:t>
            </a:r>
            <a:r>
              <a:rPr lang="en-US" sz="2000" b="1" dirty="0">
                <a:solidFill>
                  <a:srgbClr val="0066FF"/>
                </a:solidFill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ea typeface="Times New Roman"/>
                <a:cs typeface="Times New Roman" panose="02020603050405020304" pitchFamily="18" charset="0"/>
              </a:rPr>
              <a:t>chuyên</a:t>
            </a:r>
            <a:r>
              <a:rPr lang="en-US" sz="2000" b="1" dirty="0">
                <a:solidFill>
                  <a:srgbClr val="0066FF"/>
                </a:solidFill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ea typeface="Times New Roman"/>
                <a:cs typeface="Times New Roman" panose="02020603050405020304" pitchFamily="18" charset="0"/>
              </a:rPr>
              <a:t>môn</a:t>
            </a:r>
            <a:r>
              <a:rPr lang="en-US" sz="2000" b="1" dirty="0">
                <a:solidFill>
                  <a:srgbClr val="0066FF"/>
                </a:solidFill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ea typeface="Times New Roman"/>
                <a:cs typeface="Times New Roman" panose="02020603050405020304" pitchFamily="18" charset="0"/>
              </a:rPr>
              <a:t>nâng</a:t>
            </a:r>
            <a:r>
              <a:rPr lang="en-US" sz="2000" b="1" dirty="0">
                <a:solidFill>
                  <a:srgbClr val="0066FF"/>
                </a:solidFill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ea typeface="Times New Roman"/>
                <a:cs typeface="Times New Roman" panose="02020603050405020304" pitchFamily="18" charset="0"/>
              </a:rPr>
              <a:t>cao</a:t>
            </a:r>
            <a:r>
              <a:rPr lang="en-US" sz="2000" b="1" dirty="0">
                <a:solidFill>
                  <a:srgbClr val="0066FF"/>
                </a:solidFill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ea typeface="Times New Roman"/>
                <a:cs typeface="Times New Roman" panose="02020603050405020304" pitchFamily="18" charset="0"/>
              </a:rPr>
              <a:t>năng</a:t>
            </a:r>
            <a:r>
              <a:rPr lang="en-US" sz="2000" b="1" dirty="0">
                <a:solidFill>
                  <a:srgbClr val="0066FF"/>
                </a:solidFill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ea typeface="Times New Roman"/>
                <a:cs typeface="Times New Roman" panose="02020603050405020304" pitchFamily="18" charset="0"/>
              </a:rPr>
              <a:t>lực</a:t>
            </a:r>
            <a:r>
              <a:rPr lang="en-US" sz="2000" b="1" dirty="0">
                <a:solidFill>
                  <a:srgbClr val="0066FF"/>
                </a:solidFill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ea typeface="Times New Roman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66FF"/>
                </a:solidFill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ea typeface="Times New Roman"/>
                <a:cs typeface="Times New Roman" panose="02020603050405020304" pitchFamily="18" charset="0"/>
              </a:rPr>
              <a:t>đội</a:t>
            </a:r>
            <a:r>
              <a:rPr lang="en-US" sz="2000" b="1" dirty="0">
                <a:solidFill>
                  <a:srgbClr val="0066FF"/>
                </a:solidFill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ea typeface="Times New Roman"/>
                <a:cs typeface="Times New Roman" panose="02020603050405020304" pitchFamily="18" charset="0"/>
              </a:rPr>
              <a:t>ngũ</a:t>
            </a:r>
            <a:endParaRPr lang="en-ID" sz="2000" b="1" dirty="0">
              <a:solidFill>
                <a:srgbClr val="0066FF"/>
              </a:solidFill>
              <a:cs typeface="Times New Roman" panose="02020603050405020304" pitchFamily="18" charset="0"/>
            </a:endParaRPr>
          </a:p>
        </p:txBody>
      </p:sp>
      <p:sp>
        <p:nvSpPr>
          <p:cNvPr id="31" name="Rectangle: Rounded Corners 18"/>
          <p:cNvSpPr/>
          <p:nvPr/>
        </p:nvSpPr>
        <p:spPr>
          <a:xfrm>
            <a:off x="5345394" y="4094252"/>
            <a:ext cx="6002078" cy="810904"/>
          </a:xfrm>
          <a:prstGeom prst="roundRect">
            <a:avLst>
              <a:gd name="adj" fmla="val 50000"/>
            </a:avLst>
          </a:prstGeom>
          <a:solidFill>
            <a:schemeClr val="bg1">
              <a:alpha val="95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30000"/>
              </a:lnSpc>
              <a:defRPr/>
            </a:pPr>
            <a:r>
              <a:rPr lang="en-US" sz="2000" b="1" dirty="0" err="1">
                <a:solidFill>
                  <a:srgbClr val="0066FF"/>
                </a:solidFill>
                <a:cs typeface="Times New Roman" panose="02020603050405020304" pitchFamily="18" charset="0"/>
              </a:rPr>
              <a:t>Nội</a:t>
            </a:r>
            <a:r>
              <a:rPr lang="en-US" sz="2000" b="1" dirty="0">
                <a:solidFill>
                  <a:srgbClr val="0066FF"/>
                </a:solidFill>
                <a:cs typeface="Times New Roman" panose="02020603050405020304" pitchFamily="18" charset="0"/>
              </a:rPr>
              <a:t> dung SHCM </a:t>
            </a:r>
            <a:r>
              <a:rPr lang="en-US" sz="2000" b="1" dirty="0" err="1">
                <a:solidFill>
                  <a:srgbClr val="0066FF"/>
                </a:solidFill>
                <a:cs typeface="Times New Roman" panose="02020603050405020304" pitchFamily="18" charset="0"/>
              </a:rPr>
              <a:t>đáp</a:t>
            </a:r>
            <a:r>
              <a:rPr lang="en-US" sz="2000" b="1" dirty="0">
                <a:solidFill>
                  <a:srgbClr val="0066FF"/>
                </a:solidFill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cs typeface="Times New Roman" panose="02020603050405020304" pitchFamily="18" charset="0"/>
              </a:rPr>
              <a:t>ứng</a:t>
            </a:r>
            <a:r>
              <a:rPr lang="en-US" sz="2000" b="1" dirty="0">
                <a:solidFill>
                  <a:srgbClr val="0066FF"/>
                </a:solidFill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cs typeface="Times New Roman" panose="02020603050405020304" pitchFamily="18" charset="0"/>
              </a:rPr>
              <a:t>nâng</a:t>
            </a:r>
            <a:r>
              <a:rPr lang="en-US" sz="2000" b="1" dirty="0">
                <a:solidFill>
                  <a:srgbClr val="0066FF"/>
                </a:solidFill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cs typeface="Times New Roman" panose="02020603050405020304" pitchFamily="18" charset="0"/>
              </a:rPr>
              <a:t>cao</a:t>
            </a:r>
            <a:r>
              <a:rPr lang="en-US" sz="2000" b="1" dirty="0">
                <a:solidFill>
                  <a:srgbClr val="0066FF"/>
                </a:solidFill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cs typeface="Times New Roman" panose="02020603050405020304" pitchFamily="18" charset="0"/>
              </a:rPr>
              <a:t>chất</a:t>
            </a:r>
            <a:r>
              <a:rPr lang="en-US" sz="2000" b="1" dirty="0">
                <a:solidFill>
                  <a:srgbClr val="0066FF"/>
                </a:solidFill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cs typeface="Times New Roman" panose="02020603050405020304" pitchFamily="18" charset="0"/>
              </a:rPr>
              <a:t>lượng</a:t>
            </a:r>
            <a:r>
              <a:rPr lang="en-US" sz="2000" b="1" dirty="0">
                <a:solidFill>
                  <a:srgbClr val="0066FF"/>
                </a:solidFill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cs typeface="Times New Roman" panose="02020603050405020304" pitchFamily="18" charset="0"/>
              </a:rPr>
              <a:t>chăm</a:t>
            </a:r>
            <a:r>
              <a:rPr lang="en-US" sz="2000" b="1" dirty="0">
                <a:solidFill>
                  <a:srgbClr val="0066FF"/>
                </a:solidFill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cs typeface="Times New Roman" panose="02020603050405020304" pitchFamily="18" charset="0"/>
              </a:rPr>
              <a:t>sóc</a:t>
            </a:r>
            <a:r>
              <a:rPr lang="en-US" sz="2000" b="1" dirty="0">
                <a:solidFill>
                  <a:srgbClr val="0066FF"/>
                </a:solidFill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66FF"/>
                </a:solidFill>
                <a:cs typeface="Times New Roman" panose="02020603050405020304" pitchFamily="18" charset="0"/>
              </a:rPr>
              <a:t>nuôi</a:t>
            </a:r>
            <a:r>
              <a:rPr lang="en-US" sz="2000" b="1" dirty="0">
                <a:solidFill>
                  <a:srgbClr val="0066FF"/>
                </a:solidFill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cs typeface="Times New Roman" panose="02020603050405020304" pitchFamily="18" charset="0"/>
              </a:rPr>
              <a:t>dưỡng</a:t>
            </a:r>
            <a:r>
              <a:rPr lang="en-US" sz="2000" b="1" dirty="0">
                <a:solidFill>
                  <a:srgbClr val="0066FF"/>
                </a:solidFill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66FF"/>
                </a:solidFill>
                <a:cs typeface="Times New Roman" panose="02020603050405020304" pitchFamily="18" charset="0"/>
              </a:rPr>
              <a:t>giáo</a:t>
            </a:r>
            <a:r>
              <a:rPr lang="en-US" sz="2000" b="1" dirty="0">
                <a:solidFill>
                  <a:srgbClr val="0066FF"/>
                </a:solidFill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cs typeface="Times New Roman" panose="02020603050405020304" pitchFamily="18" charset="0"/>
              </a:rPr>
              <a:t>dục</a:t>
            </a:r>
            <a:r>
              <a:rPr lang="en-US" sz="2000" b="1" dirty="0">
                <a:solidFill>
                  <a:srgbClr val="0066FF"/>
                </a:solidFill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cs typeface="Times New Roman" panose="02020603050405020304" pitchFamily="18" charset="0"/>
              </a:rPr>
              <a:t>trẻ</a:t>
            </a:r>
            <a:endParaRPr lang="en-ID" sz="2000" b="1" dirty="0">
              <a:solidFill>
                <a:srgbClr val="0066FF"/>
              </a:solidFill>
              <a:cs typeface="Times New Roman" panose="02020603050405020304" pitchFamily="18" charset="0"/>
            </a:endParaRPr>
          </a:p>
        </p:txBody>
      </p:sp>
      <p:sp>
        <p:nvSpPr>
          <p:cNvPr id="32" name="Rectangle: Rounded Corners 18"/>
          <p:cNvSpPr/>
          <p:nvPr/>
        </p:nvSpPr>
        <p:spPr>
          <a:xfrm>
            <a:off x="5340076" y="5272489"/>
            <a:ext cx="6007395" cy="810904"/>
          </a:xfrm>
          <a:prstGeom prst="roundRect">
            <a:avLst>
              <a:gd name="adj" fmla="val 50000"/>
            </a:avLst>
          </a:prstGeom>
          <a:solidFill>
            <a:schemeClr val="bg1">
              <a:alpha val="95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30000"/>
              </a:lnSpc>
              <a:defRPr/>
            </a:pPr>
            <a:r>
              <a:rPr lang="en-US" sz="2000" b="1" dirty="0" err="1">
                <a:solidFill>
                  <a:srgbClr val="0066FF"/>
                </a:solidFill>
                <a:cs typeface="Times New Roman" panose="02020603050405020304" pitchFamily="18" charset="0"/>
              </a:rPr>
              <a:t>Nội</a:t>
            </a:r>
            <a:r>
              <a:rPr lang="en-US" sz="2000" b="1" dirty="0">
                <a:solidFill>
                  <a:srgbClr val="0066FF"/>
                </a:solidFill>
                <a:cs typeface="Times New Roman" panose="02020603050405020304" pitchFamily="18" charset="0"/>
              </a:rPr>
              <a:t> dung </a:t>
            </a:r>
            <a:r>
              <a:rPr lang="en-US" sz="2000" b="1" dirty="0" err="1">
                <a:solidFill>
                  <a:srgbClr val="0066FF"/>
                </a:solidFill>
                <a:cs typeface="Times New Roman" panose="02020603050405020304" pitchFamily="18" charset="0"/>
              </a:rPr>
              <a:t>sinh</a:t>
            </a:r>
            <a:r>
              <a:rPr lang="en-US" sz="2000" b="1" dirty="0">
                <a:solidFill>
                  <a:srgbClr val="0066FF"/>
                </a:solidFill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cs typeface="Times New Roman" panose="02020603050405020304" pitchFamily="18" charset="0"/>
              </a:rPr>
              <a:t>hoạt</a:t>
            </a:r>
            <a:r>
              <a:rPr lang="en-US" sz="2000" b="1" dirty="0">
                <a:solidFill>
                  <a:srgbClr val="0066FF"/>
                </a:solidFill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cs typeface="Times New Roman" panose="02020603050405020304" pitchFamily="18" charset="0"/>
              </a:rPr>
              <a:t>chuyên</a:t>
            </a:r>
            <a:r>
              <a:rPr lang="en-US" sz="2000" b="1" dirty="0">
                <a:solidFill>
                  <a:srgbClr val="0066FF"/>
                </a:solidFill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cs typeface="Times New Roman" panose="02020603050405020304" pitchFamily="18" charset="0"/>
              </a:rPr>
              <a:t>môn</a:t>
            </a:r>
            <a:r>
              <a:rPr lang="en-US" sz="2000" b="1" dirty="0">
                <a:solidFill>
                  <a:srgbClr val="0066FF"/>
                </a:solidFill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cs typeface="Times New Roman" panose="02020603050405020304" pitchFamily="18" charset="0"/>
              </a:rPr>
              <a:t>về</a:t>
            </a:r>
            <a:r>
              <a:rPr lang="en-US" sz="2000" b="1" dirty="0">
                <a:solidFill>
                  <a:srgbClr val="0066FF"/>
                </a:solidFill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solidFill>
                  <a:srgbClr val="0066FF"/>
                </a:solidFill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cs typeface="Times New Roman" panose="02020603050405020304" pitchFamily="18" charset="0"/>
              </a:rPr>
              <a:t>điều</a:t>
            </a:r>
            <a:r>
              <a:rPr lang="en-US" sz="2000" b="1" dirty="0">
                <a:solidFill>
                  <a:srgbClr val="0066FF"/>
                </a:solidFill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cs typeface="Times New Roman" panose="02020603050405020304" pitchFamily="18" charset="0"/>
              </a:rPr>
              <a:t>kiện</a:t>
            </a:r>
            <a:r>
              <a:rPr lang="en-US" sz="2000" b="1" dirty="0">
                <a:solidFill>
                  <a:srgbClr val="0066FF"/>
                </a:solidFill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cs typeface="Times New Roman" panose="02020603050405020304" pitchFamily="18" charset="0"/>
              </a:rPr>
              <a:t>đảm</a:t>
            </a:r>
            <a:r>
              <a:rPr lang="en-US" sz="2000" b="1" dirty="0">
                <a:solidFill>
                  <a:srgbClr val="0066FF"/>
                </a:solidFill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cs typeface="Times New Roman" panose="02020603050405020304" pitchFamily="18" charset="0"/>
              </a:rPr>
              <a:t>bảo</a:t>
            </a:r>
            <a:r>
              <a:rPr lang="en-US" sz="2000" b="1" dirty="0">
                <a:solidFill>
                  <a:srgbClr val="0066FF"/>
                </a:solidFill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cs typeface="Times New Roman" panose="02020603050405020304" pitchFamily="18" charset="0"/>
              </a:rPr>
              <a:t>chất</a:t>
            </a:r>
            <a:r>
              <a:rPr lang="en-US" sz="2000" b="1" dirty="0">
                <a:solidFill>
                  <a:srgbClr val="0066FF"/>
                </a:solidFill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cs typeface="Times New Roman" panose="02020603050405020304" pitchFamily="18" charset="0"/>
              </a:rPr>
              <a:t>lượng</a:t>
            </a:r>
            <a:endParaRPr lang="en-ID" sz="2000" b="1" dirty="0">
              <a:solidFill>
                <a:srgbClr val="0066FF"/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0BD5F0B-5066-41B0-88BE-A9B646016BEE}"/>
              </a:ext>
            </a:extLst>
          </p:cNvPr>
          <p:cNvSpPr/>
          <p:nvPr/>
        </p:nvSpPr>
        <p:spPr>
          <a:xfrm>
            <a:off x="0" y="-2"/>
            <a:ext cx="12192000" cy="14057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DA4F5F-2DC7-4F92-8CB8-593EE99D299F}"/>
              </a:ext>
            </a:extLst>
          </p:cNvPr>
          <p:cNvSpPr/>
          <p:nvPr/>
        </p:nvSpPr>
        <p:spPr>
          <a:xfrm>
            <a:off x="2031978" y="1164878"/>
            <a:ext cx="1014717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ectangle: Rounded Corners 43">
            <a:extLst>
              <a:ext uri="{FF2B5EF4-FFF2-40B4-BE49-F238E27FC236}">
                <a16:creationId xmlns:a16="http://schemas.microsoft.com/office/drawing/2014/main" id="{B4CC4CB2-0F31-45F0-8F45-F8E26A48FE49}"/>
              </a:ext>
            </a:extLst>
          </p:cNvPr>
          <p:cNvSpPr/>
          <p:nvPr/>
        </p:nvSpPr>
        <p:spPr>
          <a:xfrm>
            <a:off x="265814" y="1709526"/>
            <a:ext cx="11738344" cy="906083"/>
          </a:xfrm>
          <a:prstGeom prst="roundRect">
            <a:avLst>
              <a:gd name="adj" fmla="val 3319"/>
            </a:avLst>
          </a:prstGeom>
          <a:solidFill>
            <a:schemeClr val="bg1"/>
          </a:solidFill>
          <a:ln>
            <a:solidFill>
              <a:srgbClr val="00A1DA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>
              <a:lnSpc>
                <a:spcPct val="130000"/>
              </a:lnSpc>
            </a:pPr>
            <a:r>
              <a:rPr lang="en-US" sz="20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Bước</a:t>
            </a:r>
            <a:r>
              <a:rPr lang="en-US" sz="20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3: </a:t>
            </a:r>
            <a:r>
              <a:rPr lang="en-US" sz="20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Lựa</a:t>
            </a:r>
            <a:r>
              <a:rPr lang="en-US" sz="20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chọn</a:t>
            </a:r>
            <a:r>
              <a:rPr lang="en-US" sz="20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nội</a:t>
            </a:r>
            <a:r>
              <a:rPr lang="en-US" sz="20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dung SHCM </a:t>
            </a:r>
            <a:r>
              <a:rPr lang="en-US" sz="20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phù</a:t>
            </a:r>
            <a:r>
              <a:rPr lang="en-US" sz="20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hợp</a:t>
            </a:r>
            <a:r>
              <a:rPr lang="en-US" sz="20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với</a:t>
            </a:r>
            <a:r>
              <a:rPr lang="en-US" sz="20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điều</a:t>
            </a:r>
            <a:r>
              <a:rPr lang="en-US" sz="20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kiện</a:t>
            </a:r>
            <a:r>
              <a:rPr lang="en-US" sz="20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thực</a:t>
            </a:r>
            <a:r>
              <a:rPr lang="en-US" sz="20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tế</a:t>
            </a:r>
            <a:r>
              <a:rPr lang="en-US" sz="20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của</a:t>
            </a:r>
            <a:r>
              <a:rPr lang="en-US" sz="20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trường</a:t>
            </a:r>
            <a:r>
              <a:rPr lang="en-US" sz="20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mầm</a:t>
            </a:r>
            <a:r>
              <a:rPr lang="en-US" sz="20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non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745189" y="319655"/>
            <a:ext cx="6951164" cy="92863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entagon 13"/>
          <p:cNvSpPr/>
          <p:nvPr/>
        </p:nvSpPr>
        <p:spPr>
          <a:xfrm>
            <a:off x="-25644" y="321"/>
            <a:ext cx="3885263" cy="1567299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NỘI DUNG 3</a:t>
            </a:r>
            <a:endParaRPr lang="en-US" sz="3000" dirty="0"/>
          </a:p>
        </p:txBody>
      </p:sp>
      <p:sp>
        <p:nvSpPr>
          <p:cNvPr id="18" name="Title 4"/>
          <p:cNvSpPr txBox="1">
            <a:spLocks noChangeArrowheads="1"/>
          </p:cNvSpPr>
          <p:nvPr/>
        </p:nvSpPr>
        <p:spPr>
          <a:xfrm>
            <a:off x="3881783" y="370426"/>
            <a:ext cx="6814570" cy="827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2200" b="1" dirty="0" err="1">
                <a:solidFill>
                  <a:schemeClr val="bg1"/>
                </a:solidFill>
                <a:ea typeface="Calibri"/>
              </a:rPr>
              <a:t>Hoạt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động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3.1: </a:t>
            </a:r>
            <a:r>
              <a:rPr lang="vi-VN" sz="2200" b="1" spc="-30" dirty="0">
                <a:solidFill>
                  <a:schemeClr val="bg1"/>
                </a:solidFill>
                <a:ea typeface="Calibri"/>
              </a:rPr>
              <a:t>L</a:t>
            </a:r>
            <a:r>
              <a:rPr lang="x-none" sz="2200" b="1" spc="-30">
                <a:solidFill>
                  <a:schemeClr val="bg1"/>
                </a:solidFill>
                <a:ea typeface="Calibri"/>
              </a:rPr>
              <a:t>ập kế hoạch</a:t>
            </a:r>
            <a:r>
              <a:rPr lang="x-none" sz="220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SHCM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phù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hợp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với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điều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kiện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thực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tế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của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trường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mầm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non </a:t>
            </a:r>
            <a:endParaRPr lang="en-US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10000"/>
              </a:lnSpc>
            </a:pPr>
            <a:endParaRPr lang="en-ID" altLang="en-US" sz="2200" dirty="0">
              <a:solidFill>
                <a:schemeClr val="bg1"/>
              </a:solidFill>
            </a:endParaRPr>
          </a:p>
        </p:txBody>
      </p:sp>
      <p:sp>
        <p:nvSpPr>
          <p:cNvPr id="2" name="Flowchart: Card 1"/>
          <p:cNvSpPr/>
          <p:nvPr/>
        </p:nvSpPr>
        <p:spPr>
          <a:xfrm>
            <a:off x="1105786" y="3357377"/>
            <a:ext cx="3189768" cy="2530363"/>
          </a:xfrm>
          <a:prstGeom prst="flowChartPunchedCard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sz="2000" b="1" dirty="0" err="1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Chương</a:t>
            </a:r>
            <a:r>
              <a:rPr lang="en-US" sz="2000" b="1" dirty="0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trình</a:t>
            </a:r>
            <a:r>
              <a:rPr lang="en-US" sz="2000" b="1" dirty="0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Giáo</a:t>
            </a:r>
            <a:r>
              <a:rPr lang="en-US" sz="2000" b="1" dirty="0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dục</a:t>
            </a:r>
            <a:r>
              <a:rPr lang="en-US" sz="2000" b="1" dirty="0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mầm</a:t>
            </a:r>
            <a:r>
              <a:rPr lang="en-US" sz="2000" b="1" dirty="0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 non, </a:t>
            </a:r>
            <a:r>
              <a:rPr lang="en-US" sz="2000" b="1" dirty="0" err="1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Nhiệm</a:t>
            </a:r>
            <a:r>
              <a:rPr lang="en-US" sz="2000" b="1" dirty="0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vụ</a:t>
            </a:r>
            <a:r>
              <a:rPr lang="en-US" sz="2000" b="1" dirty="0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năm</a:t>
            </a:r>
            <a:r>
              <a:rPr lang="en-US" sz="2000" b="1" dirty="0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học</a:t>
            </a:r>
            <a:r>
              <a:rPr lang="en-US" sz="2000" b="1" dirty="0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nhu</a:t>
            </a:r>
            <a:r>
              <a:rPr lang="en-US" sz="2000" b="1" dirty="0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cầu</a:t>
            </a:r>
            <a:r>
              <a:rPr lang="en-US" sz="2000" b="1" dirty="0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 CBGVNV </a:t>
            </a:r>
            <a:r>
              <a:rPr lang="en-US" sz="2000" b="1" dirty="0" err="1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điều</a:t>
            </a:r>
            <a:r>
              <a:rPr lang="en-US" sz="2000" b="1" dirty="0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kiện</a:t>
            </a:r>
            <a:r>
              <a:rPr lang="en-US" sz="2000" b="1" dirty="0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thực</a:t>
            </a:r>
            <a:r>
              <a:rPr lang="en-US" sz="2000" b="1" dirty="0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tế</a:t>
            </a:r>
            <a:r>
              <a:rPr lang="en-US" sz="2000" b="1" dirty="0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nhà</a:t>
            </a:r>
            <a:r>
              <a:rPr lang="en-US" sz="2000" b="1" dirty="0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CC"/>
                </a:solidFill>
                <a:ea typeface="Times New Roman"/>
                <a:cs typeface="Times New Roman" panose="02020603050405020304" pitchFamily="18" charset="0"/>
              </a:rPr>
              <a:t>trường</a:t>
            </a:r>
            <a:endParaRPr lang="en-ID" sz="2000" b="1" dirty="0">
              <a:solidFill>
                <a:srgbClr val="0066CC"/>
              </a:solidFill>
              <a:cs typeface="Times New Roman" panose="02020603050405020304" pitchFamily="18" charset="0"/>
            </a:endParaRPr>
          </a:p>
          <a:p>
            <a:pPr algn="ctr">
              <a:lnSpc>
                <a:spcPct val="130000"/>
              </a:lnSpc>
            </a:pPr>
            <a:endParaRPr lang="en-US" sz="2000" dirty="0"/>
          </a:p>
        </p:txBody>
      </p:sp>
      <p:sp>
        <p:nvSpPr>
          <p:cNvPr id="28" name="Right Arrow 27"/>
          <p:cNvSpPr/>
          <p:nvPr/>
        </p:nvSpPr>
        <p:spPr>
          <a:xfrm>
            <a:off x="265814" y="3088197"/>
            <a:ext cx="3285483" cy="53836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err="1"/>
              <a:t>Căn</a:t>
            </a:r>
            <a:r>
              <a:rPr lang="en-US" sz="1500" b="1" dirty="0"/>
              <a:t> </a:t>
            </a:r>
            <a:r>
              <a:rPr lang="en-US" sz="1500" b="1" dirty="0" err="1"/>
              <a:t>cứ</a:t>
            </a:r>
            <a:r>
              <a:rPr lang="en-US" sz="1500" b="1" dirty="0"/>
              <a:t> </a:t>
            </a:r>
            <a:r>
              <a:rPr lang="en-US" sz="1500" b="1" dirty="0" err="1"/>
              <a:t>lựa</a:t>
            </a:r>
            <a:r>
              <a:rPr lang="en-US" sz="1500" b="1" dirty="0"/>
              <a:t> </a:t>
            </a:r>
            <a:r>
              <a:rPr lang="en-US" sz="1500" b="1" dirty="0" err="1"/>
              <a:t>chọn</a:t>
            </a:r>
            <a:r>
              <a:rPr lang="en-US" sz="1500" b="1" dirty="0"/>
              <a:t> </a:t>
            </a:r>
            <a:r>
              <a:rPr lang="en-US" sz="1500" b="1" dirty="0" err="1"/>
              <a:t>nội</a:t>
            </a:r>
            <a:r>
              <a:rPr lang="en-US" sz="1500" b="1" dirty="0"/>
              <a:t> dung</a:t>
            </a:r>
            <a:endParaRPr lang="en-US" sz="1500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618223" y="3335560"/>
            <a:ext cx="527936" cy="0"/>
          </a:xfrm>
          <a:prstGeom prst="straightConnector1">
            <a:avLst/>
          </a:prstGeom>
          <a:ln w="76200">
            <a:solidFill>
              <a:srgbClr val="0066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648421" y="4499704"/>
            <a:ext cx="527936" cy="0"/>
          </a:xfrm>
          <a:prstGeom prst="straightConnector1">
            <a:avLst/>
          </a:prstGeom>
          <a:ln w="76200">
            <a:solidFill>
              <a:srgbClr val="0066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648421" y="5672985"/>
            <a:ext cx="527936" cy="0"/>
          </a:xfrm>
          <a:prstGeom prst="straightConnector1">
            <a:avLst/>
          </a:prstGeom>
          <a:ln w="76200">
            <a:solidFill>
              <a:srgbClr val="0066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410893" y="3752196"/>
            <a:ext cx="1690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Times New Roman"/>
                <a:ea typeface="Times New Roman"/>
              </a:rPr>
              <a:t>CBQL, GV, NV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445320" y="4903157"/>
            <a:ext cx="1690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Times New Roman"/>
                <a:ea typeface="Times New Roman"/>
              </a:rPr>
              <a:t>CBQL, GV, NV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361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0BD5F0B-5066-41B0-88BE-A9B646016BEE}"/>
              </a:ext>
            </a:extLst>
          </p:cNvPr>
          <p:cNvSpPr/>
          <p:nvPr/>
        </p:nvSpPr>
        <p:spPr>
          <a:xfrm>
            <a:off x="0" y="-2"/>
            <a:ext cx="12192000" cy="14057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DA4F5F-2DC7-4F92-8CB8-593EE99D299F}"/>
              </a:ext>
            </a:extLst>
          </p:cNvPr>
          <p:cNvSpPr/>
          <p:nvPr/>
        </p:nvSpPr>
        <p:spPr>
          <a:xfrm>
            <a:off x="2031978" y="1164878"/>
            <a:ext cx="1014717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ectangle: Rounded Corners 43">
            <a:extLst>
              <a:ext uri="{FF2B5EF4-FFF2-40B4-BE49-F238E27FC236}">
                <a16:creationId xmlns:a16="http://schemas.microsoft.com/office/drawing/2014/main" id="{B4CC4CB2-0F31-45F0-8F45-F8E26A48FE49}"/>
              </a:ext>
            </a:extLst>
          </p:cNvPr>
          <p:cNvSpPr/>
          <p:nvPr/>
        </p:nvSpPr>
        <p:spPr>
          <a:xfrm>
            <a:off x="347248" y="2043519"/>
            <a:ext cx="11567248" cy="4657533"/>
          </a:xfrm>
          <a:prstGeom prst="roundRect">
            <a:avLst>
              <a:gd name="adj" fmla="val 3319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A1DA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 algn="just"/>
            <a:endParaRPr lang="en-US" sz="1900" b="1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568382" y="2215592"/>
            <a:ext cx="8844860" cy="4337758"/>
            <a:chOff x="1568382" y="2215592"/>
            <a:chExt cx="8844860" cy="4337758"/>
          </a:xfrm>
        </p:grpSpPr>
        <p:grpSp>
          <p:nvGrpSpPr>
            <p:cNvPr id="12" name="Group 11"/>
            <p:cNvGrpSpPr/>
            <p:nvPr/>
          </p:nvGrpSpPr>
          <p:grpSpPr>
            <a:xfrm>
              <a:off x="1568382" y="2215592"/>
              <a:ext cx="8844860" cy="4337758"/>
              <a:chOff x="114300" y="-161925"/>
              <a:chExt cx="5153025" cy="5372100"/>
            </a:xfrm>
          </p:grpSpPr>
          <p:sp>
            <p:nvSpPr>
              <p:cNvPr id="14" name="Text Box 2"/>
              <p:cNvSpPr txBox="1">
                <a:spLocks noChangeArrowheads="1"/>
              </p:cNvSpPr>
              <p:nvPr/>
            </p:nvSpPr>
            <p:spPr bwMode="auto">
              <a:xfrm>
                <a:off x="1390650" y="-161925"/>
                <a:ext cx="2413000" cy="8667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Mục</a:t>
                </a: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1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tiêu</a:t>
                </a: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: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CBQL, GV, NV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đáp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ứng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tiêu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chuẩn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đánh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giá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trường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mầm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non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mức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độ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2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theo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Thông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tư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19/2018/TT-BGDĐT</a:t>
                </a:r>
              </a:p>
            </p:txBody>
          </p:sp>
          <p:sp>
            <p:nvSpPr>
              <p:cNvPr id="15" name="Text Box 2"/>
              <p:cNvSpPr txBox="1">
                <a:spLocks noChangeArrowheads="1"/>
              </p:cNvSpPr>
              <p:nvPr/>
            </p:nvSpPr>
            <p:spPr bwMode="auto">
              <a:xfrm>
                <a:off x="123825" y="1057276"/>
                <a:ext cx="1943100" cy="93344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Nhiệm</a:t>
                </a: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1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vụ</a:t>
                </a: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1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năm</a:t>
                </a: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1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học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: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Xây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dựng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trường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học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đạt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kiểm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định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chất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lượng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và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trường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chuẩn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Quốc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gia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mức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độ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2</a:t>
                </a:r>
              </a:p>
            </p:txBody>
          </p:sp>
          <p:sp>
            <p:nvSpPr>
              <p:cNvPr id="16" name="Text Box 2"/>
              <p:cNvSpPr txBox="1">
                <a:spLocks noChangeArrowheads="1"/>
              </p:cNvSpPr>
              <p:nvPr/>
            </p:nvSpPr>
            <p:spPr bwMode="auto">
              <a:xfrm>
                <a:off x="114300" y="2171700"/>
                <a:ext cx="1962150" cy="9207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 err="1">
                    <a:ln>
                      <a:noFill/>
                    </a:ln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Điều</a:t>
                </a: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1" i="0" u="none" strike="noStrike" kern="0" cap="none" spc="0" normalizeH="0" baseline="0" noProof="0" dirty="0" err="1">
                    <a:ln>
                      <a:noFill/>
                    </a:ln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kiện</a:t>
                </a: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1" i="0" u="none" strike="noStrike" kern="0" cap="none" spc="0" normalizeH="0" baseline="0" noProof="0" dirty="0" err="1">
                    <a:ln>
                      <a:noFill/>
                    </a:ln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đội</a:t>
                </a: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1" i="0" u="none" strike="noStrike" kern="0" cap="none" spc="0" normalizeH="0" baseline="0" noProof="0" dirty="0" err="1">
                    <a:ln>
                      <a:noFill/>
                    </a:ln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ngũ</a:t>
                </a: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: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100% CBQL, GV, NV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đạt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trình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độ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chuẩn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nhưng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năng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lực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không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đồng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đều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imes New Roman"/>
                  <a:ea typeface="Calibri"/>
                  <a:cs typeface="Times New Roman"/>
                </a:endParaRPr>
              </a:p>
            </p:txBody>
          </p:sp>
          <p:sp>
            <p:nvSpPr>
              <p:cNvPr id="17" name="Text Box 2"/>
              <p:cNvSpPr txBox="1">
                <a:spLocks noChangeArrowheads="1"/>
              </p:cNvSpPr>
              <p:nvPr/>
            </p:nvSpPr>
            <p:spPr bwMode="auto">
              <a:xfrm>
                <a:off x="123825" y="3295650"/>
                <a:ext cx="1943100" cy="7048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Điều</a:t>
                </a: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1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kiện</a:t>
                </a: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1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tài</a:t>
                </a: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1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chính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: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Nhà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trường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có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kinh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phí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thực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hiện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nhưng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không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nhiều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endParaRPr>
              </a:p>
            </p:txBody>
          </p:sp>
          <p:sp>
            <p:nvSpPr>
              <p:cNvPr id="18" name="Text Box 2"/>
              <p:cNvSpPr txBox="1">
                <a:spLocks noChangeArrowheads="1"/>
              </p:cNvSpPr>
              <p:nvPr/>
            </p:nvSpPr>
            <p:spPr bwMode="auto">
              <a:xfrm>
                <a:off x="3038475" y="4543425"/>
                <a:ext cx="2228850" cy="6667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Tổ</a:t>
                </a: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1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văn</a:t>
                </a: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1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phòng</a:t>
                </a: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: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Nghiệp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vụ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thu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thập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,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lưu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trữ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,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bảo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quản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hồ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sơ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theo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yêu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cầu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của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Thông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tư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19 </a:t>
                </a:r>
              </a:p>
            </p:txBody>
          </p:sp>
          <p:sp>
            <p:nvSpPr>
              <p:cNvPr id="20" name="Text Box 2"/>
              <p:cNvSpPr txBox="1">
                <a:spLocks noChangeArrowheads="1"/>
              </p:cNvSpPr>
              <p:nvPr/>
            </p:nvSpPr>
            <p:spPr bwMode="auto">
              <a:xfrm>
                <a:off x="3038475" y="1562100"/>
                <a:ext cx="2184400" cy="143827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CBQL: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Đổi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mới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phong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cách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quản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lý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,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xây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dựng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và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duy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trì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bầu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không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khí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làm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việc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thân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thiện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,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dân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chủ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trong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nhà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trường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,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tạo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sự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tin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tưởng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,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tín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nhiệm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của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GV, NV (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Tiêu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chí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2.1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Điều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13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Thông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tư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19)</a:t>
                </a:r>
              </a:p>
            </p:txBody>
          </p:sp>
          <p:sp>
            <p:nvSpPr>
              <p:cNvPr id="21" name="Text Box 2"/>
              <p:cNvSpPr txBox="1">
                <a:spLocks noChangeArrowheads="1"/>
              </p:cNvSpPr>
              <p:nvPr/>
            </p:nvSpPr>
            <p:spPr bwMode="auto">
              <a:xfrm>
                <a:off x="3038475" y="3136900"/>
                <a:ext cx="2184400" cy="12255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Tổ</a:t>
                </a: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1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chuyên</a:t>
                </a: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1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môn</a:t>
                </a: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1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chăm</a:t>
                </a: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1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sóc</a:t>
                </a: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1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giáo</a:t>
                </a: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1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dục</a:t>
                </a: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(</a:t>
                </a:r>
                <a:r>
                  <a:rPr kumimoji="0" lang="en-US" sz="1400" b="1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giáo</a:t>
                </a: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1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viên</a:t>
                </a: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):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Nâng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cao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năng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lực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chủ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động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trong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công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việc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;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khả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năng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chia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sẻ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và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hỗ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trợ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đồng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nghiệp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(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Chuẩn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nghề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nghiệp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GVMN -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mức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Khá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và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Tốt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)</a:t>
                </a:r>
              </a:p>
            </p:txBody>
          </p:sp>
          <p:sp>
            <p:nvSpPr>
              <p:cNvPr id="23" name="Text Box 2"/>
              <p:cNvSpPr txBox="1">
                <a:spLocks noChangeArrowheads="1"/>
              </p:cNvSpPr>
              <p:nvPr/>
            </p:nvSpPr>
            <p:spPr bwMode="auto">
              <a:xfrm>
                <a:off x="3124200" y="904875"/>
                <a:ext cx="1911350" cy="469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rPr>
                  <a:t>Nội dung SHCM phù hợp điều kiện thực tế</a:t>
                </a:r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endParaRPr>
              </a:p>
            </p:txBody>
          </p:sp>
          <p:cxnSp>
            <p:nvCxnSpPr>
              <p:cNvPr id="24" name="Elbow Connector 23"/>
              <p:cNvCxnSpPr/>
              <p:nvPr/>
            </p:nvCxnSpPr>
            <p:spPr>
              <a:xfrm flipH="1">
                <a:off x="990600" y="466726"/>
                <a:ext cx="406400" cy="590550"/>
              </a:xfrm>
              <a:prstGeom prst="bentConnector3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5" name="Straight Arrow Connector 24"/>
              <p:cNvCxnSpPr>
                <a:endCxn id="23" idx="1"/>
              </p:cNvCxnSpPr>
              <p:nvPr/>
            </p:nvCxnSpPr>
            <p:spPr>
              <a:xfrm flipV="1">
                <a:off x="2066925" y="1139825"/>
                <a:ext cx="1057275" cy="12700"/>
              </a:xfrm>
              <a:prstGeom prst="straightConnector1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  <a:tailEnd type="arrow"/>
              </a:ln>
              <a:effectLst/>
            </p:spPr>
          </p:cxnSp>
          <p:cxnSp>
            <p:nvCxnSpPr>
              <p:cNvPr id="26" name="Straight Arrow Connector 25"/>
              <p:cNvCxnSpPr/>
              <p:nvPr/>
            </p:nvCxnSpPr>
            <p:spPr>
              <a:xfrm>
                <a:off x="3979069" y="424122"/>
                <a:ext cx="2381" cy="480753"/>
              </a:xfrm>
              <a:prstGeom prst="straightConnector1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  <a:tailEnd type="arrow"/>
              </a:ln>
              <a:effectLst/>
            </p:spPr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1047750" y="2003425"/>
                <a:ext cx="0" cy="17780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1038225" y="3108325"/>
                <a:ext cx="0" cy="17780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4038600" y="1381125"/>
                <a:ext cx="0" cy="17780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0" name="Straight Arrow Connector 29"/>
              <p:cNvCxnSpPr/>
              <p:nvPr/>
            </p:nvCxnSpPr>
            <p:spPr>
              <a:xfrm>
                <a:off x="4076700" y="3009900"/>
                <a:ext cx="0" cy="127000"/>
              </a:xfrm>
              <a:prstGeom prst="straightConnector1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  <a:tailEnd type="arrow"/>
              </a:ln>
              <a:effectLst/>
            </p:spPr>
          </p:cxnSp>
          <p:cxnSp>
            <p:nvCxnSpPr>
              <p:cNvPr id="31" name="Straight Arrow Connector 30"/>
              <p:cNvCxnSpPr/>
              <p:nvPr/>
            </p:nvCxnSpPr>
            <p:spPr>
              <a:xfrm>
                <a:off x="4076700" y="4391025"/>
                <a:ext cx="3175" cy="152400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miter lim="800000"/>
                <a:tailEnd type="arrow"/>
              </a:ln>
              <a:effectLst/>
            </p:spPr>
          </p:cxnSp>
        </p:grpSp>
        <p:cxnSp>
          <p:nvCxnSpPr>
            <p:cNvPr id="8" name="Straight Connector 7"/>
            <p:cNvCxnSpPr/>
            <p:nvPr/>
          </p:nvCxnSpPr>
          <p:spPr>
            <a:xfrm>
              <a:off x="7900932" y="2688802"/>
              <a:ext cx="30109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669851" y="2215592"/>
            <a:ext cx="1064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0066FF"/>
                </a:solidFill>
              </a:rPr>
              <a:t>Ví</a:t>
            </a:r>
            <a:r>
              <a:rPr lang="en-US" b="1" dirty="0">
                <a:solidFill>
                  <a:srgbClr val="0066FF"/>
                </a:solidFill>
              </a:rPr>
              <a:t> </a:t>
            </a:r>
            <a:r>
              <a:rPr lang="en-US" b="1" dirty="0" err="1">
                <a:solidFill>
                  <a:srgbClr val="0066FF"/>
                </a:solidFill>
              </a:rPr>
              <a:t>dụ</a:t>
            </a:r>
            <a:endParaRPr lang="en-US" b="1" dirty="0">
              <a:solidFill>
                <a:srgbClr val="0066FF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3745189" y="319655"/>
            <a:ext cx="6951164" cy="92863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Pentagon 35"/>
          <p:cNvSpPr/>
          <p:nvPr/>
        </p:nvSpPr>
        <p:spPr>
          <a:xfrm>
            <a:off x="-25644" y="321"/>
            <a:ext cx="3885263" cy="1567299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NỘI DUNG 3</a:t>
            </a:r>
            <a:endParaRPr lang="en-US" sz="3000" dirty="0"/>
          </a:p>
        </p:txBody>
      </p:sp>
      <p:sp>
        <p:nvSpPr>
          <p:cNvPr id="37" name="Title 4"/>
          <p:cNvSpPr txBox="1">
            <a:spLocks noChangeArrowheads="1"/>
          </p:cNvSpPr>
          <p:nvPr/>
        </p:nvSpPr>
        <p:spPr>
          <a:xfrm>
            <a:off x="3881783" y="370426"/>
            <a:ext cx="6814570" cy="827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2200" b="1" dirty="0" err="1">
                <a:solidFill>
                  <a:schemeClr val="bg1"/>
                </a:solidFill>
                <a:ea typeface="Calibri"/>
              </a:rPr>
              <a:t>Hoạt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động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3.1: </a:t>
            </a:r>
            <a:r>
              <a:rPr lang="vi-VN" sz="2200" b="1" spc="-30" dirty="0">
                <a:solidFill>
                  <a:schemeClr val="bg1"/>
                </a:solidFill>
                <a:ea typeface="Calibri"/>
              </a:rPr>
              <a:t>L</a:t>
            </a:r>
            <a:r>
              <a:rPr lang="x-none" sz="2200" b="1" spc="-30">
                <a:solidFill>
                  <a:schemeClr val="bg1"/>
                </a:solidFill>
                <a:ea typeface="Calibri"/>
              </a:rPr>
              <a:t>ập kế hoạch</a:t>
            </a:r>
            <a:r>
              <a:rPr lang="x-none" sz="220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SHCM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phù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hợp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với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điều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kiện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thực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tế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của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trường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mầm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non </a:t>
            </a:r>
            <a:endParaRPr lang="en-US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10000"/>
              </a:lnSpc>
            </a:pPr>
            <a:endParaRPr lang="en-ID" alt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139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0BD5F0B-5066-41B0-88BE-A9B646016BEE}"/>
              </a:ext>
            </a:extLst>
          </p:cNvPr>
          <p:cNvSpPr/>
          <p:nvPr/>
        </p:nvSpPr>
        <p:spPr>
          <a:xfrm>
            <a:off x="0" y="-2"/>
            <a:ext cx="12192000" cy="14057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DA4F5F-2DC7-4F92-8CB8-593EE99D299F}"/>
              </a:ext>
            </a:extLst>
          </p:cNvPr>
          <p:cNvSpPr/>
          <p:nvPr/>
        </p:nvSpPr>
        <p:spPr>
          <a:xfrm>
            <a:off x="2031978" y="1164878"/>
            <a:ext cx="1014717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745189" y="319655"/>
            <a:ext cx="6951164" cy="92863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entagon 16"/>
          <p:cNvSpPr/>
          <p:nvPr/>
        </p:nvSpPr>
        <p:spPr>
          <a:xfrm>
            <a:off x="-25644" y="321"/>
            <a:ext cx="3885263" cy="1567299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NỘI DUNG 3</a:t>
            </a:r>
            <a:endParaRPr lang="en-US" sz="3000" dirty="0"/>
          </a:p>
        </p:txBody>
      </p:sp>
      <p:sp>
        <p:nvSpPr>
          <p:cNvPr id="18" name="Title 4"/>
          <p:cNvSpPr txBox="1">
            <a:spLocks noChangeArrowheads="1"/>
          </p:cNvSpPr>
          <p:nvPr/>
        </p:nvSpPr>
        <p:spPr>
          <a:xfrm>
            <a:off x="3881783" y="370426"/>
            <a:ext cx="6814570" cy="827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2200" b="1" dirty="0" err="1">
                <a:solidFill>
                  <a:schemeClr val="bg1"/>
                </a:solidFill>
                <a:ea typeface="Calibri"/>
              </a:rPr>
              <a:t>Hoạt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động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3.1: </a:t>
            </a:r>
            <a:r>
              <a:rPr lang="vi-VN" sz="2200" b="1" spc="-30" dirty="0">
                <a:solidFill>
                  <a:schemeClr val="bg1"/>
                </a:solidFill>
                <a:ea typeface="Calibri"/>
              </a:rPr>
              <a:t>L</a:t>
            </a:r>
            <a:r>
              <a:rPr lang="x-none" sz="2200" b="1" spc="-30">
                <a:solidFill>
                  <a:schemeClr val="bg1"/>
                </a:solidFill>
                <a:ea typeface="Calibri"/>
              </a:rPr>
              <a:t>ập kế hoạch</a:t>
            </a:r>
            <a:r>
              <a:rPr lang="x-none" sz="220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SHCM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phù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hợp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với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điều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kiện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thực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tế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của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trường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mầm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non </a:t>
            </a:r>
            <a:endParaRPr lang="en-US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10000"/>
              </a:lnSpc>
            </a:pPr>
            <a:endParaRPr lang="en-ID" altLang="en-US" sz="2200" dirty="0">
              <a:solidFill>
                <a:schemeClr val="bg1"/>
              </a:solidFill>
            </a:endParaRPr>
          </a:p>
        </p:txBody>
      </p:sp>
      <p:sp>
        <p:nvSpPr>
          <p:cNvPr id="8" name="Rectangle: Rounded Corners 43">
            <a:extLst>
              <a:ext uri="{FF2B5EF4-FFF2-40B4-BE49-F238E27FC236}">
                <a16:creationId xmlns:a16="http://schemas.microsoft.com/office/drawing/2014/main" id="{B4CC4CB2-0F31-45F0-8F45-F8E26A48FE49}"/>
              </a:ext>
            </a:extLst>
          </p:cNvPr>
          <p:cNvSpPr/>
          <p:nvPr/>
        </p:nvSpPr>
        <p:spPr>
          <a:xfrm>
            <a:off x="265814" y="1709526"/>
            <a:ext cx="11738344" cy="906083"/>
          </a:xfrm>
          <a:prstGeom prst="roundRect">
            <a:avLst>
              <a:gd name="adj" fmla="val 3319"/>
            </a:avLst>
          </a:prstGeom>
          <a:solidFill>
            <a:schemeClr val="bg1"/>
          </a:solidFill>
          <a:ln>
            <a:solidFill>
              <a:srgbClr val="00A1DA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>
              <a:lnSpc>
                <a:spcPct val="130000"/>
              </a:lnSpc>
            </a:pPr>
            <a:r>
              <a:rPr lang="en-US" sz="19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Bước</a:t>
            </a:r>
            <a:r>
              <a:rPr lang="en-US" sz="19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4: </a:t>
            </a:r>
            <a:r>
              <a:rPr lang="en-US" sz="19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Lựa</a:t>
            </a:r>
            <a:r>
              <a:rPr lang="en-US" sz="19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19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chọn</a:t>
            </a:r>
            <a:r>
              <a:rPr lang="en-US" sz="19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19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hình</a:t>
            </a:r>
            <a:r>
              <a:rPr lang="en-US" sz="19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19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thức</a:t>
            </a:r>
            <a:r>
              <a:rPr lang="en-US" sz="19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SHCM </a:t>
            </a:r>
            <a:r>
              <a:rPr lang="en-US" sz="19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phù</a:t>
            </a:r>
            <a:r>
              <a:rPr lang="en-US" sz="19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19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hợp</a:t>
            </a:r>
            <a:r>
              <a:rPr lang="en-US" sz="19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19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với</a:t>
            </a:r>
            <a:r>
              <a:rPr lang="en-US" sz="19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19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điều</a:t>
            </a:r>
            <a:r>
              <a:rPr lang="en-US" sz="19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19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kiện</a:t>
            </a:r>
            <a:r>
              <a:rPr lang="en-US" sz="19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19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thực</a:t>
            </a:r>
            <a:r>
              <a:rPr lang="en-US" sz="19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19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tế</a:t>
            </a:r>
            <a:r>
              <a:rPr lang="en-US" sz="19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19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của</a:t>
            </a:r>
            <a:r>
              <a:rPr lang="en-US" sz="19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19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trường</a:t>
            </a:r>
            <a:r>
              <a:rPr lang="en-US" sz="19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19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mầm</a:t>
            </a:r>
            <a:r>
              <a:rPr lang="en-US" sz="19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non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1192037" y="5903314"/>
            <a:ext cx="5658906" cy="53836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err="1">
                <a:solidFill>
                  <a:schemeClr val="bg1"/>
                </a:solidFill>
                <a:cs typeface="Times New Roman" panose="02020603050405020304" pitchFamily="18" charset="0"/>
              </a:rPr>
              <a:t>Các</a:t>
            </a:r>
            <a:r>
              <a:rPr lang="en-US" sz="1500" b="1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chemeClr val="bg1"/>
                </a:solidFill>
                <a:cs typeface="Times New Roman" panose="02020603050405020304" pitchFamily="18" charset="0"/>
              </a:rPr>
              <a:t>nội</a:t>
            </a:r>
            <a:r>
              <a:rPr lang="en-US" sz="1500" b="1" dirty="0">
                <a:solidFill>
                  <a:schemeClr val="bg1"/>
                </a:solidFill>
                <a:cs typeface="Times New Roman" panose="02020603050405020304" pitchFamily="18" charset="0"/>
              </a:rPr>
              <a:t> dung </a:t>
            </a:r>
            <a:r>
              <a:rPr lang="en-US" sz="1500" b="1" dirty="0" err="1">
                <a:solidFill>
                  <a:schemeClr val="bg1"/>
                </a:solidFill>
                <a:cs typeface="Times New Roman" panose="02020603050405020304" pitchFamily="18" charset="0"/>
              </a:rPr>
              <a:t>cần</a:t>
            </a:r>
            <a:r>
              <a:rPr lang="en-US" sz="1500" b="1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chemeClr val="bg1"/>
                </a:solidFill>
                <a:cs typeface="Times New Roman" panose="02020603050405020304" pitchFamily="18" charset="0"/>
              </a:rPr>
              <a:t>có</a:t>
            </a:r>
            <a:r>
              <a:rPr lang="en-US" sz="1500" b="1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chemeClr val="bg1"/>
                </a:solidFill>
                <a:cs typeface="Times New Roman" panose="02020603050405020304" pitchFamily="18" charset="0"/>
              </a:rPr>
              <a:t>sự</a:t>
            </a:r>
            <a:r>
              <a:rPr lang="en-US" sz="1500" b="1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chemeClr val="bg1"/>
                </a:solidFill>
                <a:cs typeface="Times New Roman" panose="02020603050405020304" pitchFamily="18" charset="0"/>
              </a:rPr>
              <a:t>trao</a:t>
            </a:r>
            <a:r>
              <a:rPr lang="en-US" sz="1500" b="1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chemeClr val="bg1"/>
                </a:solidFill>
                <a:cs typeface="Times New Roman" panose="02020603050405020304" pitchFamily="18" charset="0"/>
              </a:rPr>
              <a:t>đổi</a:t>
            </a:r>
            <a:r>
              <a:rPr lang="en-US" sz="1500" b="1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chemeClr val="bg1"/>
                </a:solidFill>
                <a:cs typeface="Times New Roman" panose="02020603050405020304" pitchFamily="18" charset="0"/>
              </a:rPr>
              <a:t>thống</a:t>
            </a:r>
            <a:r>
              <a:rPr lang="en-US" sz="1500" b="1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chemeClr val="bg1"/>
                </a:solidFill>
                <a:cs typeface="Times New Roman" panose="02020603050405020304" pitchFamily="18" charset="0"/>
              </a:rPr>
              <a:t>nhất</a:t>
            </a:r>
            <a:r>
              <a:rPr lang="en-US" sz="1500" b="1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solidFill>
                  <a:schemeClr val="bg1"/>
                </a:solidFill>
                <a:cs typeface="Times New Roman" panose="02020603050405020304" pitchFamily="18" charset="0"/>
              </a:rPr>
              <a:t>cao</a:t>
            </a:r>
            <a:endParaRPr lang="en-US" sz="15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6987788" y="5828058"/>
            <a:ext cx="1924493" cy="6888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Tập</a:t>
            </a:r>
            <a:r>
              <a:rPr lang="en-US" b="1" dirty="0"/>
              <a:t> </a:t>
            </a:r>
            <a:r>
              <a:rPr lang="en-US" b="1" dirty="0" err="1"/>
              <a:t>trung</a:t>
            </a:r>
            <a:endParaRPr lang="en-US" b="1" dirty="0"/>
          </a:p>
        </p:txBody>
      </p:sp>
      <p:sp>
        <p:nvSpPr>
          <p:cNvPr id="4" name="Rounded Rectangle 3"/>
          <p:cNvSpPr/>
          <p:nvPr/>
        </p:nvSpPr>
        <p:spPr>
          <a:xfrm>
            <a:off x="437093" y="2886319"/>
            <a:ext cx="3308095" cy="268513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>
              <a:solidFill>
                <a:srgbClr val="0066FF"/>
              </a:solidFill>
              <a:ea typeface="Calibri"/>
              <a:cs typeface="Times New Roman"/>
            </a:endParaRPr>
          </a:p>
          <a:p>
            <a:pPr algn="just">
              <a:lnSpc>
                <a:spcPct val="130000"/>
              </a:lnSpc>
            </a:pPr>
            <a:r>
              <a:rPr lang="en-US" sz="2000" b="1" dirty="0" err="1">
                <a:solidFill>
                  <a:srgbClr val="0066FF"/>
                </a:solidFill>
                <a:ea typeface="Calibri"/>
                <a:cs typeface="Times New Roman"/>
              </a:rPr>
              <a:t>Hình</a:t>
            </a:r>
            <a:r>
              <a:rPr lang="en-US" sz="2000" b="1" dirty="0">
                <a:solidFill>
                  <a:srgbClr val="0066FF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ea typeface="Calibri"/>
                <a:cs typeface="Times New Roman"/>
              </a:rPr>
              <a:t>thức</a:t>
            </a:r>
            <a:r>
              <a:rPr lang="en-US" sz="2000" b="1" dirty="0">
                <a:solidFill>
                  <a:srgbClr val="0066FF"/>
                </a:solidFill>
                <a:ea typeface="Calibri"/>
                <a:cs typeface="Times New Roman"/>
              </a:rPr>
              <a:t> SHCM </a:t>
            </a:r>
            <a:r>
              <a:rPr lang="en-US" sz="2000" b="1" dirty="0" err="1">
                <a:solidFill>
                  <a:srgbClr val="0066FF"/>
                </a:solidFill>
                <a:ea typeface="Calibri"/>
                <a:cs typeface="Times New Roman"/>
              </a:rPr>
              <a:t>theo</a:t>
            </a:r>
            <a:r>
              <a:rPr lang="en-US" sz="2000" b="1" dirty="0">
                <a:solidFill>
                  <a:srgbClr val="0066FF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ea typeface="Calibri"/>
                <a:cs typeface="Times New Roman"/>
              </a:rPr>
              <a:t>quy</a:t>
            </a:r>
            <a:r>
              <a:rPr lang="en-US" sz="2000" b="1" dirty="0">
                <a:solidFill>
                  <a:srgbClr val="0066FF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ea typeface="Calibri"/>
                <a:cs typeface="Times New Roman"/>
              </a:rPr>
              <a:t>mô</a:t>
            </a:r>
            <a:r>
              <a:rPr lang="en-US" sz="2000" b="1" dirty="0">
                <a:solidFill>
                  <a:srgbClr val="0066FF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ea typeface="Calibri"/>
                <a:cs typeface="Times New Roman"/>
              </a:rPr>
              <a:t>tổ</a:t>
            </a:r>
            <a:r>
              <a:rPr lang="en-US" sz="2000" b="1" dirty="0">
                <a:solidFill>
                  <a:srgbClr val="0066FF"/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ea typeface="Calibri"/>
                <a:cs typeface="Times New Roman"/>
              </a:rPr>
              <a:t>chức</a:t>
            </a:r>
            <a:r>
              <a:rPr lang="en-US" sz="2000" b="1" dirty="0">
                <a:solidFill>
                  <a:srgbClr val="0066FF"/>
                </a:solidFill>
                <a:ea typeface="Calibri"/>
                <a:cs typeface="Times New Roman"/>
              </a:rPr>
              <a:t>:</a:t>
            </a:r>
          </a:p>
          <a:p>
            <a:pPr algn="just">
              <a:lnSpc>
                <a:spcPct val="130000"/>
              </a:lnSpc>
            </a:pP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/>
              </a:rPr>
              <a:t>-   SHCM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/>
              </a:rPr>
              <a:t>cấp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/>
              </a:rPr>
              <a:t>trường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/>
              </a:rPr>
              <a:t>; </a:t>
            </a:r>
          </a:p>
          <a:p>
            <a:pPr algn="just">
              <a:lnSpc>
                <a:spcPct val="130000"/>
              </a:lnSpc>
            </a:pP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/>
              </a:rPr>
              <a:t>-  SHCM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/>
              </a:rPr>
              <a:t>cấp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/>
              </a:rPr>
              <a:t>xã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/>
              </a:rPr>
              <a:t>,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/>
              </a:rPr>
              <a:t>cấp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/>
              </a:rPr>
              <a:t>huyện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/>
              </a:rPr>
              <a:t>,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/>
              </a:rPr>
              <a:t>cấp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/>
              </a:rPr>
              <a:t>tỉnh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/>
              </a:rPr>
              <a:t>;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/>
              </a:rPr>
              <a:t>cụm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/>
              </a:rPr>
              <a:t>trường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/>
              </a:rPr>
              <a:t>.</a:t>
            </a:r>
            <a:endParaRPr lang="en-US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US" sz="1700" b="1" dirty="0">
                <a:solidFill>
                  <a:srgbClr val="0066FF"/>
                </a:solidFill>
                <a:ea typeface="Calibri"/>
                <a:cs typeface="Times New Roman"/>
              </a:rPr>
              <a:t> </a:t>
            </a:r>
            <a:endParaRPr lang="en-US" sz="1700" dirty="0"/>
          </a:p>
        </p:txBody>
      </p:sp>
      <p:sp>
        <p:nvSpPr>
          <p:cNvPr id="21" name="Rounded Rectangle 20"/>
          <p:cNvSpPr/>
          <p:nvPr/>
        </p:nvSpPr>
        <p:spPr>
          <a:xfrm>
            <a:off x="4074655" y="2886320"/>
            <a:ext cx="3474463" cy="268513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tabLst>
                <a:tab pos="457200" algn="l"/>
              </a:tabLst>
            </a:pPr>
            <a:r>
              <a:rPr lang="en-US" sz="1700" b="1" dirty="0">
                <a:solidFill>
                  <a:srgbClr val="0066FF"/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rgbClr val="0066FF"/>
                </a:solidFill>
                <a:ea typeface="Calibri"/>
                <a:cs typeface="Times New Roman" panose="02020603050405020304" pitchFamily="18" charset="0"/>
              </a:rPr>
              <a:t>Hình</a:t>
            </a:r>
            <a:r>
              <a:rPr lang="en-US" sz="1700" b="1" dirty="0">
                <a:solidFill>
                  <a:srgbClr val="0066FF"/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rgbClr val="0066FF"/>
                </a:solidFill>
                <a:ea typeface="Calibri"/>
                <a:cs typeface="Times New Roman" panose="02020603050405020304" pitchFamily="18" charset="0"/>
              </a:rPr>
              <a:t>thức</a:t>
            </a:r>
            <a:r>
              <a:rPr lang="en-US" sz="1700" b="1" dirty="0">
                <a:solidFill>
                  <a:srgbClr val="0066FF"/>
                </a:solidFill>
                <a:ea typeface="Calibri"/>
                <a:cs typeface="Times New Roman" panose="02020603050405020304" pitchFamily="18" charset="0"/>
              </a:rPr>
              <a:t> SHCM </a:t>
            </a:r>
            <a:r>
              <a:rPr lang="en-US" sz="1700" b="1" dirty="0" err="1">
                <a:solidFill>
                  <a:srgbClr val="0066FF"/>
                </a:solidFill>
                <a:ea typeface="Calibri"/>
                <a:cs typeface="Times New Roman" panose="02020603050405020304" pitchFamily="18" charset="0"/>
              </a:rPr>
              <a:t>theo</a:t>
            </a:r>
            <a:r>
              <a:rPr lang="en-US" sz="1700" b="1" dirty="0">
                <a:solidFill>
                  <a:srgbClr val="0066FF"/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rgbClr val="0066FF"/>
                </a:solidFill>
                <a:ea typeface="Calibri"/>
                <a:cs typeface="Times New Roman" panose="02020603050405020304" pitchFamily="18" charset="0"/>
              </a:rPr>
              <a:t>điều</a:t>
            </a:r>
            <a:r>
              <a:rPr lang="en-US" sz="1700" b="1" dirty="0">
                <a:solidFill>
                  <a:srgbClr val="0066FF"/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rgbClr val="0066FF"/>
                </a:solidFill>
                <a:ea typeface="Calibri"/>
                <a:cs typeface="Times New Roman" panose="02020603050405020304" pitchFamily="18" charset="0"/>
              </a:rPr>
              <a:t>kiện</a:t>
            </a:r>
            <a:r>
              <a:rPr lang="en-US" sz="1700" b="1" dirty="0">
                <a:solidFill>
                  <a:srgbClr val="0066FF"/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rgbClr val="0066FF"/>
                </a:solidFill>
                <a:ea typeface="Calibri"/>
                <a:cs typeface="Times New Roman" panose="02020603050405020304" pitchFamily="18" charset="0"/>
              </a:rPr>
              <a:t>tổ</a:t>
            </a:r>
            <a:r>
              <a:rPr lang="en-US" sz="1700" b="1" dirty="0">
                <a:solidFill>
                  <a:srgbClr val="0066FF"/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rgbClr val="0066FF"/>
                </a:solidFill>
                <a:ea typeface="Calibri"/>
                <a:cs typeface="Times New Roman" panose="02020603050405020304" pitchFamily="18" charset="0"/>
              </a:rPr>
              <a:t>chức</a:t>
            </a:r>
            <a:r>
              <a:rPr lang="en-US" sz="1700" b="1" dirty="0">
                <a:solidFill>
                  <a:srgbClr val="0066FF"/>
                </a:solidFill>
                <a:ea typeface="Calibri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20000"/>
              </a:lnSpc>
              <a:tabLst>
                <a:tab pos="457200" algn="l"/>
              </a:tabLst>
            </a:pP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- SHCM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trực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tiếp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: offline, online (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trực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tuyến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). </a:t>
            </a:r>
          </a:p>
          <a:p>
            <a:pPr algn="just">
              <a:lnSpc>
                <a:spcPct val="120000"/>
              </a:lnSpc>
              <a:tabLst>
                <a:tab pos="457200" algn="l"/>
              </a:tabLst>
            </a:pP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- SHCM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gián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tiếp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tabLst>
                <a:tab pos="457200" algn="l"/>
              </a:tabLst>
            </a:pP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- SHCM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kết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hợp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 (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trực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tiếp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và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gián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tiếp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, online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và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 offline).</a:t>
            </a:r>
            <a:endParaRPr lang="en-US" sz="1700" dirty="0"/>
          </a:p>
        </p:txBody>
      </p:sp>
      <p:sp>
        <p:nvSpPr>
          <p:cNvPr id="22" name="Rounded Rectangle 21"/>
          <p:cNvSpPr/>
          <p:nvPr/>
        </p:nvSpPr>
        <p:spPr>
          <a:xfrm>
            <a:off x="7907505" y="2886320"/>
            <a:ext cx="3894635" cy="268513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tabLst>
                <a:tab pos="457200" algn="l"/>
              </a:tabLst>
            </a:pPr>
            <a:r>
              <a:rPr lang="en-US" sz="1700" b="1" dirty="0" err="1">
                <a:solidFill>
                  <a:srgbClr val="0066FF"/>
                </a:solidFill>
                <a:ea typeface="Calibri"/>
                <a:cs typeface="Times New Roman" panose="02020603050405020304" pitchFamily="18" charset="0"/>
              </a:rPr>
              <a:t>Hình</a:t>
            </a:r>
            <a:r>
              <a:rPr lang="en-US" sz="1700" b="1" dirty="0">
                <a:solidFill>
                  <a:srgbClr val="0066FF"/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rgbClr val="0066FF"/>
                </a:solidFill>
                <a:ea typeface="Calibri"/>
                <a:cs typeface="Times New Roman" panose="02020603050405020304" pitchFamily="18" charset="0"/>
              </a:rPr>
              <a:t>thức</a:t>
            </a:r>
            <a:r>
              <a:rPr lang="en-US" sz="1700" b="1" dirty="0">
                <a:solidFill>
                  <a:srgbClr val="0066FF"/>
                </a:solidFill>
                <a:ea typeface="Calibri"/>
                <a:cs typeface="Times New Roman" panose="02020603050405020304" pitchFamily="18" charset="0"/>
              </a:rPr>
              <a:t> SHCM </a:t>
            </a:r>
            <a:r>
              <a:rPr lang="en-US" sz="1700" b="1" dirty="0" err="1">
                <a:solidFill>
                  <a:srgbClr val="0066FF"/>
                </a:solidFill>
                <a:ea typeface="Calibri"/>
                <a:cs typeface="Times New Roman" panose="02020603050405020304" pitchFamily="18" charset="0"/>
              </a:rPr>
              <a:t>theo</a:t>
            </a:r>
            <a:r>
              <a:rPr lang="en-US" sz="1700" b="1" dirty="0">
                <a:solidFill>
                  <a:srgbClr val="0066FF"/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rgbClr val="0066FF"/>
                </a:solidFill>
                <a:ea typeface="Calibri"/>
                <a:cs typeface="Times New Roman" panose="02020603050405020304" pitchFamily="18" charset="0"/>
              </a:rPr>
              <a:t>cách</a:t>
            </a:r>
            <a:r>
              <a:rPr lang="en-US" sz="1700" b="1" dirty="0">
                <a:solidFill>
                  <a:srgbClr val="0066FF"/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rgbClr val="0066FF"/>
                </a:solidFill>
                <a:ea typeface="Calibri"/>
                <a:cs typeface="Times New Roman" panose="02020603050405020304" pitchFamily="18" charset="0"/>
              </a:rPr>
              <a:t>thức</a:t>
            </a:r>
            <a:r>
              <a:rPr lang="en-US" sz="1700" b="1" dirty="0">
                <a:solidFill>
                  <a:srgbClr val="0066FF"/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rgbClr val="0066FF"/>
                </a:solidFill>
                <a:ea typeface="Calibri"/>
                <a:cs typeface="Times New Roman" panose="02020603050405020304" pitchFamily="18" charset="0"/>
              </a:rPr>
              <a:t>tổ</a:t>
            </a:r>
            <a:r>
              <a:rPr lang="en-US" sz="1700" b="1" dirty="0">
                <a:solidFill>
                  <a:srgbClr val="0066FF"/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rgbClr val="0066FF"/>
                </a:solidFill>
                <a:ea typeface="Calibri"/>
                <a:cs typeface="Times New Roman" panose="02020603050405020304" pitchFamily="18" charset="0"/>
              </a:rPr>
              <a:t>chức</a:t>
            </a:r>
            <a:r>
              <a:rPr lang="en-US" sz="1700" b="1" dirty="0">
                <a:solidFill>
                  <a:srgbClr val="0066FF"/>
                </a:solidFill>
                <a:ea typeface="Calibri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20000"/>
              </a:lnSpc>
              <a:tabLst>
                <a:tab pos="457200" algn="l"/>
              </a:tabLst>
            </a:pP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Bồi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dưỡng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,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tập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huấn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theo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chuyên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đề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;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Hội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thảo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,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trao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đổi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,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thảo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luận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;  Thao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giảng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,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hội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thi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;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Nghiên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cứu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bài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học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;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Tham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quan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,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dự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giờ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;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Tự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nghiên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cứu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,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tự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bồi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dưỡng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 panose="02020603050405020304" pitchFamily="18" charset="0"/>
              </a:rPr>
              <a:t>….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397498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0BD5F0B-5066-41B0-88BE-A9B646016BEE}"/>
              </a:ext>
            </a:extLst>
          </p:cNvPr>
          <p:cNvSpPr/>
          <p:nvPr/>
        </p:nvSpPr>
        <p:spPr>
          <a:xfrm>
            <a:off x="0" y="-2"/>
            <a:ext cx="12192000" cy="14057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DA4F5F-2DC7-4F92-8CB8-593EE99D299F}"/>
              </a:ext>
            </a:extLst>
          </p:cNvPr>
          <p:cNvSpPr/>
          <p:nvPr/>
        </p:nvSpPr>
        <p:spPr>
          <a:xfrm>
            <a:off x="2031978" y="1164878"/>
            <a:ext cx="1014717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745189" y="319655"/>
            <a:ext cx="6951164" cy="92863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entagon 16"/>
          <p:cNvSpPr/>
          <p:nvPr/>
        </p:nvSpPr>
        <p:spPr>
          <a:xfrm>
            <a:off x="-25644" y="321"/>
            <a:ext cx="3885263" cy="1567299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NỘI DUNG 3</a:t>
            </a:r>
            <a:endParaRPr lang="en-US" sz="3000" dirty="0"/>
          </a:p>
        </p:txBody>
      </p:sp>
      <p:sp>
        <p:nvSpPr>
          <p:cNvPr id="18" name="Title 4"/>
          <p:cNvSpPr txBox="1">
            <a:spLocks noChangeArrowheads="1"/>
          </p:cNvSpPr>
          <p:nvPr/>
        </p:nvSpPr>
        <p:spPr>
          <a:xfrm>
            <a:off x="3881783" y="370426"/>
            <a:ext cx="6814570" cy="827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2200" b="1" dirty="0" err="1">
                <a:solidFill>
                  <a:schemeClr val="bg1"/>
                </a:solidFill>
                <a:ea typeface="Calibri"/>
              </a:rPr>
              <a:t>Hoạt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động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3.1: </a:t>
            </a:r>
            <a:r>
              <a:rPr lang="vi-VN" sz="2200" b="1" spc="-30" dirty="0">
                <a:solidFill>
                  <a:schemeClr val="bg1"/>
                </a:solidFill>
                <a:ea typeface="Calibri"/>
              </a:rPr>
              <a:t>L</a:t>
            </a:r>
            <a:r>
              <a:rPr lang="x-none" sz="2200" b="1" spc="-30">
                <a:solidFill>
                  <a:schemeClr val="bg1"/>
                </a:solidFill>
                <a:ea typeface="Calibri"/>
              </a:rPr>
              <a:t>ập kế hoạch</a:t>
            </a:r>
            <a:r>
              <a:rPr lang="x-none" sz="220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SHCM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phù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hợp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với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điều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kiện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thực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tế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của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trường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mầm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non </a:t>
            </a:r>
            <a:endParaRPr lang="en-US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10000"/>
              </a:lnSpc>
            </a:pPr>
            <a:endParaRPr lang="en-ID" altLang="en-US" sz="2200" dirty="0">
              <a:solidFill>
                <a:schemeClr val="bg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5326187" y="2190303"/>
            <a:ext cx="1765004" cy="164804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 err="1"/>
              <a:t>Lựa</a:t>
            </a:r>
            <a:r>
              <a:rPr lang="en-US" sz="1700" b="1" dirty="0"/>
              <a:t> </a:t>
            </a:r>
            <a:r>
              <a:rPr lang="en-US" sz="1700" b="1" dirty="0" err="1"/>
              <a:t>chọn</a:t>
            </a:r>
            <a:r>
              <a:rPr lang="en-US" sz="1700" b="1" dirty="0"/>
              <a:t> </a:t>
            </a:r>
            <a:r>
              <a:rPr lang="en-US" sz="1700" b="1" dirty="0" err="1"/>
              <a:t>hình</a:t>
            </a:r>
            <a:r>
              <a:rPr lang="en-US" sz="1700" b="1" dirty="0"/>
              <a:t> </a:t>
            </a:r>
            <a:r>
              <a:rPr lang="en-US" sz="1700" b="1" dirty="0" err="1"/>
              <a:t>thức</a:t>
            </a:r>
            <a:r>
              <a:rPr lang="en-US" sz="1700" b="1" dirty="0"/>
              <a:t> SHCM</a:t>
            </a:r>
          </a:p>
        </p:txBody>
      </p:sp>
      <p:sp>
        <p:nvSpPr>
          <p:cNvPr id="6" name="Rectangle 5"/>
          <p:cNvSpPr/>
          <p:nvPr/>
        </p:nvSpPr>
        <p:spPr>
          <a:xfrm>
            <a:off x="1598909" y="1807532"/>
            <a:ext cx="2282874" cy="12971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rgbClr val="C00000"/>
                </a:solidFill>
              </a:rPr>
              <a:t>Các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điều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kiện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thực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tế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của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trường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mầm</a:t>
            </a:r>
            <a:r>
              <a:rPr lang="en-US" b="1" dirty="0">
                <a:solidFill>
                  <a:srgbClr val="C00000"/>
                </a:solidFill>
              </a:rPr>
              <a:t> non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586638" y="1807532"/>
            <a:ext cx="2282874" cy="12971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rgbClr val="C00000"/>
                </a:solidFill>
              </a:rPr>
              <a:t>Khuyến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khích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các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hình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thức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ứng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dụng</a:t>
            </a:r>
            <a:r>
              <a:rPr lang="en-US" b="1" dirty="0">
                <a:solidFill>
                  <a:srgbClr val="C00000"/>
                </a:solidFill>
              </a:rPr>
              <a:t> CNTT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28344" y="3965941"/>
            <a:ext cx="2282874" cy="149919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rgbClr val="C00000"/>
                </a:solidFill>
              </a:rPr>
              <a:t>Ưu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tiên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đảm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bảo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nhiệm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vụ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nuôi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dưỡng</a:t>
            </a:r>
            <a:r>
              <a:rPr lang="en-US" b="1" dirty="0">
                <a:solidFill>
                  <a:srgbClr val="C00000"/>
                </a:solidFill>
              </a:rPr>
              <a:t>, </a:t>
            </a:r>
            <a:r>
              <a:rPr lang="en-US" b="1" dirty="0" err="1">
                <a:solidFill>
                  <a:srgbClr val="C00000"/>
                </a:solidFill>
              </a:rPr>
              <a:t>chăm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sóc</a:t>
            </a:r>
            <a:r>
              <a:rPr lang="en-US" b="1" dirty="0">
                <a:solidFill>
                  <a:srgbClr val="C00000"/>
                </a:solidFill>
              </a:rPr>
              <a:t>, </a:t>
            </a:r>
            <a:r>
              <a:rPr lang="en-US" b="1" dirty="0" err="1">
                <a:solidFill>
                  <a:srgbClr val="C00000"/>
                </a:solidFill>
              </a:rPr>
              <a:t>giáo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dục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trẻ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906135" y="3965941"/>
            <a:ext cx="2282874" cy="149919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rgbClr val="C00000"/>
                </a:solidFill>
              </a:rPr>
              <a:t>Đẩy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mạnh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năng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lực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tự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nghiên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cứu</a:t>
            </a:r>
            <a:r>
              <a:rPr lang="en-US" b="1" dirty="0">
                <a:solidFill>
                  <a:srgbClr val="C00000"/>
                </a:solidFill>
              </a:rPr>
              <a:t>, </a:t>
            </a:r>
            <a:r>
              <a:rPr lang="en-US" b="1" dirty="0" err="1">
                <a:solidFill>
                  <a:srgbClr val="C00000"/>
                </a:solidFill>
              </a:rPr>
              <a:t>tự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bồi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dưỡng</a:t>
            </a:r>
            <a:r>
              <a:rPr lang="en-US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98909" y="3157861"/>
            <a:ext cx="2260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66FF"/>
                </a:solidFill>
              </a:rPr>
              <a:t>Tổng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hợp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từ</a:t>
            </a:r>
            <a:r>
              <a:rPr lang="en-US" dirty="0">
                <a:solidFill>
                  <a:srgbClr val="0066FF"/>
                </a:solidFill>
              </a:rPr>
              <a:t> ý </a:t>
            </a:r>
            <a:r>
              <a:rPr lang="en-US" dirty="0" err="1">
                <a:solidFill>
                  <a:srgbClr val="0066FF"/>
                </a:solidFill>
              </a:rPr>
              <a:t>kiến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toàn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thể</a:t>
            </a:r>
            <a:r>
              <a:rPr lang="en-US" dirty="0">
                <a:solidFill>
                  <a:srgbClr val="0066FF"/>
                </a:solidFill>
              </a:rPr>
              <a:t> CBGVNV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081628" y="4676547"/>
            <a:ext cx="2282874" cy="149919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b="1" dirty="0" err="1">
                <a:solidFill>
                  <a:srgbClr val="C00000"/>
                </a:solidFill>
              </a:rPr>
              <a:t>Tính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linh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hoạt</a:t>
            </a:r>
            <a:r>
              <a:rPr lang="en-US" b="1" dirty="0">
                <a:solidFill>
                  <a:srgbClr val="C00000"/>
                </a:solidFill>
              </a:rPr>
              <a:t>.</a:t>
            </a:r>
          </a:p>
          <a:p>
            <a:pPr algn="ctr">
              <a:lnSpc>
                <a:spcPct val="130000"/>
              </a:lnSpc>
            </a:pPr>
            <a:r>
              <a:rPr lang="en-US" b="1" dirty="0" err="1">
                <a:solidFill>
                  <a:srgbClr val="C00000"/>
                </a:solidFill>
              </a:rPr>
              <a:t>Tính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đa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dạng</a:t>
            </a:r>
            <a:r>
              <a:rPr lang="en-US" b="1" dirty="0">
                <a:solidFill>
                  <a:srgbClr val="C00000"/>
                </a:solidFill>
              </a:rPr>
              <a:t>.</a:t>
            </a:r>
          </a:p>
          <a:p>
            <a:pPr algn="ctr">
              <a:lnSpc>
                <a:spcPct val="130000"/>
              </a:lnSpc>
            </a:pPr>
            <a:r>
              <a:rPr lang="en-US" b="1" dirty="0" err="1">
                <a:solidFill>
                  <a:srgbClr val="C00000"/>
                </a:solidFill>
              </a:rPr>
              <a:t>Tình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phù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hợp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597720" y="3137321"/>
            <a:ext cx="2260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66FF"/>
                </a:solidFill>
              </a:rPr>
              <a:t>Tháo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gỡ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khó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khăn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về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thời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gian</a:t>
            </a:r>
            <a:r>
              <a:rPr lang="en-US" dirty="0">
                <a:solidFill>
                  <a:srgbClr val="0066FF"/>
                </a:solidFill>
              </a:rPr>
              <a:t> SHCM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4466587" y="2732569"/>
            <a:ext cx="615041" cy="106324"/>
          </a:xfrm>
          <a:prstGeom prst="straightConnector1">
            <a:avLst/>
          </a:prstGeom>
          <a:ln w="57150">
            <a:solidFill>
              <a:srgbClr val="0066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4718505" y="3628755"/>
            <a:ext cx="456014" cy="350873"/>
          </a:xfrm>
          <a:prstGeom prst="straightConnector1">
            <a:avLst/>
          </a:prstGeom>
          <a:ln w="57150">
            <a:solidFill>
              <a:srgbClr val="0066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6208689" y="4188246"/>
            <a:ext cx="0" cy="350872"/>
          </a:xfrm>
          <a:prstGeom prst="straightConnector1">
            <a:avLst/>
          </a:prstGeom>
          <a:ln w="57150">
            <a:solidFill>
              <a:srgbClr val="0066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 flipV="1">
            <a:off x="7220771" y="3628755"/>
            <a:ext cx="445303" cy="385032"/>
          </a:xfrm>
          <a:prstGeom prst="straightConnector1">
            <a:avLst/>
          </a:prstGeom>
          <a:ln w="57150">
            <a:solidFill>
              <a:srgbClr val="0066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7443422" y="2649280"/>
            <a:ext cx="602806" cy="216198"/>
          </a:xfrm>
          <a:prstGeom prst="straightConnector1">
            <a:avLst/>
          </a:prstGeom>
          <a:ln w="57150">
            <a:solidFill>
              <a:srgbClr val="0066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5414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21" grpId="0" animBg="1"/>
      <p:bldP spid="22" grpId="0" animBg="1"/>
      <p:bldP spid="23" grpId="0" animBg="1"/>
      <p:bldP spid="7" grpId="0"/>
      <p:bldP spid="24" grpId="0" animBg="1"/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0BD5F0B-5066-41B0-88BE-A9B646016BEE}"/>
              </a:ext>
            </a:extLst>
          </p:cNvPr>
          <p:cNvSpPr/>
          <p:nvPr/>
        </p:nvSpPr>
        <p:spPr>
          <a:xfrm>
            <a:off x="0" y="-2"/>
            <a:ext cx="12192000" cy="14057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DA4F5F-2DC7-4F92-8CB8-593EE99D299F}"/>
              </a:ext>
            </a:extLst>
          </p:cNvPr>
          <p:cNvSpPr/>
          <p:nvPr/>
        </p:nvSpPr>
        <p:spPr>
          <a:xfrm>
            <a:off x="2031978" y="1164878"/>
            <a:ext cx="1014717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ectangle: Rounded Corners 43">
            <a:extLst>
              <a:ext uri="{FF2B5EF4-FFF2-40B4-BE49-F238E27FC236}">
                <a16:creationId xmlns:a16="http://schemas.microsoft.com/office/drawing/2014/main" id="{B4CC4CB2-0F31-45F0-8F45-F8E26A48FE49}"/>
              </a:ext>
            </a:extLst>
          </p:cNvPr>
          <p:cNvSpPr/>
          <p:nvPr/>
        </p:nvSpPr>
        <p:spPr>
          <a:xfrm>
            <a:off x="191070" y="2016223"/>
            <a:ext cx="11778018" cy="4643884"/>
          </a:xfrm>
          <a:prstGeom prst="roundRect">
            <a:avLst>
              <a:gd name="adj" fmla="val 3319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A1DA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35000"/>
              </a:lnSpc>
              <a:tabLst>
                <a:tab pos="457200" algn="l"/>
              </a:tabLst>
            </a:pPr>
            <a:endParaRPr lang="en-US" sz="2200" b="1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518615" y="2142700"/>
            <a:ext cx="10194878" cy="4367282"/>
            <a:chOff x="518615" y="2142700"/>
            <a:chExt cx="10194878" cy="4367282"/>
          </a:xfrm>
        </p:grpSpPr>
        <p:grpSp>
          <p:nvGrpSpPr>
            <p:cNvPr id="47" name="Group 46"/>
            <p:cNvGrpSpPr/>
            <p:nvPr/>
          </p:nvGrpSpPr>
          <p:grpSpPr>
            <a:xfrm>
              <a:off x="518615" y="2142700"/>
              <a:ext cx="10194878" cy="4367282"/>
              <a:chOff x="518615" y="2142700"/>
              <a:chExt cx="10194878" cy="4367282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518615" y="2142700"/>
                <a:ext cx="10194878" cy="4367282"/>
                <a:chOff x="0" y="0"/>
                <a:chExt cx="5267325" cy="5432425"/>
              </a:xfrm>
            </p:grpSpPr>
            <p:sp>
              <p:nvSpPr>
                <p:cNvPr id="14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1390650" y="0"/>
                  <a:ext cx="2413000" cy="69215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Mục</a:t>
                  </a:r>
                  <a:r>
                    <a:rPr kumimoji="0" 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1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tiêu</a:t>
                  </a:r>
                  <a:r>
                    <a:rPr kumimoji="0" 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: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Đổi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mới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hình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thức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tổ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chức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các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hoạt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động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giáo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dục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phát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triển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vận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động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cho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trẻ</a:t>
                  </a:r>
                  <a:endPara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15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0" y="1552575"/>
                  <a:ext cx="2235200" cy="102870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marL="0" marR="0" lvl="0" indent="0" algn="just" defTabSz="914400" eaLnBrk="1" fontAlgn="auto" latinLnBrk="0" hangingPunct="1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Điều</a:t>
                  </a:r>
                  <a:r>
                    <a:rPr kumimoji="0" 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1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kiện</a:t>
                  </a:r>
                  <a:r>
                    <a:rPr kumimoji="0" 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CSVC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: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Nhà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trường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nằm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ở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vùng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giao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thông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đi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lại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khó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khăn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; 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có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phòng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hội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họp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đủ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trang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thiết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bị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, 50%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lớp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có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máy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tính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kết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nối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internet</a:t>
                  </a:r>
                </a:p>
              </p:txBody>
            </p:sp>
            <p:sp>
              <p:nvSpPr>
                <p:cNvPr id="16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0" y="2771775"/>
                  <a:ext cx="2235200" cy="92075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marL="0" marR="0" lvl="0" indent="0" algn="just" defTabSz="914400" eaLnBrk="1" fontAlgn="auto" latinLnBrk="0" hangingPunct="1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Điều</a:t>
                  </a:r>
                  <a:r>
                    <a:rPr kumimoji="0" 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1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kiện</a:t>
                  </a:r>
                  <a:r>
                    <a:rPr kumimoji="0" 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1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đội</a:t>
                  </a:r>
                  <a:r>
                    <a:rPr kumimoji="0" 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1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ngũ</a:t>
                  </a:r>
                  <a:r>
                    <a:rPr kumimoji="0" 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: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100% GV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đạt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trình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độ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chuẩn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nhưng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năng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lực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không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đồng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đều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,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định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biên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2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cô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/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lớp</a:t>
                  </a:r>
                  <a:endPara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17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0" y="3886200"/>
                  <a:ext cx="2235200" cy="70485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marL="0" marR="0" lvl="0" indent="0" algn="just" defTabSz="914400" eaLnBrk="1" fontAlgn="auto" latinLnBrk="0" hangingPunct="1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Điều</a:t>
                  </a:r>
                  <a:r>
                    <a:rPr kumimoji="0" 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1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kiện</a:t>
                  </a:r>
                  <a:r>
                    <a:rPr kumimoji="0" 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1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tài</a:t>
                  </a:r>
                  <a:r>
                    <a:rPr kumimoji="0" 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1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chính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: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Nhà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trường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có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kinh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phí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thực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hiện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nhưng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không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nhiều</a:t>
                  </a:r>
                  <a:endPara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18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3038475" y="4543425"/>
                  <a:ext cx="2228850" cy="88900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marL="0" marR="0" lvl="0" indent="0" algn="just" defTabSz="914400" eaLnBrk="1" fontAlgn="auto" latinLnBrk="0" hangingPunct="1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Quay video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hoạt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động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mẫu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gửi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qua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Zalo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để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cùng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nhóm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,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tổ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nhận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xét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rút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kinh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nghiệm</a:t>
                  </a:r>
                  <a:endPara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20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3038475" y="1562100"/>
                  <a:ext cx="2184400" cy="43180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marL="0" marR="0" lvl="0" indent="0" algn="just" defTabSz="914400" eaLnBrk="1" fontAlgn="auto" latinLnBrk="0" hangingPunct="1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Tập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huấn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bồi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dưỡng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chuyên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đề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cấp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huyện</a:t>
                  </a:r>
                  <a:endPara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21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3038475" y="2124075"/>
                  <a:ext cx="2184400" cy="43180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marL="0" marR="0" lvl="0" indent="0" algn="just" defTabSz="914400" eaLnBrk="1" fontAlgn="auto" latinLnBrk="0" hangingPunct="1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Tự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nghiên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cứu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tài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liệu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chuyên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đề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sau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tập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huấn</a:t>
                  </a:r>
                  <a:endPara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23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3038475" y="2695575"/>
                  <a:ext cx="2184400" cy="45720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marL="0" marR="0" lvl="0" indent="0" algn="just" defTabSz="914400" eaLnBrk="1" fontAlgn="auto" latinLnBrk="0" hangingPunct="1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5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Hội</a:t>
                  </a:r>
                  <a:r>
                    <a:rPr kumimoji="0" lang="en-US" sz="15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5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thảo</a:t>
                  </a:r>
                  <a:r>
                    <a:rPr kumimoji="0" lang="en-US" sz="15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5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trực</a:t>
                  </a:r>
                  <a:r>
                    <a:rPr kumimoji="0" lang="en-US" sz="15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5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tuyến</a:t>
                  </a:r>
                  <a:r>
                    <a:rPr kumimoji="0" lang="en-US" sz="15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5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cấp</a:t>
                  </a:r>
                  <a:r>
                    <a:rPr kumimoji="0" lang="en-US" sz="15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5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trường</a:t>
                  </a:r>
                  <a:r>
                    <a:rPr kumimoji="0" lang="en-US" sz="15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5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chỉ</a:t>
                  </a:r>
                  <a:r>
                    <a:rPr kumimoji="0" lang="en-US" sz="15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5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đạo</a:t>
                  </a:r>
                  <a:r>
                    <a:rPr kumimoji="0" lang="en-US" sz="15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5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thống</a:t>
                  </a:r>
                  <a:r>
                    <a:rPr kumimoji="0" lang="en-US" sz="15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5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nhất</a:t>
                  </a:r>
                  <a:endParaRPr kumimoji="0" lang="en-US" sz="15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24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3038475" y="3305175"/>
                  <a:ext cx="2184400" cy="47625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marL="0" marR="0" lvl="0" indent="0" algn="just" defTabSz="914400" eaLnBrk="1" fontAlgn="auto" latinLnBrk="0" hangingPunct="1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Trao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đổi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cấp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tổ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qua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Zalo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về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điều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chỉnh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kế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hoạch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, </a:t>
                  </a:r>
                </a:p>
              </p:txBody>
            </p:sp>
            <p:sp>
              <p:nvSpPr>
                <p:cNvPr id="25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3038475" y="3914775"/>
                  <a:ext cx="2228850" cy="47625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marL="0" marR="0" lvl="0" indent="0" algn="just" defTabSz="914400" eaLnBrk="1" fontAlgn="auto" latinLnBrk="0" hangingPunct="1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GV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tự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xây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dựng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kế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hoạch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tổ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chức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hoạt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6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động</a:t>
                  </a: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GD</a:t>
                  </a:r>
                </a:p>
              </p:txBody>
            </p:sp>
            <p:sp>
              <p:nvSpPr>
                <p:cNvPr id="26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3124200" y="904875"/>
                  <a:ext cx="2050084" cy="46990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1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Các</a:t>
                  </a:r>
                  <a:r>
                    <a:rPr kumimoji="0" lang="en-US" sz="1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400" b="1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hình</a:t>
                  </a:r>
                  <a:r>
                    <a:rPr kumimoji="0" lang="en-US" sz="1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400" b="1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thức</a:t>
                  </a:r>
                  <a:r>
                    <a:rPr kumimoji="0" lang="en-US" sz="1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SHCM </a:t>
                  </a:r>
                  <a:r>
                    <a:rPr kumimoji="0" lang="en-US" sz="1400" b="1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phù</a:t>
                  </a:r>
                  <a:r>
                    <a:rPr kumimoji="0" lang="en-US" sz="1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400" b="1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hợp</a:t>
                  </a:r>
                  <a:r>
                    <a:rPr kumimoji="0" lang="en-US" sz="1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400" b="1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điều</a:t>
                  </a:r>
                  <a:r>
                    <a:rPr kumimoji="0" lang="en-US" sz="1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400" b="1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kiện</a:t>
                  </a:r>
                  <a:r>
                    <a:rPr kumimoji="0" lang="en-US" sz="1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400" b="1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thực</a:t>
                  </a:r>
                  <a:r>
                    <a:rPr kumimoji="0" lang="en-US" sz="1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kumimoji="0" lang="en-US" sz="1400" b="1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/>
                      <a:ea typeface="Calibri"/>
                      <a:cs typeface="Times New Roman"/>
                    </a:rPr>
                    <a:t>tế</a:t>
                  </a:r>
                  <a:endPara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ea typeface="Calibri"/>
                    <a:cs typeface="Times New Roman"/>
                  </a:endParaRPr>
                </a:p>
              </p:txBody>
            </p:sp>
            <p:cxnSp>
              <p:nvCxnSpPr>
                <p:cNvPr id="27" name="Elbow Connector 26"/>
                <p:cNvCxnSpPr/>
                <p:nvPr/>
              </p:nvCxnSpPr>
              <p:spPr>
                <a:xfrm flipH="1">
                  <a:off x="990600" y="314325"/>
                  <a:ext cx="406400" cy="590550"/>
                </a:xfrm>
                <a:prstGeom prst="bentConnector3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28" name="Straight Arrow Connector 27"/>
                <p:cNvCxnSpPr/>
                <p:nvPr/>
              </p:nvCxnSpPr>
              <p:spPr>
                <a:xfrm flipV="1">
                  <a:off x="2014475" y="1133476"/>
                  <a:ext cx="1116075" cy="6349"/>
                </a:xfrm>
                <a:prstGeom prst="straightConnector1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  <a:tailEnd type="arrow"/>
                </a:ln>
                <a:effectLst/>
              </p:spPr>
            </p:cxnSp>
            <p:cxnSp>
              <p:nvCxnSpPr>
                <p:cNvPr id="29" name="Straight Arrow Connector 28"/>
                <p:cNvCxnSpPr/>
                <p:nvPr/>
              </p:nvCxnSpPr>
              <p:spPr>
                <a:xfrm>
                  <a:off x="3981450" y="314325"/>
                  <a:ext cx="0" cy="590550"/>
                </a:xfrm>
                <a:prstGeom prst="straightConnector1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  <a:tailEnd type="arrow"/>
                </a:ln>
                <a:effectLst/>
              </p:spPr>
            </p:cxnSp>
            <p:cxnSp>
              <p:nvCxnSpPr>
                <p:cNvPr id="30" name="Straight Connector 29"/>
                <p:cNvCxnSpPr/>
                <p:nvPr/>
              </p:nvCxnSpPr>
              <p:spPr>
                <a:xfrm>
                  <a:off x="1095375" y="1381125"/>
                  <a:ext cx="0" cy="1778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1085850" y="2581275"/>
                  <a:ext cx="0" cy="1778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32" name="Straight Connector 31"/>
                <p:cNvCxnSpPr/>
                <p:nvPr/>
              </p:nvCxnSpPr>
              <p:spPr>
                <a:xfrm>
                  <a:off x="1038225" y="3686175"/>
                  <a:ext cx="0" cy="1778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33" name="Straight Connector 32"/>
                <p:cNvCxnSpPr/>
                <p:nvPr/>
              </p:nvCxnSpPr>
              <p:spPr>
                <a:xfrm>
                  <a:off x="4038600" y="1381125"/>
                  <a:ext cx="0" cy="177800"/>
                </a:xfrm>
                <a:prstGeom prst="lin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34" name="Straight Arrow Connector 33"/>
                <p:cNvCxnSpPr/>
                <p:nvPr/>
              </p:nvCxnSpPr>
              <p:spPr>
                <a:xfrm>
                  <a:off x="4076700" y="1990725"/>
                  <a:ext cx="0" cy="127000"/>
                </a:xfrm>
                <a:prstGeom prst="straightConnector1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  <a:tailEnd type="arrow"/>
                </a:ln>
                <a:effectLst/>
              </p:spPr>
            </p:cxnSp>
            <p:cxnSp>
              <p:nvCxnSpPr>
                <p:cNvPr id="35" name="Straight Arrow Connector 34"/>
                <p:cNvCxnSpPr/>
                <p:nvPr/>
              </p:nvCxnSpPr>
              <p:spPr>
                <a:xfrm>
                  <a:off x="4086225" y="2562225"/>
                  <a:ext cx="0" cy="127000"/>
                </a:xfrm>
                <a:prstGeom prst="straightConnector1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  <a:tailEnd type="arrow"/>
                </a:ln>
                <a:effectLst/>
              </p:spPr>
            </p:cxnSp>
            <p:cxnSp>
              <p:nvCxnSpPr>
                <p:cNvPr id="36" name="Straight Arrow Connector 35"/>
                <p:cNvCxnSpPr/>
                <p:nvPr/>
              </p:nvCxnSpPr>
              <p:spPr>
                <a:xfrm>
                  <a:off x="4076700" y="3181350"/>
                  <a:ext cx="0" cy="127000"/>
                </a:xfrm>
                <a:prstGeom prst="straightConnector1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  <a:tailEnd type="arrow"/>
                </a:ln>
                <a:effectLst/>
              </p:spPr>
            </p:cxnSp>
            <p:cxnSp>
              <p:nvCxnSpPr>
                <p:cNvPr id="37" name="Straight Arrow Connector 36"/>
                <p:cNvCxnSpPr/>
                <p:nvPr/>
              </p:nvCxnSpPr>
              <p:spPr>
                <a:xfrm>
                  <a:off x="4095750" y="3762375"/>
                  <a:ext cx="0" cy="127000"/>
                </a:xfrm>
                <a:prstGeom prst="straightConnector1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miter lim="800000"/>
                  <a:tailEnd type="arrow"/>
                </a:ln>
                <a:effectLst/>
              </p:spPr>
            </p:cxnSp>
            <p:cxnSp>
              <p:nvCxnSpPr>
                <p:cNvPr id="38" name="Straight Arrow Connector 37"/>
                <p:cNvCxnSpPr/>
                <p:nvPr/>
              </p:nvCxnSpPr>
              <p:spPr>
                <a:xfrm>
                  <a:off x="4076700" y="4391025"/>
                  <a:ext cx="0" cy="152399"/>
                </a:xfrm>
                <a:prstGeom prst="straightConnector1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miter lim="800000"/>
                  <a:tailEnd type="arrow"/>
                </a:ln>
                <a:effectLst/>
              </p:spPr>
            </p:cxnSp>
          </p:grpSp>
          <p:sp>
            <p:nvSpPr>
              <p:cNvPr id="39" name="Text Box 2"/>
              <p:cNvSpPr txBox="1">
                <a:spLocks noChangeArrowheads="1"/>
              </p:cNvSpPr>
              <p:nvPr/>
            </p:nvSpPr>
            <p:spPr bwMode="auto">
              <a:xfrm>
                <a:off x="831271" y="2798836"/>
                <a:ext cx="3586349" cy="469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 err="1">
                    <a:effectLst/>
                    <a:latin typeface="Times New Roman"/>
                    <a:ea typeface="Calibri"/>
                    <a:cs typeface="Times New Roman"/>
                  </a:rPr>
                  <a:t>Điều</a:t>
                </a:r>
                <a:r>
                  <a:rPr lang="en-US" sz="1600" b="1" dirty="0">
                    <a:effectLst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lang="en-US" sz="1600" b="1" dirty="0" err="1">
                    <a:effectLst/>
                    <a:latin typeface="Times New Roman"/>
                    <a:ea typeface="Calibri"/>
                    <a:cs typeface="Times New Roman"/>
                  </a:rPr>
                  <a:t>kiện</a:t>
                </a:r>
                <a:r>
                  <a:rPr lang="en-US" sz="1600" b="1" dirty="0">
                    <a:effectLst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lang="en-US" sz="1600" b="1" dirty="0" err="1">
                    <a:effectLst/>
                    <a:latin typeface="Times New Roman"/>
                    <a:ea typeface="Calibri"/>
                    <a:cs typeface="Times New Roman"/>
                  </a:rPr>
                  <a:t>thực</a:t>
                </a:r>
                <a:r>
                  <a:rPr lang="en-US" sz="1600" b="1" dirty="0">
                    <a:effectLst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lang="en-US" sz="1600" b="1" dirty="0" err="1">
                    <a:effectLst/>
                    <a:latin typeface="Times New Roman"/>
                    <a:ea typeface="Calibri"/>
                    <a:cs typeface="Times New Roman"/>
                  </a:rPr>
                  <a:t>tế</a:t>
                </a:r>
                <a:r>
                  <a:rPr lang="en-US" sz="1600" b="1" dirty="0">
                    <a:effectLst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lang="en-US" sz="1600" b="1" dirty="0" err="1">
                    <a:effectLst/>
                    <a:latin typeface="Times New Roman"/>
                    <a:ea typeface="Calibri"/>
                    <a:cs typeface="Times New Roman"/>
                  </a:rPr>
                  <a:t>của</a:t>
                </a:r>
                <a:r>
                  <a:rPr lang="en-US" sz="1600" b="1" dirty="0">
                    <a:effectLst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lang="en-US" sz="1600" b="1" dirty="0" err="1">
                    <a:effectLst/>
                    <a:latin typeface="Times New Roman"/>
                    <a:ea typeface="Calibri"/>
                    <a:cs typeface="Times New Roman"/>
                  </a:rPr>
                  <a:t>trường</a:t>
                </a:r>
                <a:r>
                  <a:rPr lang="en-US" sz="1600" b="1" dirty="0">
                    <a:effectLst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lang="en-US" sz="1600" b="1" dirty="0" err="1">
                    <a:effectLst/>
                    <a:latin typeface="Times New Roman"/>
                    <a:ea typeface="Calibri"/>
                    <a:cs typeface="Times New Roman"/>
                  </a:rPr>
                  <a:t>mầm</a:t>
                </a:r>
                <a:r>
                  <a:rPr lang="en-US" sz="1600" b="1" dirty="0">
                    <a:effectLst/>
                    <a:latin typeface="Times New Roman"/>
                    <a:ea typeface="Calibri"/>
                    <a:cs typeface="Times New Roman"/>
                  </a:rPr>
                  <a:t> non</a:t>
                </a:r>
                <a:endParaRPr lang="en-US" sz="1600" dirty="0">
                  <a:effectLst/>
                  <a:latin typeface="Times New Roman"/>
                  <a:ea typeface="Calibri"/>
                  <a:cs typeface="Times New Roman"/>
                </a:endParaRPr>
              </a:p>
            </p:txBody>
          </p:sp>
        </p:grpSp>
        <p:cxnSp>
          <p:nvCxnSpPr>
            <p:cNvPr id="42" name="Straight Connector 41"/>
            <p:cNvCxnSpPr/>
            <p:nvPr/>
          </p:nvCxnSpPr>
          <p:spPr>
            <a:xfrm>
              <a:off x="7880558" y="2395395"/>
              <a:ext cx="34413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/>
          <p:cNvSpPr txBox="1"/>
          <p:nvPr/>
        </p:nvSpPr>
        <p:spPr>
          <a:xfrm>
            <a:off x="380010" y="2142700"/>
            <a:ext cx="902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Times New Roman"/>
                <a:ea typeface="Calibri"/>
              </a:rPr>
              <a:t>Ví</a:t>
            </a:r>
            <a:r>
              <a:rPr lang="en-US" sz="2000" b="1" dirty="0">
                <a:latin typeface="Times New Roman"/>
                <a:ea typeface="Calibri"/>
              </a:rPr>
              <a:t> </a:t>
            </a:r>
            <a:r>
              <a:rPr lang="en-US" sz="2000" b="1" dirty="0" err="1">
                <a:latin typeface="Times New Roman"/>
                <a:ea typeface="Calibri"/>
              </a:rPr>
              <a:t>dụ</a:t>
            </a:r>
            <a:r>
              <a:rPr lang="en-US" sz="2000" dirty="0">
                <a:latin typeface="Times New Roman"/>
                <a:ea typeface="Calibri"/>
              </a:rPr>
              <a:t>: </a:t>
            </a:r>
            <a:endParaRPr lang="en-US" sz="2000" dirty="0"/>
          </a:p>
        </p:txBody>
      </p:sp>
      <p:sp>
        <p:nvSpPr>
          <p:cNvPr id="45" name="Rounded Rectangle 44"/>
          <p:cNvSpPr/>
          <p:nvPr/>
        </p:nvSpPr>
        <p:spPr>
          <a:xfrm>
            <a:off x="3745189" y="319655"/>
            <a:ext cx="6951164" cy="92863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Pentagon 45"/>
          <p:cNvSpPr/>
          <p:nvPr/>
        </p:nvSpPr>
        <p:spPr>
          <a:xfrm>
            <a:off x="-25644" y="321"/>
            <a:ext cx="3885263" cy="1567299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NỘI DUNG 3</a:t>
            </a:r>
            <a:endParaRPr lang="en-US" sz="3000" dirty="0"/>
          </a:p>
        </p:txBody>
      </p:sp>
      <p:sp>
        <p:nvSpPr>
          <p:cNvPr id="49" name="Title 4"/>
          <p:cNvSpPr txBox="1">
            <a:spLocks noChangeArrowheads="1"/>
          </p:cNvSpPr>
          <p:nvPr/>
        </p:nvSpPr>
        <p:spPr>
          <a:xfrm>
            <a:off x="3881783" y="370426"/>
            <a:ext cx="6814570" cy="827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2200" b="1" dirty="0" err="1">
                <a:solidFill>
                  <a:schemeClr val="bg1"/>
                </a:solidFill>
                <a:ea typeface="Calibri"/>
              </a:rPr>
              <a:t>Hoạt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động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3.1: </a:t>
            </a:r>
            <a:r>
              <a:rPr lang="vi-VN" sz="2200" b="1" spc="-30" dirty="0">
                <a:solidFill>
                  <a:schemeClr val="bg1"/>
                </a:solidFill>
                <a:ea typeface="Calibri"/>
              </a:rPr>
              <a:t>L</a:t>
            </a:r>
            <a:r>
              <a:rPr lang="x-none" sz="2200" b="1" spc="-30">
                <a:solidFill>
                  <a:schemeClr val="bg1"/>
                </a:solidFill>
                <a:ea typeface="Calibri"/>
              </a:rPr>
              <a:t>ập kế hoạch</a:t>
            </a:r>
            <a:r>
              <a:rPr lang="x-none" sz="220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SHCM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phù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hợp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với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điều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kiện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thực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tế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của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trường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mầm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non </a:t>
            </a:r>
            <a:endParaRPr lang="en-US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10000"/>
              </a:lnSpc>
            </a:pPr>
            <a:endParaRPr lang="en-ID" alt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374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0BD5F0B-5066-41B0-88BE-A9B646016BEE}"/>
              </a:ext>
            </a:extLst>
          </p:cNvPr>
          <p:cNvSpPr/>
          <p:nvPr/>
        </p:nvSpPr>
        <p:spPr>
          <a:xfrm>
            <a:off x="0" y="-2"/>
            <a:ext cx="12192000" cy="14057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DA4F5F-2DC7-4F92-8CB8-593EE99D299F}"/>
              </a:ext>
            </a:extLst>
          </p:cNvPr>
          <p:cNvSpPr/>
          <p:nvPr/>
        </p:nvSpPr>
        <p:spPr>
          <a:xfrm>
            <a:off x="2031978" y="1164878"/>
            <a:ext cx="1014717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745189" y="319655"/>
            <a:ext cx="6951164" cy="92863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entagon 16"/>
          <p:cNvSpPr/>
          <p:nvPr/>
        </p:nvSpPr>
        <p:spPr>
          <a:xfrm>
            <a:off x="-25644" y="321"/>
            <a:ext cx="3885263" cy="1567299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NỘI DUNG 3</a:t>
            </a:r>
            <a:endParaRPr lang="en-US" sz="3000" dirty="0"/>
          </a:p>
        </p:txBody>
      </p:sp>
      <p:sp>
        <p:nvSpPr>
          <p:cNvPr id="18" name="Title 4"/>
          <p:cNvSpPr txBox="1">
            <a:spLocks noChangeArrowheads="1"/>
          </p:cNvSpPr>
          <p:nvPr/>
        </p:nvSpPr>
        <p:spPr>
          <a:xfrm>
            <a:off x="3881783" y="370426"/>
            <a:ext cx="6814570" cy="827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2200" b="1" dirty="0" err="1">
                <a:solidFill>
                  <a:schemeClr val="bg1"/>
                </a:solidFill>
                <a:ea typeface="Calibri"/>
              </a:rPr>
              <a:t>Hoạt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động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3.1: </a:t>
            </a:r>
            <a:r>
              <a:rPr lang="vi-VN" sz="2200" b="1" spc="-30" dirty="0">
                <a:solidFill>
                  <a:schemeClr val="bg1"/>
                </a:solidFill>
                <a:ea typeface="Calibri"/>
              </a:rPr>
              <a:t>L</a:t>
            </a:r>
            <a:r>
              <a:rPr lang="x-none" sz="2200" b="1" spc="-30">
                <a:solidFill>
                  <a:schemeClr val="bg1"/>
                </a:solidFill>
                <a:ea typeface="Calibri"/>
              </a:rPr>
              <a:t>ập kế hoạch</a:t>
            </a:r>
            <a:r>
              <a:rPr lang="x-none" sz="220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SHCM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phù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hợp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với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điều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kiện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thực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tế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của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trường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mầm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non </a:t>
            </a:r>
            <a:endParaRPr lang="en-US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10000"/>
              </a:lnSpc>
            </a:pPr>
            <a:endParaRPr lang="en-ID" altLang="en-US" sz="2200" dirty="0">
              <a:solidFill>
                <a:schemeClr val="bg1"/>
              </a:solidFill>
            </a:endParaRPr>
          </a:p>
        </p:txBody>
      </p:sp>
      <p:sp>
        <p:nvSpPr>
          <p:cNvPr id="8" name="Rectangle: Rounded Corners 43">
            <a:extLst>
              <a:ext uri="{FF2B5EF4-FFF2-40B4-BE49-F238E27FC236}">
                <a16:creationId xmlns:a16="http://schemas.microsoft.com/office/drawing/2014/main" id="{B4CC4CB2-0F31-45F0-8F45-F8E26A48FE49}"/>
              </a:ext>
            </a:extLst>
          </p:cNvPr>
          <p:cNvSpPr/>
          <p:nvPr/>
        </p:nvSpPr>
        <p:spPr>
          <a:xfrm>
            <a:off x="265814" y="1709526"/>
            <a:ext cx="11738344" cy="906083"/>
          </a:xfrm>
          <a:prstGeom prst="roundRect">
            <a:avLst>
              <a:gd name="adj" fmla="val 3319"/>
            </a:avLst>
          </a:prstGeom>
          <a:solidFill>
            <a:schemeClr val="bg1"/>
          </a:solidFill>
          <a:ln>
            <a:solidFill>
              <a:srgbClr val="00A1DA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>
              <a:lnSpc>
                <a:spcPct val="130000"/>
              </a:lnSpc>
            </a:pPr>
            <a:r>
              <a:rPr lang="en-US" sz="19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Bước</a:t>
            </a:r>
            <a:r>
              <a:rPr lang="en-US" sz="19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5: </a:t>
            </a:r>
            <a:r>
              <a:rPr lang="en-US" sz="19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Sắp</a:t>
            </a:r>
            <a:r>
              <a:rPr lang="en-US" sz="19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19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xếp</a:t>
            </a:r>
            <a:r>
              <a:rPr lang="en-US" sz="19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19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lịch</a:t>
            </a:r>
            <a:r>
              <a:rPr lang="en-US" sz="19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19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trình</a:t>
            </a:r>
            <a:r>
              <a:rPr lang="en-US" sz="19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19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và</a:t>
            </a:r>
            <a:r>
              <a:rPr lang="en-US" sz="19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19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phân</a:t>
            </a:r>
            <a:r>
              <a:rPr lang="en-US" sz="19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19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công</a:t>
            </a:r>
            <a:r>
              <a:rPr lang="en-US" sz="19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19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thực</a:t>
            </a:r>
            <a:r>
              <a:rPr lang="en-US" sz="1900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1900" b="1" dirty="0" err="1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hiện</a:t>
            </a:r>
            <a:endParaRPr lang="en-US" sz="1900" b="1" dirty="0">
              <a:solidFill>
                <a:srgbClr val="FF0000"/>
              </a:solidFill>
              <a:latin typeface="+mj-lt"/>
              <a:ea typeface="Calibri"/>
              <a:cs typeface="Times New Roman"/>
            </a:endParaRPr>
          </a:p>
        </p:txBody>
      </p:sp>
      <p:sp>
        <p:nvSpPr>
          <p:cNvPr id="4" name="Oval 3"/>
          <p:cNvSpPr/>
          <p:nvPr/>
        </p:nvSpPr>
        <p:spPr>
          <a:xfrm>
            <a:off x="2889578" y="3696739"/>
            <a:ext cx="1223904" cy="1137682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bg1"/>
                </a:solidFill>
              </a:rPr>
              <a:t>Lịch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trình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7999238" y="3765528"/>
            <a:ext cx="1223904" cy="1137682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bg1"/>
                </a:solidFill>
              </a:rPr>
              <a:t>Phân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công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50330" y="2832438"/>
            <a:ext cx="1666446" cy="50618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rgbClr val="C00000"/>
                </a:solidFill>
              </a:rPr>
              <a:t>Năm</a:t>
            </a:r>
            <a:r>
              <a:rPr lang="en-US" b="1" dirty="0">
                <a:solidFill>
                  <a:srgbClr val="C00000"/>
                </a:solidFill>
              </a:rPr>
              <a:t>…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57234" y="3342795"/>
            <a:ext cx="1410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66FF"/>
                </a:solidFill>
              </a:rPr>
              <a:t>Hoạt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động</a:t>
            </a:r>
            <a:endParaRPr lang="en-US" dirty="0">
              <a:solidFill>
                <a:srgbClr val="0066FF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62663" y="5440967"/>
            <a:ext cx="1369315" cy="50618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rgbClr val="C00000"/>
                </a:solidFill>
              </a:rPr>
              <a:t>Tháng</a:t>
            </a:r>
            <a:r>
              <a:rPr lang="en-US" b="1" dirty="0">
                <a:solidFill>
                  <a:srgbClr val="C00000"/>
                </a:solidFill>
              </a:rPr>
              <a:t>…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968846" y="5447857"/>
            <a:ext cx="1220382" cy="50618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rgbClr val="C00000"/>
                </a:solidFill>
              </a:rPr>
              <a:t>Tuần</a:t>
            </a:r>
            <a:r>
              <a:rPr lang="en-US" b="1" dirty="0">
                <a:solidFill>
                  <a:srgbClr val="C00000"/>
                </a:solidFill>
              </a:rPr>
              <a:t>…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52604" y="5954042"/>
            <a:ext cx="1410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66FF"/>
                </a:solidFill>
              </a:rPr>
              <a:t>Hoạt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động</a:t>
            </a:r>
            <a:endParaRPr lang="en-US" dirty="0">
              <a:solidFill>
                <a:srgbClr val="0066FF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215389" y="5426374"/>
            <a:ext cx="1376782" cy="50618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rgbClr val="C00000"/>
                </a:solidFill>
              </a:rPr>
              <a:t>Ngày</a:t>
            </a:r>
            <a:r>
              <a:rPr lang="en-US" b="1" dirty="0">
                <a:solidFill>
                  <a:srgbClr val="C00000"/>
                </a:solidFill>
              </a:rPr>
              <a:t>…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611459" y="2836610"/>
            <a:ext cx="1666446" cy="50618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rgbClr val="C00000"/>
                </a:solidFill>
              </a:rPr>
              <a:t>Hoạt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động</a:t>
            </a:r>
            <a:r>
              <a:rPr lang="en-US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441407" y="3942415"/>
            <a:ext cx="13421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rgbClr val="002060"/>
                </a:solidFill>
              </a:rPr>
              <a:t>Nội</a:t>
            </a:r>
            <a:r>
              <a:rPr lang="en-US" dirty="0">
                <a:solidFill>
                  <a:srgbClr val="002060"/>
                </a:solidFill>
              </a:rPr>
              <a:t> dung, </a:t>
            </a:r>
            <a:r>
              <a:rPr lang="en-US" dirty="0" err="1">
                <a:solidFill>
                  <a:srgbClr val="002060"/>
                </a:solidFill>
              </a:rPr>
              <a:t>hình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thức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250467" y="3361145"/>
            <a:ext cx="1666446" cy="50618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HĐ1,2,3…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894989" y="5954042"/>
            <a:ext cx="1410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66FF"/>
                </a:solidFill>
              </a:rPr>
              <a:t>Hoạt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động</a:t>
            </a:r>
            <a:endParaRPr lang="en-US" dirty="0">
              <a:solidFill>
                <a:srgbClr val="0066FF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258495" y="5914865"/>
            <a:ext cx="1410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66FF"/>
                </a:solidFill>
              </a:rPr>
              <a:t>Hoạt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động</a:t>
            </a:r>
            <a:endParaRPr lang="en-US" dirty="0">
              <a:solidFill>
                <a:srgbClr val="0066FF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968846" y="3085529"/>
            <a:ext cx="1144636" cy="2"/>
          </a:xfrm>
          <a:prstGeom prst="straightConnector1">
            <a:avLst/>
          </a:prstGeom>
          <a:ln w="28575">
            <a:solidFill>
              <a:srgbClr val="0066FF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1495885" y="3965950"/>
            <a:ext cx="1" cy="1137682"/>
          </a:xfrm>
          <a:prstGeom prst="straightConnector1">
            <a:avLst/>
          </a:prstGeom>
          <a:ln w="28575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2297211" y="5700949"/>
            <a:ext cx="339656" cy="0"/>
          </a:xfrm>
          <a:prstGeom prst="straightConnector1">
            <a:avLst/>
          </a:prstGeom>
          <a:ln w="28575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522951" y="5694059"/>
            <a:ext cx="339656" cy="0"/>
          </a:xfrm>
          <a:prstGeom prst="straightConnector1">
            <a:avLst/>
          </a:prstGeom>
          <a:ln w="28575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5804439" y="4731488"/>
            <a:ext cx="0" cy="372144"/>
          </a:xfrm>
          <a:prstGeom prst="straightConnector1">
            <a:avLst/>
          </a:prstGeom>
          <a:ln w="28575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9368964" y="2800538"/>
            <a:ext cx="2278398" cy="5061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rgbClr val="002060"/>
                </a:solidFill>
              </a:rPr>
              <a:t>Cán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bộ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quản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lý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0047767" y="4667690"/>
            <a:ext cx="1666446" cy="5061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rgbClr val="002060"/>
                </a:solidFill>
              </a:rPr>
              <a:t>Giáo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viên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8926781" y="5557929"/>
            <a:ext cx="1666446" cy="5061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rgbClr val="002060"/>
                </a:solidFill>
              </a:rPr>
              <a:t>Nhân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viên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9950664" y="3688303"/>
            <a:ext cx="1860652" cy="5061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rgbClr val="002060"/>
                </a:solidFill>
              </a:rPr>
              <a:t>Tổ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trưởng</a:t>
            </a:r>
            <a:r>
              <a:rPr lang="en-US" b="1" dirty="0">
                <a:solidFill>
                  <a:srgbClr val="002060"/>
                </a:solidFill>
              </a:rPr>
              <a:t> CM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9085213" y="3591259"/>
            <a:ext cx="169828" cy="194089"/>
          </a:xfrm>
          <a:prstGeom prst="straightConnector1">
            <a:avLst/>
          </a:prstGeom>
          <a:ln w="28575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9322527" y="4096444"/>
            <a:ext cx="278674" cy="56660"/>
          </a:xfrm>
          <a:prstGeom prst="straightConnector1">
            <a:avLst/>
          </a:prstGeom>
          <a:ln w="28575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9290628" y="4628219"/>
            <a:ext cx="278674" cy="71370"/>
          </a:xfrm>
          <a:prstGeom prst="straightConnector1">
            <a:avLst/>
          </a:prstGeom>
          <a:ln w="28575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8999041" y="4917389"/>
            <a:ext cx="139337" cy="256486"/>
          </a:xfrm>
          <a:prstGeom prst="straightConnector1">
            <a:avLst/>
          </a:prstGeom>
          <a:ln w="28575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V="1">
            <a:off x="7272659" y="4334367"/>
            <a:ext cx="389738" cy="2"/>
          </a:xfrm>
          <a:prstGeom prst="straightConnector1">
            <a:avLst/>
          </a:prstGeom>
          <a:ln w="28575">
            <a:solidFill>
              <a:srgbClr val="0066FF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318228" y="6323374"/>
            <a:ext cx="321811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err="1">
                <a:solidFill>
                  <a:srgbClr val="FF0000"/>
                </a:solidFill>
              </a:rPr>
              <a:t>Phân</a:t>
            </a:r>
            <a:r>
              <a:rPr lang="en-US" sz="1500" b="1" dirty="0">
                <a:solidFill>
                  <a:srgbClr val="FF0000"/>
                </a:solidFill>
              </a:rPr>
              <a:t> </a:t>
            </a:r>
            <a:r>
              <a:rPr lang="en-US" sz="1500" b="1" dirty="0" err="1">
                <a:solidFill>
                  <a:srgbClr val="FF0000"/>
                </a:solidFill>
              </a:rPr>
              <a:t>công</a:t>
            </a:r>
            <a:r>
              <a:rPr lang="en-US" sz="1500" b="1" dirty="0">
                <a:solidFill>
                  <a:srgbClr val="FF0000"/>
                </a:solidFill>
              </a:rPr>
              <a:t> </a:t>
            </a:r>
            <a:r>
              <a:rPr lang="en-US" sz="1500" b="1" dirty="0" err="1">
                <a:solidFill>
                  <a:srgbClr val="FF0000"/>
                </a:solidFill>
              </a:rPr>
              <a:t>đúng</a:t>
            </a:r>
            <a:r>
              <a:rPr lang="en-US" sz="1500" b="1" dirty="0">
                <a:solidFill>
                  <a:srgbClr val="FF0000"/>
                </a:solidFill>
              </a:rPr>
              <a:t> </a:t>
            </a:r>
            <a:r>
              <a:rPr lang="en-US" sz="1500" b="1" dirty="0" err="1">
                <a:solidFill>
                  <a:srgbClr val="FF0000"/>
                </a:solidFill>
              </a:rPr>
              <a:t>người</a:t>
            </a:r>
            <a:r>
              <a:rPr lang="en-US" sz="1500" b="1" dirty="0">
                <a:solidFill>
                  <a:srgbClr val="FF0000"/>
                </a:solidFill>
              </a:rPr>
              <a:t>, </a:t>
            </a:r>
            <a:r>
              <a:rPr lang="en-US" sz="1500" b="1" dirty="0" err="1">
                <a:solidFill>
                  <a:srgbClr val="FF0000"/>
                </a:solidFill>
              </a:rPr>
              <a:t>rõ</a:t>
            </a:r>
            <a:r>
              <a:rPr lang="en-US" sz="1500" b="1" dirty="0">
                <a:solidFill>
                  <a:srgbClr val="FF0000"/>
                </a:solidFill>
              </a:rPr>
              <a:t> </a:t>
            </a:r>
            <a:r>
              <a:rPr lang="en-US" sz="1500" b="1" dirty="0" err="1">
                <a:solidFill>
                  <a:srgbClr val="FF0000"/>
                </a:solidFill>
              </a:rPr>
              <a:t>việc</a:t>
            </a:r>
            <a:endParaRPr lang="en-US" sz="1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649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2" grpId="0" animBg="1"/>
      <p:bldP spid="23" grpId="0" animBg="1"/>
      <p:bldP spid="24" grpId="0"/>
      <p:bldP spid="25" grpId="0" animBg="1"/>
      <p:bldP spid="27" grpId="0" animBg="1"/>
      <p:bldP spid="28" grpId="0"/>
      <p:bldP spid="29" grpId="0" animBg="1"/>
      <p:bldP spid="31" grpId="0" animBg="1"/>
      <p:bldP spid="32" grpId="0"/>
      <p:bldP spid="33" grpId="0" animBg="1"/>
      <p:bldP spid="34" grpId="0"/>
      <p:bldP spid="35" grpId="0"/>
      <p:bldP spid="42" grpId="0" animBg="1"/>
      <p:bldP spid="43" grpId="0" animBg="1"/>
      <p:bldP spid="44" grpId="0" animBg="1"/>
      <p:bldP spid="45" grpId="0" animBg="1"/>
      <p:bldP spid="6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0BD5F0B-5066-41B0-88BE-A9B646016BEE}"/>
              </a:ext>
            </a:extLst>
          </p:cNvPr>
          <p:cNvSpPr/>
          <p:nvPr/>
        </p:nvSpPr>
        <p:spPr>
          <a:xfrm>
            <a:off x="0" y="-2"/>
            <a:ext cx="12192000" cy="14057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DA4F5F-2DC7-4F92-8CB8-593EE99D299F}"/>
              </a:ext>
            </a:extLst>
          </p:cNvPr>
          <p:cNvSpPr/>
          <p:nvPr/>
        </p:nvSpPr>
        <p:spPr>
          <a:xfrm>
            <a:off x="2031978" y="1164878"/>
            <a:ext cx="1014717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ectangle: Rounded Corners 43">
            <a:extLst>
              <a:ext uri="{FF2B5EF4-FFF2-40B4-BE49-F238E27FC236}">
                <a16:creationId xmlns:a16="http://schemas.microsoft.com/office/drawing/2014/main" id="{B4CC4CB2-0F31-45F0-8F45-F8E26A48FE49}"/>
              </a:ext>
            </a:extLst>
          </p:cNvPr>
          <p:cNvSpPr/>
          <p:nvPr/>
        </p:nvSpPr>
        <p:spPr>
          <a:xfrm>
            <a:off x="191070" y="2016223"/>
            <a:ext cx="11778018" cy="4660348"/>
          </a:xfrm>
          <a:prstGeom prst="roundRect">
            <a:avLst>
              <a:gd name="adj" fmla="val 3319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A1DA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  <a:tabLst>
                <a:tab pos="457200" algn="l"/>
              </a:tabLst>
            </a:pPr>
            <a:endParaRPr lang="en-US" sz="2200" b="1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49942" y="2016222"/>
            <a:ext cx="11321143" cy="4435377"/>
            <a:chOff x="0" y="0"/>
            <a:chExt cx="5346700" cy="4705350"/>
          </a:xfrm>
        </p:grpSpPr>
        <p:sp>
          <p:nvSpPr>
            <p:cNvPr id="14" name="Text Box 2"/>
            <p:cNvSpPr txBox="1">
              <a:spLocks noChangeArrowheads="1"/>
            </p:cNvSpPr>
            <p:nvPr/>
          </p:nvSpPr>
          <p:spPr bwMode="auto">
            <a:xfrm>
              <a:off x="2952750" y="1028700"/>
              <a:ext cx="2393950" cy="1244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Hình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thức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: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Hội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thảo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trực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tuyến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cấp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trường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chỉ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đạo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,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thống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nhất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điều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chỉnh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,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xây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dựng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kế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hoạch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giáo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dục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,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xây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dựng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môi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trường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PTVĐ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kết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hợp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bồi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dưỡng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các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kĩ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năng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quan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sát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,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tương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tác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với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trẻ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endParaRPr>
            </a:p>
          </p:txBody>
        </p:sp>
        <p:sp>
          <p:nvSpPr>
            <p:cNvPr id="15" name="Text Box 2"/>
            <p:cNvSpPr txBox="1">
              <a:spLocks noChangeArrowheads="1"/>
            </p:cNvSpPr>
            <p:nvPr/>
          </p:nvSpPr>
          <p:spPr bwMode="auto">
            <a:xfrm>
              <a:off x="971550" y="2609850"/>
              <a:ext cx="3409950" cy="20955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just" defTabSz="914400" eaLnBrk="1" fontAlgn="auto" latinLnBrk="0" hangingPunct="1">
                <a:spcBef>
                  <a:spcPts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Thời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gian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thực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hiện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: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Tuần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2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tháng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9</a:t>
              </a:r>
            </a:p>
            <a:p>
              <a:pPr marL="0" marR="0" lvl="0" indent="0" algn="just" defTabSz="914400" eaLnBrk="1" fontAlgn="auto" latinLnBrk="0" hangingPunct="1">
                <a:spcBef>
                  <a:spcPts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Chuẩn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bị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:</a:t>
              </a:r>
            </a:p>
            <a:p>
              <a:pPr marL="0" marR="0" lvl="0" indent="0" algn="just" defTabSz="914400" eaLnBrk="1" fontAlgn="auto" latinLnBrk="0" hangingPunct="1">
                <a:spcBef>
                  <a:spcPts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- CBGVNV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chuẩn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bị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nội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dung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hội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thảo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. </a:t>
              </a:r>
            </a:p>
            <a:p>
              <a:pPr marL="0" marR="0" lvl="0" indent="0" algn="just" defTabSz="914400" eaLnBrk="1" fontAlgn="auto" latinLnBrk="0" hangingPunct="1">
                <a:spcBef>
                  <a:spcPts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- CB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chuẩn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bị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thiết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bị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và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đường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truyền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internet.</a:t>
              </a:r>
            </a:p>
            <a:p>
              <a:pPr marL="0" marR="0" lvl="0" indent="0" algn="just" defTabSz="914400" eaLnBrk="1" fontAlgn="auto" latinLnBrk="0" hangingPunct="1">
                <a:spcBef>
                  <a:spcPts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-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Tổ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trưởng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CM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phân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công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chia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nhóm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GV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sử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dụng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chung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máy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tính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của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trường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hoặc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sử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dụng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điện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thoại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kết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nối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.</a:t>
              </a:r>
            </a:p>
            <a:p>
              <a:pPr marL="0" marR="0" lvl="0" indent="0" algn="just" defTabSz="914400" eaLnBrk="1" fontAlgn="auto" latinLnBrk="0" hangingPunct="1">
                <a:spcBef>
                  <a:spcPts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- GV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thử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nghiệm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,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đảm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bảo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kết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nối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trong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Hội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thảo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.</a:t>
              </a:r>
            </a:p>
          </p:txBody>
        </p:sp>
        <p:sp>
          <p:nvSpPr>
            <p:cNvPr id="16" name="Text Box 2"/>
            <p:cNvSpPr txBox="1">
              <a:spLocks noChangeArrowheads="1"/>
            </p:cNvSpPr>
            <p:nvPr/>
          </p:nvSpPr>
          <p:spPr bwMode="auto">
            <a:xfrm>
              <a:off x="0" y="1028700"/>
              <a:ext cx="2190750" cy="1244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Nội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dung: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Xây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dựng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kế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hoạch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giáo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dục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và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chuẩn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bị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môi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trường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giáo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dục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thực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hiện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đổi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mới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hình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thức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tổ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chức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giáo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dục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PT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vận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động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cho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trẻ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endParaRPr>
            </a:p>
            <a:p>
              <a:pPr marL="0" marR="0" lvl="0" indent="0" algn="just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 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endParaRPr>
            </a:p>
          </p:txBody>
        </p:sp>
        <p:sp>
          <p:nvSpPr>
            <p:cNvPr id="17" name="Text Box 2"/>
            <p:cNvSpPr txBox="1">
              <a:spLocks noChangeArrowheads="1"/>
            </p:cNvSpPr>
            <p:nvPr/>
          </p:nvSpPr>
          <p:spPr bwMode="auto">
            <a:xfrm>
              <a:off x="1352550" y="0"/>
              <a:ext cx="2413000" cy="6921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Mục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tiêu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: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Đổi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mới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hình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thức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tổ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chức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các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hoạt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động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giáo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dục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phát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triển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vận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động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cho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 </a:t>
              </a:r>
              <a:r>
                <a: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ea typeface="Calibri"/>
                  <a:cs typeface="Times New Roman"/>
                </a:rPr>
                <a:t>trẻ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flipH="1">
              <a:off x="1009650" y="361950"/>
              <a:ext cx="336550" cy="0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>
            <a:xfrm>
              <a:off x="1009650" y="361950"/>
              <a:ext cx="0" cy="666750"/>
            </a:xfrm>
            <a:prstGeom prst="straightConnector1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arrow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>
            <a:xfrm>
              <a:off x="4124325" y="361950"/>
              <a:ext cx="12700" cy="666750"/>
            </a:xfrm>
            <a:prstGeom prst="straightConnector1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arrow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>
            <a:xfrm>
              <a:off x="3762375" y="361950"/>
              <a:ext cx="374650" cy="0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>
            <a:xfrm flipV="1">
              <a:off x="2190750" y="1619250"/>
              <a:ext cx="762000" cy="6350"/>
            </a:xfrm>
            <a:prstGeom prst="straightConnector1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arrow"/>
              <a:tailEnd type="arrow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>
            <a:xfrm>
              <a:off x="2581275" y="1619250"/>
              <a:ext cx="0" cy="990600"/>
            </a:xfrm>
            <a:prstGeom prst="straightConnector1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arrow"/>
            </a:ln>
            <a:effectLst/>
          </p:spPr>
        </p:cxnSp>
      </p:grpSp>
      <p:sp>
        <p:nvSpPr>
          <p:cNvPr id="29" name="Rounded Rectangle 28"/>
          <p:cNvSpPr/>
          <p:nvPr/>
        </p:nvSpPr>
        <p:spPr>
          <a:xfrm>
            <a:off x="3745189" y="319655"/>
            <a:ext cx="6951164" cy="92863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Pentagon 29"/>
          <p:cNvSpPr/>
          <p:nvPr/>
        </p:nvSpPr>
        <p:spPr>
          <a:xfrm>
            <a:off x="-25644" y="321"/>
            <a:ext cx="3885263" cy="1567299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NỘI DUNG 3</a:t>
            </a:r>
            <a:endParaRPr lang="en-US" sz="3000" dirty="0"/>
          </a:p>
        </p:txBody>
      </p:sp>
      <p:sp>
        <p:nvSpPr>
          <p:cNvPr id="31" name="Title 4"/>
          <p:cNvSpPr txBox="1">
            <a:spLocks noChangeArrowheads="1"/>
          </p:cNvSpPr>
          <p:nvPr/>
        </p:nvSpPr>
        <p:spPr>
          <a:xfrm>
            <a:off x="3881783" y="370426"/>
            <a:ext cx="6814570" cy="827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2200" b="1" dirty="0" err="1">
                <a:solidFill>
                  <a:schemeClr val="bg1"/>
                </a:solidFill>
                <a:ea typeface="Calibri"/>
              </a:rPr>
              <a:t>Hoạt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động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3.1: </a:t>
            </a:r>
            <a:r>
              <a:rPr lang="vi-VN" sz="2200" b="1" spc="-30" dirty="0">
                <a:solidFill>
                  <a:schemeClr val="bg1"/>
                </a:solidFill>
                <a:ea typeface="Calibri"/>
              </a:rPr>
              <a:t>L</a:t>
            </a:r>
            <a:r>
              <a:rPr lang="x-none" sz="2200" b="1" spc="-30">
                <a:solidFill>
                  <a:schemeClr val="bg1"/>
                </a:solidFill>
                <a:ea typeface="Calibri"/>
              </a:rPr>
              <a:t>ập kế hoạch</a:t>
            </a:r>
            <a:r>
              <a:rPr lang="x-none" sz="220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SHCM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phù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hợp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với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điều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kiện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thực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tế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của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trường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mầm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non </a:t>
            </a:r>
            <a:endParaRPr lang="en-US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10000"/>
              </a:lnSpc>
            </a:pPr>
            <a:endParaRPr lang="en-ID" altLang="en-US" sz="2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0484" y="2126512"/>
            <a:ext cx="999460" cy="382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Ví</a:t>
            </a:r>
            <a:r>
              <a:rPr lang="en-US" b="1" dirty="0"/>
              <a:t> </a:t>
            </a:r>
            <a:r>
              <a:rPr lang="en-US" b="1" dirty="0" err="1"/>
              <a:t>dụ</a:t>
            </a:r>
            <a:r>
              <a:rPr lang="en-US" b="1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478868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0BD5F0B-5066-41B0-88BE-A9B646016BEE}"/>
              </a:ext>
            </a:extLst>
          </p:cNvPr>
          <p:cNvSpPr/>
          <p:nvPr/>
        </p:nvSpPr>
        <p:spPr>
          <a:xfrm>
            <a:off x="0" y="-2"/>
            <a:ext cx="12192000" cy="14977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DA4F5F-2DC7-4F92-8CB8-593EE99D299F}"/>
              </a:ext>
            </a:extLst>
          </p:cNvPr>
          <p:cNvSpPr/>
          <p:nvPr/>
        </p:nvSpPr>
        <p:spPr>
          <a:xfrm>
            <a:off x="2031978" y="1275240"/>
            <a:ext cx="1014717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ectangle: Rounded Corners 43">
            <a:extLst>
              <a:ext uri="{FF2B5EF4-FFF2-40B4-BE49-F238E27FC236}">
                <a16:creationId xmlns:a16="http://schemas.microsoft.com/office/drawing/2014/main" id="{B4CC4CB2-0F31-45F0-8F45-F8E26A48FE49}"/>
              </a:ext>
            </a:extLst>
          </p:cNvPr>
          <p:cNvSpPr/>
          <p:nvPr/>
        </p:nvSpPr>
        <p:spPr>
          <a:xfrm>
            <a:off x="299545" y="2016223"/>
            <a:ext cx="11625998" cy="4731418"/>
          </a:xfrm>
          <a:prstGeom prst="roundRect">
            <a:avLst>
              <a:gd name="adj" fmla="val 3319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A1DA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269875" algn="ctr">
              <a:tabLst>
                <a:tab pos="5943600" algn="l"/>
              </a:tabLst>
            </a:pPr>
            <a:endParaRPr lang="en-US" b="1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 algn="ctr">
              <a:tabLst>
                <a:tab pos="5943600" algn="l"/>
              </a:tabLst>
            </a:pPr>
            <a:r>
              <a:rPr lang="en-US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Phụ</a:t>
            </a:r>
            <a:r>
              <a:rPr lang="en-US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lục</a:t>
            </a:r>
            <a:r>
              <a:rPr lang="en-US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1. KẾ HOẠCH SINH HOẠT CHUYÊN MÔN</a:t>
            </a:r>
            <a:endParaRPr lang="en-US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 algn="ctr">
              <a:tabLst>
                <a:tab pos="5943600" algn="l"/>
              </a:tabLst>
            </a:pPr>
            <a:r>
              <a:rPr lang="en-US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Năm</a:t>
            </a:r>
            <a:r>
              <a:rPr lang="en-US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học</a:t>
            </a:r>
            <a:r>
              <a:rPr lang="en-US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…</a:t>
            </a:r>
            <a:endParaRPr lang="en-US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 algn="ctr">
              <a:tabLst>
                <a:tab pos="5943600" algn="l"/>
              </a:tabLst>
            </a:pPr>
            <a:r>
              <a:rPr lang="en-US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(</a:t>
            </a:r>
            <a:r>
              <a:rPr lang="en-US" b="1" i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Dành</a:t>
            </a:r>
            <a:r>
              <a:rPr lang="en-US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b="1" i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cho</a:t>
            </a:r>
            <a:r>
              <a:rPr lang="en-US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b="1" i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cán</a:t>
            </a:r>
            <a:r>
              <a:rPr lang="en-US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b="1" i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bộ</a:t>
            </a:r>
            <a:r>
              <a:rPr lang="en-US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b="1" i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quản</a:t>
            </a:r>
            <a:r>
              <a:rPr lang="en-US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b="1" i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lý</a:t>
            </a:r>
            <a:r>
              <a:rPr lang="en-US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b="1" i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trường</a:t>
            </a:r>
            <a:r>
              <a:rPr lang="en-US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b="1" i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mầm</a:t>
            </a:r>
            <a:r>
              <a:rPr lang="en-US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non)</a:t>
            </a:r>
            <a:endParaRPr lang="en-US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r>
              <a:rPr lang="en-US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I. ĐẶC ĐIỂM TÌNH HÌNH</a:t>
            </a:r>
            <a:endParaRPr lang="en-US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1.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Số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lượng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tổ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chuyên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môn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tổ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văn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phòng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;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số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lượng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thành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viên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trong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tổ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;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trình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độ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chuyên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môn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trình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độ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CNTT…</a:t>
            </a:r>
          </a:p>
          <a:p>
            <a:pPr indent="269875">
              <a:tabLst>
                <a:tab pos="5943600" algn="l"/>
              </a:tabLst>
            </a:pP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2.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Điều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kiện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thực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hiện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SHCM: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thuận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lợi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khó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khăn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…</a:t>
            </a:r>
          </a:p>
          <a:p>
            <a:pPr indent="269875">
              <a:tabLst>
                <a:tab pos="5943600" algn="l"/>
              </a:tabLst>
            </a:pPr>
            <a:r>
              <a:rPr lang="en-US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II. MỤC TIÊU</a:t>
            </a:r>
            <a:endParaRPr lang="en-US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1. </a:t>
            </a:r>
          </a:p>
          <a:p>
            <a:pPr indent="269875">
              <a:tabLst>
                <a:tab pos="5943600" algn="l"/>
              </a:tabLst>
            </a:pP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2.</a:t>
            </a:r>
          </a:p>
          <a:p>
            <a:pPr indent="269875">
              <a:tabLst>
                <a:tab pos="5943600" algn="l"/>
              </a:tabLst>
            </a:pPr>
            <a:r>
              <a:rPr lang="en-US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III. THỰC HIỆN</a:t>
            </a:r>
          </a:p>
          <a:p>
            <a:pPr indent="269875">
              <a:tabLst>
                <a:tab pos="5943600" algn="l"/>
              </a:tabLst>
            </a:pPr>
            <a:endParaRPr lang="en-US" sz="1600" b="1" dirty="0">
              <a:solidFill>
                <a:schemeClr val="tx1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1600" b="1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1600" b="1" dirty="0">
              <a:solidFill>
                <a:schemeClr val="tx1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1600" b="1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1600" b="1" dirty="0">
              <a:solidFill>
                <a:schemeClr val="tx1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1600" b="1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1600" b="1" dirty="0">
              <a:solidFill>
                <a:schemeClr val="tx1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1600" b="1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1600" dirty="0">
              <a:solidFill>
                <a:schemeClr val="tx1"/>
              </a:solidFill>
              <a:effectLst/>
              <a:latin typeface="Times New Roman"/>
              <a:ea typeface="Calibri"/>
              <a:cs typeface="Times New Roman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732327"/>
              </p:ext>
            </p:extLst>
          </p:nvPr>
        </p:nvGraphicFramePr>
        <p:xfrm>
          <a:off x="1024760" y="4885748"/>
          <a:ext cx="10357944" cy="1706880"/>
        </p:xfrm>
        <a:graphic>
          <a:graphicData uri="http://schemas.openxmlformats.org/drawingml/2006/table">
            <a:tbl>
              <a:tblPr firstRow="1" firstCol="1" bandRow="1"/>
              <a:tblGrid>
                <a:gridCol w="690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9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1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7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893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42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Stt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Nội dung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Hình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thức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Thời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gian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thực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hiện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Người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thực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hiện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Kết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quả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0" indent="26987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0" indent="26987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0" indent="26987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0" indent="26987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0" indent="26987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F5E0BE8B-91E4-42B9-893E-3759D53E7692}"/>
              </a:ext>
            </a:extLst>
          </p:cNvPr>
          <p:cNvSpPr/>
          <p:nvPr/>
        </p:nvSpPr>
        <p:spPr>
          <a:xfrm>
            <a:off x="5816008" y="169942"/>
            <a:ext cx="6279589" cy="742641"/>
          </a:xfrm>
          <a:prstGeom prst="rect">
            <a:avLst/>
          </a:prstGeom>
          <a:noFill/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algn="r">
              <a:tabLst>
                <a:tab pos="1090930" algn="l"/>
              </a:tabLst>
            </a:pPr>
            <a:r>
              <a:rPr lang="en-US" sz="1600" b="1" dirty="0" err="1">
                <a:solidFill>
                  <a:schemeClr val="bg1"/>
                </a:solidFill>
                <a:latin typeface="Times New Roman"/>
                <a:ea typeface="Times New Roman"/>
              </a:rPr>
              <a:t>Chuyên</a:t>
            </a:r>
            <a:r>
              <a:rPr lang="en-US" sz="1600" b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Times New Roman"/>
                <a:ea typeface="Times New Roman"/>
              </a:rPr>
              <a:t>đề</a:t>
            </a:r>
            <a:r>
              <a:rPr lang="en-US" sz="1600" b="1" dirty="0">
                <a:solidFill>
                  <a:schemeClr val="bg1"/>
                </a:solidFill>
                <a:latin typeface="Times New Roman"/>
                <a:ea typeface="Times New Roman"/>
              </a:rPr>
              <a:t>:</a:t>
            </a:r>
            <a:endParaRPr lang="en-US" sz="1600" dirty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algn="r">
              <a:tabLst>
                <a:tab pos="1090930" algn="l"/>
              </a:tabLst>
            </a:pPr>
            <a:r>
              <a:rPr lang="en-US" sz="16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HƯỚNG DẪN SINH HOẠT CHUYÊN MÔN </a:t>
            </a:r>
            <a:endParaRPr lang="en-US" sz="1600" dirty="0">
              <a:solidFill>
                <a:schemeClr val="bg1"/>
              </a:solidFill>
              <a:latin typeface="Times New Roman"/>
              <a:ea typeface="Calibri"/>
              <a:cs typeface="Times New Roman"/>
            </a:endParaRPr>
          </a:p>
          <a:p>
            <a:pPr algn="r">
              <a:tabLst>
                <a:tab pos="1090930" algn="l"/>
              </a:tabLst>
            </a:pPr>
            <a:r>
              <a:rPr lang="en-US" sz="16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PHÙ HỢP VỚI ĐIỀU KIỆN THỰC TẾ CỦA TRƯỜNG MẦM NON</a:t>
            </a:r>
            <a:endParaRPr lang="en-US" sz="1600" dirty="0">
              <a:solidFill>
                <a:schemeClr val="bg1"/>
              </a:solidFill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14" name="Pentagon 13"/>
          <p:cNvSpPr/>
          <p:nvPr/>
        </p:nvSpPr>
        <p:spPr>
          <a:xfrm>
            <a:off x="-36307" y="6320"/>
            <a:ext cx="3391851" cy="1567299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PHỤ LỤC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088172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0BD5F0B-5066-41B0-88BE-A9B646016BEE}"/>
              </a:ext>
            </a:extLst>
          </p:cNvPr>
          <p:cNvSpPr/>
          <p:nvPr/>
        </p:nvSpPr>
        <p:spPr>
          <a:xfrm>
            <a:off x="0" y="-1"/>
            <a:ext cx="12192000" cy="142083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E0BE8B-91E4-42B9-893E-3759D53E7692}"/>
              </a:ext>
            </a:extLst>
          </p:cNvPr>
          <p:cNvSpPr/>
          <p:nvPr/>
        </p:nvSpPr>
        <p:spPr>
          <a:xfrm>
            <a:off x="5816008" y="169942"/>
            <a:ext cx="6279589" cy="742641"/>
          </a:xfrm>
          <a:prstGeom prst="rect">
            <a:avLst/>
          </a:prstGeom>
          <a:noFill/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algn="r">
              <a:tabLst>
                <a:tab pos="1090930" algn="l"/>
              </a:tabLst>
            </a:pPr>
            <a:r>
              <a:rPr lang="en-US" sz="1600" b="1" dirty="0" err="1">
                <a:solidFill>
                  <a:schemeClr val="bg1"/>
                </a:solidFill>
                <a:latin typeface="Times New Roman"/>
                <a:ea typeface="Times New Roman"/>
              </a:rPr>
              <a:t>Chuyên</a:t>
            </a:r>
            <a:r>
              <a:rPr lang="en-US" sz="1600" b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Times New Roman"/>
                <a:ea typeface="Times New Roman"/>
              </a:rPr>
              <a:t>đề</a:t>
            </a:r>
            <a:r>
              <a:rPr lang="en-US" sz="1600" b="1" dirty="0">
                <a:solidFill>
                  <a:schemeClr val="bg1"/>
                </a:solidFill>
                <a:latin typeface="Times New Roman"/>
                <a:ea typeface="Times New Roman"/>
              </a:rPr>
              <a:t>:</a:t>
            </a:r>
            <a:endParaRPr lang="en-US" sz="1600" dirty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algn="r">
              <a:tabLst>
                <a:tab pos="1090930" algn="l"/>
              </a:tabLst>
            </a:pPr>
            <a:r>
              <a:rPr lang="en-US" sz="16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HƯỚNG DẪN SINH HOẠT CHUYÊN MÔN </a:t>
            </a:r>
            <a:endParaRPr lang="en-US" sz="1600" dirty="0">
              <a:solidFill>
                <a:schemeClr val="bg1"/>
              </a:solidFill>
              <a:latin typeface="Times New Roman"/>
              <a:ea typeface="Calibri"/>
              <a:cs typeface="Times New Roman"/>
            </a:endParaRPr>
          </a:p>
          <a:p>
            <a:pPr algn="r">
              <a:tabLst>
                <a:tab pos="1090930" algn="l"/>
              </a:tabLst>
            </a:pPr>
            <a:r>
              <a:rPr lang="en-US" sz="16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PHÙ HỢP VỚI ĐIỀU KIỆN THỰC TẾ CỦA TRƯỜNG MẦM NON</a:t>
            </a:r>
            <a:endParaRPr lang="en-US" sz="1600" dirty="0">
              <a:solidFill>
                <a:schemeClr val="bg1"/>
              </a:solidFill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DA4F5F-2DC7-4F92-8CB8-593EE99D299F}"/>
              </a:ext>
            </a:extLst>
          </p:cNvPr>
          <p:cNvSpPr/>
          <p:nvPr/>
        </p:nvSpPr>
        <p:spPr>
          <a:xfrm>
            <a:off x="2031978" y="1233118"/>
            <a:ext cx="1014717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4" name="Group 83"/>
          <p:cNvGrpSpPr/>
          <p:nvPr/>
        </p:nvGrpSpPr>
        <p:grpSpPr>
          <a:xfrm>
            <a:off x="1190847" y="5228085"/>
            <a:ext cx="10022712" cy="1282681"/>
            <a:chOff x="3466593" y="5445457"/>
            <a:chExt cx="8503734" cy="1237341"/>
          </a:xfrm>
        </p:grpSpPr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E1F08A62-A271-4DED-AB38-9EBAD59D4E1E}"/>
                </a:ext>
              </a:extLst>
            </p:cNvPr>
            <p:cNvSpPr/>
            <p:nvPr/>
          </p:nvSpPr>
          <p:spPr>
            <a:xfrm>
              <a:off x="3466593" y="5445457"/>
              <a:ext cx="8503734" cy="1237341"/>
            </a:xfrm>
            <a:prstGeom prst="roundRect">
              <a:avLst>
                <a:gd name="adj" fmla="val 6700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D1899AF-69F7-4603-AA72-EC875B36DF8E}"/>
                </a:ext>
              </a:extLst>
            </p:cNvPr>
            <p:cNvSpPr txBox="1"/>
            <p:nvPr/>
          </p:nvSpPr>
          <p:spPr>
            <a:xfrm>
              <a:off x="4586647" y="5510129"/>
              <a:ext cx="7303908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endParaRPr lang="en-US" sz="2200" b="1" dirty="0">
                <a:latin typeface="Times New Roman"/>
                <a:ea typeface="Calibri"/>
              </a:endParaRPr>
            </a:p>
            <a:p>
              <a:pPr algn="just"/>
              <a:r>
                <a:rPr lang="en-US" sz="2200" b="1" dirty="0" err="1">
                  <a:latin typeface="Times New Roman"/>
                  <a:ea typeface="Calibri"/>
                </a:rPr>
                <a:t>Chủ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động</a:t>
              </a:r>
              <a:r>
                <a:rPr lang="en-US" sz="2200" b="1" dirty="0">
                  <a:latin typeface="Times New Roman"/>
                  <a:ea typeface="Calibri"/>
                </a:rPr>
                <a:t>, </a:t>
              </a:r>
              <a:r>
                <a:rPr lang="en-US" sz="2200" b="1" dirty="0" err="1">
                  <a:latin typeface="Times New Roman"/>
                  <a:ea typeface="Calibri"/>
                </a:rPr>
                <a:t>tích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cực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trong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tổ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chức</a:t>
              </a:r>
              <a:r>
                <a:rPr lang="en-US" sz="2200" b="1" dirty="0">
                  <a:latin typeface="Times New Roman"/>
                  <a:ea typeface="Calibri"/>
                </a:rPr>
                <a:t>, </a:t>
              </a:r>
              <a:r>
                <a:rPr lang="en-US" sz="2200" b="1" dirty="0" err="1">
                  <a:latin typeface="Times New Roman"/>
                  <a:ea typeface="Calibri"/>
                </a:rPr>
                <a:t>thực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hiện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phát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triển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chuyên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môn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của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bản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thân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và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đồng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nghiệp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thông</a:t>
              </a:r>
              <a:r>
                <a:rPr lang="en-US" sz="2200" b="1" dirty="0">
                  <a:latin typeface="Times New Roman"/>
                  <a:ea typeface="Calibri"/>
                </a:rPr>
                <a:t> qua SHCM </a:t>
              </a:r>
              <a:r>
                <a:rPr lang="en-US" sz="2200" b="1" dirty="0" err="1">
                  <a:latin typeface="Times New Roman"/>
                  <a:ea typeface="Calibri"/>
                </a:rPr>
                <a:t>tại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trường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mầm</a:t>
              </a:r>
              <a:r>
                <a:rPr lang="en-US" sz="2200" b="1" dirty="0">
                  <a:latin typeface="Times New Roman"/>
                  <a:ea typeface="Calibri"/>
                </a:rPr>
                <a:t> non. </a:t>
              </a:r>
              <a:endParaRPr lang="en-US" sz="2200" b="1" dirty="0">
                <a:solidFill>
                  <a:prstClr val="black"/>
                </a:solidFill>
              </a:endParaRPr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A8F0EDC8-3423-4222-9B5D-B30CCC84C05E}"/>
                </a:ext>
              </a:extLst>
            </p:cNvPr>
            <p:cNvGrpSpPr/>
            <p:nvPr/>
          </p:nvGrpSpPr>
          <p:grpSpPr>
            <a:xfrm>
              <a:off x="3543774" y="5721537"/>
              <a:ext cx="951931" cy="889560"/>
              <a:chOff x="10448509" y="324719"/>
              <a:chExt cx="951931" cy="889560"/>
            </a:xfrm>
          </p:grpSpPr>
          <p:sp>
            <p:nvSpPr>
              <p:cNvPr id="42" name="132">
                <a:extLst>
                  <a:ext uri="{FF2B5EF4-FFF2-40B4-BE49-F238E27FC236}">
                    <a16:creationId xmlns:a16="http://schemas.microsoft.com/office/drawing/2014/main" id="{67F1F6D4-A366-4C37-A265-FFCCFB45F5CA}"/>
                  </a:ext>
                </a:extLst>
              </p:cNvPr>
              <p:cNvSpPr/>
              <p:nvPr/>
            </p:nvSpPr>
            <p:spPr>
              <a:xfrm>
                <a:off x="10448509" y="324719"/>
                <a:ext cx="900738" cy="889560"/>
              </a:xfrm>
              <a:prstGeom prst="ellipse">
                <a:avLst/>
              </a:prstGeom>
              <a:gradFill flip="none" rotWithShape="1">
                <a:gsLst>
                  <a:gs pos="0">
                    <a:srgbClr val="F0F0F0"/>
                  </a:gs>
                  <a:gs pos="100000">
                    <a:srgbClr val="F1F1F1"/>
                  </a:gs>
                </a:gsLst>
                <a:lin ang="2700000" scaled="1"/>
                <a:tileRect/>
              </a:gradFill>
              <a:ln w="38100">
                <a:gradFill flip="none" rotWithShape="1">
                  <a:gsLst>
                    <a:gs pos="100000">
                      <a:srgbClr val="FFFFFF"/>
                    </a:gs>
                    <a:gs pos="0">
                      <a:srgbClr val="CECED0"/>
                    </a:gs>
                  </a:gsLst>
                  <a:lin ang="13500000" scaled="1"/>
                  <a:tileRect/>
                </a:gradFill>
              </a:ln>
              <a:effectLst>
                <a:outerShdw blurRad="190500" dist="88900" dir="2700000" algn="tl" rotWithShape="0">
                  <a:prstClr val="black">
                    <a:alpha val="3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585" tIns="36293" rIns="72585" bIns="36293" anchor="ctr"/>
              <a:lstStyle/>
              <a:p>
                <a:pPr algn="ctr">
                  <a:defRPr/>
                </a:pPr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3" name="133">
                <a:extLst>
                  <a:ext uri="{FF2B5EF4-FFF2-40B4-BE49-F238E27FC236}">
                    <a16:creationId xmlns:a16="http://schemas.microsoft.com/office/drawing/2014/main" id="{03A1BCCB-3806-49E3-879E-3D2AF689A1EC}"/>
                  </a:ext>
                </a:extLst>
              </p:cNvPr>
              <p:cNvSpPr/>
              <p:nvPr/>
            </p:nvSpPr>
            <p:spPr>
              <a:xfrm>
                <a:off x="10549778" y="425112"/>
                <a:ext cx="698758" cy="688836"/>
              </a:xfrm>
              <a:prstGeom prst="ellipse">
                <a:avLst/>
              </a:prstGeom>
              <a:solidFill>
                <a:schemeClr val="accent2"/>
              </a:solidFill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585" tIns="36293" rIns="72585" bIns="36293" anchor="ctr"/>
              <a:lstStyle/>
              <a:p>
                <a:pPr algn="ctr">
                  <a:defRPr/>
                </a:pPr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44" name="46">
                <a:extLst>
                  <a:ext uri="{FF2B5EF4-FFF2-40B4-BE49-F238E27FC236}">
                    <a16:creationId xmlns:a16="http://schemas.microsoft.com/office/drawing/2014/main" id="{6CA48508-E0BE-44BF-BE11-7F64E85E03F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724468" y="605134"/>
                <a:ext cx="675972" cy="593825"/>
                <a:chOff x="688976" y="7240588"/>
                <a:chExt cx="519113" cy="461963"/>
              </a:xfrm>
            </p:grpSpPr>
            <p:sp>
              <p:nvSpPr>
                <p:cNvPr id="45" name="64">
                  <a:extLst>
                    <a:ext uri="{FF2B5EF4-FFF2-40B4-BE49-F238E27FC236}">
                      <a16:creationId xmlns:a16="http://schemas.microsoft.com/office/drawing/2014/main" id="{D9789CCD-F7F6-4BB1-82BD-6AAE7E9E663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8026" y="7245351"/>
                  <a:ext cx="500063" cy="457200"/>
                </a:xfrm>
                <a:custGeom>
                  <a:avLst/>
                  <a:gdLst>
                    <a:gd name="T0" fmla="*/ 140 w 315"/>
                    <a:gd name="T1" fmla="*/ 288 h 288"/>
                    <a:gd name="T2" fmla="*/ 0 w 315"/>
                    <a:gd name="T3" fmla="*/ 176 h 288"/>
                    <a:gd name="T4" fmla="*/ 2 w 315"/>
                    <a:gd name="T5" fmla="*/ 14 h 288"/>
                    <a:gd name="T6" fmla="*/ 57 w 315"/>
                    <a:gd name="T7" fmla="*/ 9 h 288"/>
                    <a:gd name="T8" fmla="*/ 97 w 315"/>
                    <a:gd name="T9" fmla="*/ 57 h 288"/>
                    <a:gd name="T10" fmla="*/ 113 w 315"/>
                    <a:gd name="T11" fmla="*/ 9 h 288"/>
                    <a:gd name="T12" fmla="*/ 140 w 315"/>
                    <a:gd name="T13" fmla="*/ 0 h 288"/>
                    <a:gd name="T14" fmla="*/ 315 w 315"/>
                    <a:gd name="T15" fmla="*/ 150 h 288"/>
                    <a:gd name="T16" fmla="*/ 140 w 315"/>
                    <a:gd name="T17" fmla="*/ 288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15" h="288">
                      <a:moveTo>
                        <a:pt x="140" y="288"/>
                      </a:moveTo>
                      <a:lnTo>
                        <a:pt x="0" y="176"/>
                      </a:lnTo>
                      <a:lnTo>
                        <a:pt x="2" y="14"/>
                      </a:lnTo>
                      <a:lnTo>
                        <a:pt x="57" y="9"/>
                      </a:lnTo>
                      <a:lnTo>
                        <a:pt x="97" y="57"/>
                      </a:lnTo>
                      <a:lnTo>
                        <a:pt x="113" y="9"/>
                      </a:lnTo>
                      <a:lnTo>
                        <a:pt x="140" y="0"/>
                      </a:lnTo>
                      <a:lnTo>
                        <a:pt x="315" y="150"/>
                      </a:lnTo>
                      <a:lnTo>
                        <a:pt x="140" y="288"/>
                      </a:lnTo>
                      <a:close/>
                    </a:path>
                  </a:pathLst>
                </a:custGeom>
                <a:gradFill flip="none" rotWithShape="1">
                  <a:gsLst>
                    <a:gs pos="73000">
                      <a:srgbClr val="0D0D0D">
                        <a:alpha val="0"/>
                      </a:srgbClr>
                    </a:gs>
                    <a:gs pos="100000">
                      <a:schemeClr val="tx1">
                        <a:lumMod val="95000"/>
                        <a:lumOff val="5000"/>
                        <a:alpha val="0"/>
                      </a:schemeClr>
                    </a:gs>
                    <a:gs pos="0">
                      <a:schemeClr val="tx1">
                        <a:lumMod val="95000"/>
                        <a:lumOff val="5000"/>
                        <a:alpha val="55000"/>
                      </a:schemeClr>
                    </a:gs>
                  </a:gsLst>
                  <a:lin ang="2700000" scaled="1"/>
                  <a:tileRect/>
                </a:gradFill>
                <a:ln>
                  <a:noFill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6" name="65">
                  <a:extLst>
                    <a:ext uri="{FF2B5EF4-FFF2-40B4-BE49-F238E27FC236}">
                      <a16:creationId xmlns:a16="http://schemas.microsoft.com/office/drawing/2014/main" id="{A9CE0714-8A61-46B1-A619-D14AE8C8422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688976" y="7240588"/>
                  <a:ext cx="115888" cy="295275"/>
                </a:xfrm>
                <a:custGeom>
                  <a:avLst/>
                  <a:gdLst>
                    <a:gd name="T0" fmla="*/ 63551 w 31"/>
                    <a:gd name="T1" fmla="*/ 0 h 78"/>
                    <a:gd name="T2" fmla="*/ 108411 w 31"/>
                    <a:gd name="T3" fmla="*/ 18928 h 78"/>
                    <a:gd name="T4" fmla="*/ 115888 w 31"/>
                    <a:gd name="T5" fmla="*/ 68140 h 78"/>
                    <a:gd name="T6" fmla="*/ 115888 w 31"/>
                    <a:gd name="T7" fmla="*/ 238491 h 78"/>
                    <a:gd name="T8" fmla="*/ 100935 w 31"/>
                    <a:gd name="T9" fmla="*/ 280133 h 78"/>
                    <a:gd name="T10" fmla="*/ 59813 w 31"/>
                    <a:gd name="T11" fmla="*/ 295275 h 78"/>
                    <a:gd name="T12" fmla="*/ 11215 w 31"/>
                    <a:gd name="T13" fmla="*/ 272562 h 78"/>
                    <a:gd name="T14" fmla="*/ 0 w 31"/>
                    <a:gd name="T15" fmla="*/ 215778 h 78"/>
                    <a:gd name="T16" fmla="*/ 0 w 31"/>
                    <a:gd name="T17" fmla="*/ 79497 h 78"/>
                    <a:gd name="T18" fmla="*/ 11215 w 31"/>
                    <a:gd name="T19" fmla="*/ 22713 h 78"/>
                    <a:gd name="T20" fmla="*/ 63551 w 31"/>
                    <a:gd name="T21" fmla="*/ 0 h 78"/>
                    <a:gd name="T22" fmla="*/ 59813 w 31"/>
                    <a:gd name="T23" fmla="*/ 264990 h 78"/>
                    <a:gd name="T24" fmla="*/ 85981 w 31"/>
                    <a:gd name="T25" fmla="*/ 227135 h 78"/>
                    <a:gd name="T26" fmla="*/ 85981 w 31"/>
                    <a:gd name="T27" fmla="*/ 64355 h 78"/>
                    <a:gd name="T28" fmla="*/ 59813 w 31"/>
                    <a:gd name="T29" fmla="*/ 26499 h 78"/>
                    <a:gd name="T30" fmla="*/ 33645 w 31"/>
                    <a:gd name="T31" fmla="*/ 64355 h 78"/>
                    <a:gd name="T32" fmla="*/ 33645 w 31"/>
                    <a:gd name="T33" fmla="*/ 75712 h 78"/>
                    <a:gd name="T34" fmla="*/ 33645 w 31"/>
                    <a:gd name="T35" fmla="*/ 87068 h 78"/>
                    <a:gd name="T36" fmla="*/ 33645 w 31"/>
                    <a:gd name="T37" fmla="*/ 136281 h 78"/>
                    <a:gd name="T38" fmla="*/ 33645 w 31"/>
                    <a:gd name="T39" fmla="*/ 181708 h 78"/>
                    <a:gd name="T40" fmla="*/ 33645 w 31"/>
                    <a:gd name="T41" fmla="*/ 223349 h 78"/>
                    <a:gd name="T42" fmla="*/ 59813 w 31"/>
                    <a:gd name="T43" fmla="*/ 264990 h 78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31" h="78">
                      <a:moveTo>
                        <a:pt x="17" y="0"/>
                      </a:moveTo>
                      <a:cubicBezTo>
                        <a:pt x="22" y="0"/>
                        <a:pt x="26" y="2"/>
                        <a:pt x="29" y="5"/>
                      </a:cubicBezTo>
                      <a:cubicBezTo>
                        <a:pt x="31" y="8"/>
                        <a:pt x="31" y="12"/>
                        <a:pt x="31" y="18"/>
                      </a:cubicBezTo>
                      <a:cubicBezTo>
                        <a:pt x="31" y="63"/>
                        <a:pt x="31" y="63"/>
                        <a:pt x="31" y="63"/>
                      </a:cubicBezTo>
                      <a:cubicBezTo>
                        <a:pt x="31" y="67"/>
                        <a:pt x="30" y="71"/>
                        <a:pt x="27" y="74"/>
                      </a:cubicBezTo>
                      <a:cubicBezTo>
                        <a:pt x="25" y="76"/>
                        <a:pt x="21" y="78"/>
                        <a:pt x="16" y="78"/>
                      </a:cubicBezTo>
                      <a:cubicBezTo>
                        <a:pt x="10" y="78"/>
                        <a:pt x="5" y="76"/>
                        <a:pt x="3" y="72"/>
                      </a:cubicBezTo>
                      <a:cubicBezTo>
                        <a:pt x="1" y="69"/>
                        <a:pt x="0" y="64"/>
                        <a:pt x="0" y="57"/>
                      </a:cubicBezTo>
                      <a:cubicBezTo>
                        <a:pt x="0" y="21"/>
                        <a:pt x="0" y="21"/>
                        <a:pt x="0" y="21"/>
                      </a:cubicBezTo>
                      <a:cubicBezTo>
                        <a:pt x="0" y="14"/>
                        <a:pt x="1" y="9"/>
                        <a:pt x="3" y="6"/>
                      </a:cubicBezTo>
                      <a:cubicBezTo>
                        <a:pt x="5" y="2"/>
                        <a:pt x="10" y="0"/>
                        <a:pt x="17" y="0"/>
                      </a:cubicBezTo>
                      <a:close/>
                      <a:moveTo>
                        <a:pt x="16" y="70"/>
                      </a:moveTo>
                      <a:cubicBezTo>
                        <a:pt x="20" y="70"/>
                        <a:pt x="23" y="67"/>
                        <a:pt x="23" y="60"/>
                      </a:cubicBezTo>
                      <a:cubicBezTo>
                        <a:pt x="23" y="17"/>
                        <a:pt x="23" y="17"/>
                        <a:pt x="23" y="17"/>
                      </a:cubicBezTo>
                      <a:cubicBezTo>
                        <a:pt x="23" y="11"/>
                        <a:pt x="20" y="7"/>
                        <a:pt x="16" y="7"/>
                      </a:cubicBezTo>
                      <a:cubicBezTo>
                        <a:pt x="12" y="7"/>
                        <a:pt x="9" y="11"/>
                        <a:pt x="9" y="17"/>
                      </a:cubicBezTo>
                      <a:cubicBezTo>
                        <a:pt x="9" y="20"/>
                        <a:pt x="9" y="20"/>
                        <a:pt x="9" y="20"/>
                      </a:cubicBezTo>
                      <a:cubicBezTo>
                        <a:pt x="9" y="23"/>
                        <a:pt x="9" y="23"/>
                        <a:pt x="9" y="23"/>
                      </a:cubicBezTo>
                      <a:cubicBezTo>
                        <a:pt x="9" y="36"/>
                        <a:pt x="9" y="36"/>
                        <a:pt x="9" y="36"/>
                      </a:cubicBezTo>
                      <a:cubicBezTo>
                        <a:pt x="9" y="48"/>
                        <a:pt x="9" y="48"/>
                        <a:pt x="9" y="48"/>
                      </a:cubicBezTo>
                      <a:cubicBezTo>
                        <a:pt x="9" y="59"/>
                        <a:pt x="9" y="59"/>
                        <a:pt x="9" y="59"/>
                      </a:cubicBezTo>
                      <a:cubicBezTo>
                        <a:pt x="9" y="67"/>
                        <a:pt x="12" y="70"/>
                        <a:pt x="16" y="7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5875" cap="flat">
                      <a:solidFill>
                        <a:srgbClr val="000000"/>
                      </a:solidFill>
                      <a:prstDash val="solid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7" name="66">
                  <a:extLst>
                    <a:ext uri="{FF2B5EF4-FFF2-40B4-BE49-F238E27FC236}">
                      <a16:creationId xmlns:a16="http://schemas.microsoft.com/office/drawing/2014/main" id="{2FA6E1B5-6B0C-4321-A9F4-922EF4BE914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817563" y="7245351"/>
                  <a:ext cx="134938" cy="287338"/>
                </a:xfrm>
                <a:custGeom>
                  <a:avLst/>
                  <a:gdLst>
                    <a:gd name="T0" fmla="*/ 63721 w 36"/>
                    <a:gd name="T1" fmla="*/ 0 h 76"/>
                    <a:gd name="T2" fmla="*/ 112448 w 36"/>
                    <a:gd name="T3" fmla="*/ 0 h 76"/>
                    <a:gd name="T4" fmla="*/ 112448 w 36"/>
                    <a:gd name="T5" fmla="*/ 192819 h 76"/>
                    <a:gd name="T6" fmla="*/ 134938 w 36"/>
                    <a:gd name="T7" fmla="*/ 192819 h 76"/>
                    <a:gd name="T8" fmla="*/ 134938 w 36"/>
                    <a:gd name="T9" fmla="*/ 219284 h 76"/>
                    <a:gd name="T10" fmla="*/ 112448 w 36"/>
                    <a:gd name="T11" fmla="*/ 219284 h 76"/>
                    <a:gd name="T12" fmla="*/ 112448 w 36"/>
                    <a:gd name="T13" fmla="*/ 287338 h 76"/>
                    <a:gd name="T14" fmla="*/ 78714 w 36"/>
                    <a:gd name="T15" fmla="*/ 287338 h 76"/>
                    <a:gd name="T16" fmla="*/ 78714 w 36"/>
                    <a:gd name="T17" fmla="*/ 219284 h 76"/>
                    <a:gd name="T18" fmla="*/ 0 w 36"/>
                    <a:gd name="T19" fmla="*/ 219284 h 76"/>
                    <a:gd name="T20" fmla="*/ 0 w 36"/>
                    <a:gd name="T21" fmla="*/ 192819 h 76"/>
                    <a:gd name="T22" fmla="*/ 63721 w 36"/>
                    <a:gd name="T23" fmla="*/ 0 h 76"/>
                    <a:gd name="T24" fmla="*/ 78714 w 36"/>
                    <a:gd name="T25" fmla="*/ 192819 h 76"/>
                    <a:gd name="T26" fmla="*/ 78714 w 36"/>
                    <a:gd name="T27" fmla="*/ 41588 h 76"/>
                    <a:gd name="T28" fmla="*/ 56224 w 36"/>
                    <a:gd name="T29" fmla="*/ 117204 h 76"/>
                    <a:gd name="T30" fmla="*/ 33735 w 36"/>
                    <a:gd name="T31" fmla="*/ 192819 h 76"/>
                    <a:gd name="T32" fmla="*/ 78714 w 36"/>
                    <a:gd name="T33" fmla="*/ 192819 h 7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36" h="76">
                      <a:moveTo>
                        <a:pt x="17" y="0"/>
                      </a:moveTo>
                      <a:cubicBezTo>
                        <a:pt x="30" y="0"/>
                        <a:pt x="30" y="0"/>
                        <a:pt x="30" y="0"/>
                      </a:cubicBezTo>
                      <a:cubicBezTo>
                        <a:pt x="30" y="51"/>
                        <a:pt x="30" y="51"/>
                        <a:pt x="30" y="51"/>
                      </a:cubicBezTo>
                      <a:cubicBezTo>
                        <a:pt x="36" y="51"/>
                        <a:pt x="36" y="51"/>
                        <a:pt x="36" y="51"/>
                      </a:cubicBezTo>
                      <a:cubicBezTo>
                        <a:pt x="36" y="58"/>
                        <a:pt x="36" y="58"/>
                        <a:pt x="36" y="58"/>
                      </a:cubicBezTo>
                      <a:cubicBezTo>
                        <a:pt x="30" y="58"/>
                        <a:pt x="30" y="58"/>
                        <a:pt x="30" y="58"/>
                      </a:cubicBezTo>
                      <a:cubicBezTo>
                        <a:pt x="30" y="76"/>
                        <a:pt x="30" y="76"/>
                        <a:pt x="30" y="76"/>
                      </a:cubicBezTo>
                      <a:cubicBezTo>
                        <a:pt x="21" y="76"/>
                        <a:pt x="21" y="76"/>
                        <a:pt x="21" y="76"/>
                      </a:cubicBezTo>
                      <a:cubicBezTo>
                        <a:pt x="21" y="58"/>
                        <a:pt x="21" y="58"/>
                        <a:pt x="21" y="58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51"/>
                        <a:pt x="0" y="51"/>
                        <a:pt x="0" y="51"/>
                      </a:cubicBezTo>
                      <a:lnTo>
                        <a:pt x="17" y="0"/>
                      </a:lnTo>
                      <a:close/>
                      <a:moveTo>
                        <a:pt x="21" y="51"/>
                      </a:moveTo>
                      <a:cubicBezTo>
                        <a:pt x="21" y="11"/>
                        <a:pt x="21" y="11"/>
                        <a:pt x="21" y="11"/>
                      </a:cubicBezTo>
                      <a:cubicBezTo>
                        <a:pt x="20" y="15"/>
                        <a:pt x="17" y="22"/>
                        <a:pt x="15" y="31"/>
                      </a:cubicBezTo>
                      <a:cubicBezTo>
                        <a:pt x="12" y="40"/>
                        <a:pt x="10" y="47"/>
                        <a:pt x="9" y="51"/>
                      </a:cubicBezTo>
                      <a:lnTo>
                        <a:pt x="21" y="5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5875" cap="flat">
                      <a:solidFill>
                        <a:srgbClr val="000000"/>
                      </a:solidFill>
                      <a:prstDash val="solid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</p:grpSp>
        </p:grpSp>
      </p:grpSp>
      <p:grpSp>
        <p:nvGrpSpPr>
          <p:cNvPr id="83" name="Group 82"/>
          <p:cNvGrpSpPr/>
          <p:nvPr/>
        </p:nvGrpSpPr>
        <p:grpSpPr>
          <a:xfrm>
            <a:off x="1190847" y="4289099"/>
            <a:ext cx="10006946" cy="1037898"/>
            <a:chOff x="3466593" y="4289099"/>
            <a:chExt cx="8503734" cy="1037898"/>
          </a:xfrm>
        </p:grpSpPr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DFFC3F97-D1D6-45F1-A193-8336D287A583}"/>
                </a:ext>
              </a:extLst>
            </p:cNvPr>
            <p:cNvSpPr/>
            <p:nvPr/>
          </p:nvSpPr>
          <p:spPr>
            <a:xfrm>
              <a:off x="3466593" y="4289099"/>
              <a:ext cx="8503734" cy="1037898"/>
            </a:xfrm>
            <a:prstGeom prst="roundRect">
              <a:avLst>
                <a:gd name="adj" fmla="val 6700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8CEEA314-8DB7-4D6B-A34A-CAEDCB3833DC}"/>
                </a:ext>
              </a:extLst>
            </p:cNvPr>
            <p:cNvGrpSpPr/>
            <p:nvPr/>
          </p:nvGrpSpPr>
          <p:grpSpPr>
            <a:xfrm>
              <a:off x="3549854" y="4290160"/>
              <a:ext cx="901219" cy="889560"/>
              <a:chOff x="9256281" y="288639"/>
              <a:chExt cx="901219" cy="889560"/>
            </a:xfrm>
          </p:grpSpPr>
          <p:sp>
            <p:nvSpPr>
              <p:cNvPr id="35" name="129">
                <a:extLst>
                  <a:ext uri="{FF2B5EF4-FFF2-40B4-BE49-F238E27FC236}">
                    <a16:creationId xmlns:a16="http://schemas.microsoft.com/office/drawing/2014/main" id="{B0FE7E92-C8B7-4B23-8C45-218CB08A33BA}"/>
                  </a:ext>
                </a:extLst>
              </p:cNvPr>
              <p:cNvSpPr/>
              <p:nvPr/>
            </p:nvSpPr>
            <p:spPr>
              <a:xfrm>
                <a:off x="9256281" y="288639"/>
                <a:ext cx="900738" cy="889560"/>
              </a:xfrm>
              <a:prstGeom prst="ellipse">
                <a:avLst/>
              </a:prstGeom>
              <a:gradFill flip="none" rotWithShape="1">
                <a:gsLst>
                  <a:gs pos="0">
                    <a:srgbClr val="F0F0F0"/>
                  </a:gs>
                  <a:gs pos="100000">
                    <a:srgbClr val="F1F1F1"/>
                  </a:gs>
                </a:gsLst>
                <a:lin ang="2700000" scaled="1"/>
                <a:tileRect/>
              </a:gradFill>
              <a:ln w="38100">
                <a:gradFill flip="none" rotWithShape="1">
                  <a:gsLst>
                    <a:gs pos="100000">
                      <a:srgbClr val="FFFFFF"/>
                    </a:gs>
                    <a:gs pos="0">
                      <a:srgbClr val="CECED0"/>
                    </a:gs>
                  </a:gsLst>
                  <a:lin ang="13500000" scaled="1"/>
                  <a:tileRect/>
                </a:gradFill>
              </a:ln>
              <a:effectLst>
                <a:outerShdw blurRad="190500" dist="88900" dir="2700000" algn="tl" rotWithShape="0">
                  <a:prstClr val="black">
                    <a:alpha val="3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585" tIns="36293" rIns="72585" bIns="36293" anchor="ctr"/>
              <a:lstStyle/>
              <a:p>
                <a:pPr algn="ctr">
                  <a:defRPr/>
                </a:pPr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6" name="30">
                <a:extLst>
                  <a:ext uri="{FF2B5EF4-FFF2-40B4-BE49-F238E27FC236}">
                    <a16:creationId xmlns:a16="http://schemas.microsoft.com/office/drawing/2014/main" id="{411D91A5-93D1-4E92-AEBF-5E8E37B95981}"/>
                  </a:ext>
                </a:extLst>
              </p:cNvPr>
              <p:cNvSpPr/>
              <p:nvPr/>
            </p:nvSpPr>
            <p:spPr>
              <a:xfrm>
                <a:off x="9357473" y="389032"/>
                <a:ext cx="698758" cy="688836"/>
              </a:xfrm>
              <a:prstGeom prst="ellipse">
                <a:avLst/>
              </a:prstGeom>
              <a:solidFill>
                <a:srgbClr val="009999"/>
              </a:solidFill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585" tIns="36293" rIns="72585" bIns="36293" anchor="ctr"/>
              <a:lstStyle/>
              <a:p>
                <a:pPr algn="ctr">
                  <a:defRPr/>
                </a:pPr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37" name="142">
                <a:extLst>
                  <a:ext uri="{FF2B5EF4-FFF2-40B4-BE49-F238E27FC236}">
                    <a16:creationId xmlns:a16="http://schemas.microsoft.com/office/drawing/2014/main" id="{3E75A5A6-90E2-40BA-9DD2-D14AAD7B04D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491655" y="536550"/>
                <a:ext cx="665845" cy="591324"/>
                <a:chOff x="5405438" y="6815138"/>
                <a:chExt cx="511175" cy="460375"/>
              </a:xfrm>
            </p:grpSpPr>
            <p:sp>
              <p:nvSpPr>
                <p:cNvPr id="38" name="61">
                  <a:extLst>
                    <a:ext uri="{FF2B5EF4-FFF2-40B4-BE49-F238E27FC236}">
                      <a16:creationId xmlns:a16="http://schemas.microsoft.com/office/drawing/2014/main" id="{FAF1F8C3-D7B8-4AA9-8B57-81BFAB45C96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424488" y="6821488"/>
                  <a:ext cx="492125" cy="454025"/>
                </a:xfrm>
                <a:custGeom>
                  <a:avLst/>
                  <a:gdLst>
                    <a:gd name="T0" fmla="*/ 140 w 310"/>
                    <a:gd name="T1" fmla="*/ 286 h 286"/>
                    <a:gd name="T2" fmla="*/ 0 w 310"/>
                    <a:gd name="T3" fmla="*/ 172 h 286"/>
                    <a:gd name="T4" fmla="*/ 2 w 310"/>
                    <a:gd name="T5" fmla="*/ 12 h 286"/>
                    <a:gd name="T6" fmla="*/ 57 w 310"/>
                    <a:gd name="T7" fmla="*/ 7 h 286"/>
                    <a:gd name="T8" fmla="*/ 88 w 310"/>
                    <a:gd name="T9" fmla="*/ 41 h 286"/>
                    <a:gd name="T10" fmla="*/ 97 w 310"/>
                    <a:gd name="T11" fmla="*/ 7 h 286"/>
                    <a:gd name="T12" fmla="*/ 135 w 310"/>
                    <a:gd name="T13" fmla="*/ 0 h 286"/>
                    <a:gd name="T14" fmla="*/ 310 w 310"/>
                    <a:gd name="T15" fmla="*/ 150 h 286"/>
                    <a:gd name="T16" fmla="*/ 140 w 310"/>
                    <a:gd name="T17" fmla="*/ 286 h 2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10" h="286">
                      <a:moveTo>
                        <a:pt x="140" y="286"/>
                      </a:moveTo>
                      <a:lnTo>
                        <a:pt x="0" y="172"/>
                      </a:lnTo>
                      <a:lnTo>
                        <a:pt x="2" y="12"/>
                      </a:lnTo>
                      <a:lnTo>
                        <a:pt x="57" y="7"/>
                      </a:lnTo>
                      <a:lnTo>
                        <a:pt x="88" y="41"/>
                      </a:lnTo>
                      <a:lnTo>
                        <a:pt x="97" y="7"/>
                      </a:lnTo>
                      <a:lnTo>
                        <a:pt x="135" y="0"/>
                      </a:lnTo>
                      <a:lnTo>
                        <a:pt x="310" y="150"/>
                      </a:lnTo>
                      <a:lnTo>
                        <a:pt x="140" y="286"/>
                      </a:lnTo>
                      <a:close/>
                    </a:path>
                  </a:pathLst>
                </a:custGeom>
                <a:gradFill flip="none" rotWithShape="1">
                  <a:gsLst>
                    <a:gs pos="73000">
                      <a:srgbClr val="0D0D0D">
                        <a:alpha val="0"/>
                      </a:srgbClr>
                    </a:gs>
                    <a:gs pos="100000">
                      <a:schemeClr val="tx1">
                        <a:lumMod val="95000"/>
                        <a:lumOff val="5000"/>
                        <a:alpha val="0"/>
                      </a:schemeClr>
                    </a:gs>
                    <a:gs pos="0">
                      <a:schemeClr val="tx1">
                        <a:lumMod val="95000"/>
                        <a:lumOff val="5000"/>
                        <a:alpha val="55000"/>
                      </a:schemeClr>
                    </a:gs>
                  </a:gsLst>
                  <a:lin ang="2700000" scaled="1"/>
                  <a:tileRect/>
                </a:gradFill>
                <a:ln>
                  <a:noFill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9" name="62">
                  <a:extLst>
                    <a:ext uri="{FF2B5EF4-FFF2-40B4-BE49-F238E27FC236}">
                      <a16:creationId xmlns:a16="http://schemas.microsoft.com/office/drawing/2014/main" id="{4B23D96E-A792-4DE0-9E8C-A58DB36A22E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405438" y="6815138"/>
                  <a:ext cx="117475" cy="290513"/>
                </a:xfrm>
                <a:custGeom>
                  <a:avLst/>
                  <a:gdLst>
                    <a:gd name="T0" fmla="*/ 64422 w 31"/>
                    <a:gd name="T1" fmla="*/ 0 h 77"/>
                    <a:gd name="T2" fmla="*/ 109896 w 31"/>
                    <a:gd name="T3" fmla="*/ 18864 h 77"/>
                    <a:gd name="T4" fmla="*/ 117475 w 31"/>
                    <a:gd name="T5" fmla="*/ 67912 h 77"/>
                    <a:gd name="T6" fmla="*/ 117475 w 31"/>
                    <a:gd name="T7" fmla="*/ 233920 h 77"/>
                    <a:gd name="T8" fmla="*/ 102317 w 31"/>
                    <a:gd name="T9" fmla="*/ 275421 h 77"/>
                    <a:gd name="T10" fmla="*/ 60632 w 31"/>
                    <a:gd name="T11" fmla="*/ 290513 h 77"/>
                    <a:gd name="T12" fmla="*/ 11369 w 31"/>
                    <a:gd name="T13" fmla="*/ 271649 h 77"/>
                    <a:gd name="T14" fmla="*/ 0 w 31"/>
                    <a:gd name="T15" fmla="*/ 211282 h 77"/>
                    <a:gd name="T16" fmla="*/ 0 w 31"/>
                    <a:gd name="T17" fmla="*/ 79231 h 77"/>
                    <a:gd name="T18" fmla="*/ 11369 w 31"/>
                    <a:gd name="T19" fmla="*/ 18864 h 77"/>
                    <a:gd name="T20" fmla="*/ 64422 w 31"/>
                    <a:gd name="T21" fmla="*/ 0 h 77"/>
                    <a:gd name="T22" fmla="*/ 60632 w 31"/>
                    <a:gd name="T23" fmla="*/ 264103 h 77"/>
                    <a:gd name="T24" fmla="*/ 87159 w 31"/>
                    <a:gd name="T25" fmla="*/ 222601 h 77"/>
                    <a:gd name="T26" fmla="*/ 87159 w 31"/>
                    <a:gd name="T27" fmla="*/ 64139 h 77"/>
                    <a:gd name="T28" fmla="*/ 60632 w 31"/>
                    <a:gd name="T29" fmla="*/ 26410 h 77"/>
                    <a:gd name="T30" fmla="*/ 34106 w 31"/>
                    <a:gd name="T31" fmla="*/ 64139 h 77"/>
                    <a:gd name="T32" fmla="*/ 34106 w 31"/>
                    <a:gd name="T33" fmla="*/ 75458 h 77"/>
                    <a:gd name="T34" fmla="*/ 34106 w 31"/>
                    <a:gd name="T35" fmla="*/ 86777 h 77"/>
                    <a:gd name="T36" fmla="*/ 34106 w 31"/>
                    <a:gd name="T37" fmla="*/ 132051 h 77"/>
                    <a:gd name="T38" fmla="*/ 34106 w 31"/>
                    <a:gd name="T39" fmla="*/ 181099 h 77"/>
                    <a:gd name="T40" fmla="*/ 34106 w 31"/>
                    <a:gd name="T41" fmla="*/ 222601 h 77"/>
                    <a:gd name="T42" fmla="*/ 60632 w 31"/>
                    <a:gd name="T43" fmla="*/ 264103 h 77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31" h="77">
                      <a:moveTo>
                        <a:pt x="17" y="0"/>
                      </a:moveTo>
                      <a:cubicBezTo>
                        <a:pt x="22" y="0"/>
                        <a:pt x="26" y="2"/>
                        <a:pt x="29" y="5"/>
                      </a:cubicBezTo>
                      <a:cubicBezTo>
                        <a:pt x="30" y="8"/>
                        <a:pt x="31" y="12"/>
                        <a:pt x="31" y="18"/>
                      </a:cubicBezTo>
                      <a:cubicBezTo>
                        <a:pt x="31" y="62"/>
                        <a:pt x="31" y="62"/>
                        <a:pt x="31" y="62"/>
                      </a:cubicBezTo>
                      <a:cubicBezTo>
                        <a:pt x="31" y="67"/>
                        <a:pt x="30" y="71"/>
                        <a:pt x="27" y="73"/>
                      </a:cubicBezTo>
                      <a:cubicBezTo>
                        <a:pt x="25" y="76"/>
                        <a:pt x="21" y="77"/>
                        <a:pt x="16" y="77"/>
                      </a:cubicBezTo>
                      <a:cubicBezTo>
                        <a:pt x="10" y="77"/>
                        <a:pt x="5" y="75"/>
                        <a:pt x="3" y="72"/>
                      </a:cubicBezTo>
                      <a:cubicBezTo>
                        <a:pt x="1" y="69"/>
                        <a:pt x="0" y="64"/>
                        <a:pt x="0" y="56"/>
                      </a:cubicBezTo>
                      <a:cubicBezTo>
                        <a:pt x="0" y="21"/>
                        <a:pt x="0" y="21"/>
                        <a:pt x="0" y="21"/>
                      </a:cubicBezTo>
                      <a:cubicBezTo>
                        <a:pt x="0" y="14"/>
                        <a:pt x="1" y="8"/>
                        <a:pt x="3" y="5"/>
                      </a:cubicBezTo>
                      <a:cubicBezTo>
                        <a:pt x="5" y="2"/>
                        <a:pt x="10" y="0"/>
                        <a:pt x="17" y="0"/>
                      </a:cubicBezTo>
                      <a:close/>
                      <a:moveTo>
                        <a:pt x="16" y="70"/>
                      </a:moveTo>
                      <a:cubicBezTo>
                        <a:pt x="20" y="70"/>
                        <a:pt x="23" y="66"/>
                        <a:pt x="23" y="59"/>
                      </a:cubicBezTo>
                      <a:cubicBezTo>
                        <a:pt x="23" y="17"/>
                        <a:pt x="23" y="17"/>
                        <a:pt x="23" y="17"/>
                      </a:cubicBezTo>
                      <a:cubicBezTo>
                        <a:pt x="23" y="10"/>
                        <a:pt x="20" y="7"/>
                        <a:pt x="16" y="7"/>
                      </a:cubicBezTo>
                      <a:cubicBezTo>
                        <a:pt x="12" y="7"/>
                        <a:pt x="9" y="10"/>
                        <a:pt x="9" y="17"/>
                      </a:cubicBezTo>
                      <a:cubicBezTo>
                        <a:pt x="9" y="20"/>
                        <a:pt x="9" y="20"/>
                        <a:pt x="9" y="20"/>
                      </a:cubicBezTo>
                      <a:cubicBezTo>
                        <a:pt x="9" y="23"/>
                        <a:pt x="9" y="23"/>
                        <a:pt x="9" y="23"/>
                      </a:cubicBezTo>
                      <a:cubicBezTo>
                        <a:pt x="9" y="35"/>
                        <a:pt x="9" y="35"/>
                        <a:pt x="9" y="35"/>
                      </a:cubicBezTo>
                      <a:cubicBezTo>
                        <a:pt x="9" y="48"/>
                        <a:pt x="9" y="48"/>
                        <a:pt x="9" y="48"/>
                      </a:cubicBezTo>
                      <a:cubicBezTo>
                        <a:pt x="9" y="59"/>
                        <a:pt x="9" y="59"/>
                        <a:pt x="9" y="59"/>
                      </a:cubicBezTo>
                      <a:cubicBezTo>
                        <a:pt x="9" y="66"/>
                        <a:pt x="12" y="70"/>
                        <a:pt x="16" y="7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5875" cap="flat">
                      <a:solidFill>
                        <a:srgbClr val="000000"/>
                      </a:solidFill>
                      <a:prstDash val="solid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0" name="63">
                  <a:extLst>
                    <a:ext uri="{FF2B5EF4-FFF2-40B4-BE49-F238E27FC236}">
                      <a16:creationId xmlns:a16="http://schemas.microsoft.com/office/drawing/2014/main" id="{9AE3D75C-2520-4192-AA7B-71FA255A0F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545138" y="6815138"/>
                  <a:ext cx="112713" cy="290513"/>
                </a:xfrm>
                <a:custGeom>
                  <a:avLst/>
                  <a:gdLst>
                    <a:gd name="T0" fmla="*/ 33814 w 30"/>
                    <a:gd name="T1" fmla="*/ 203736 h 77"/>
                    <a:gd name="T2" fmla="*/ 33814 w 30"/>
                    <a:gd name="T3" fmla="*/ 233920 h 77"/>
                    <a:gd name="T4" fmla="*/ 37571 w 30"/>
                    <a:gd name="T5" fmla="*/ 256557 h 77"/>
                    <a:gd name="T6" fmla="*/ 60114 w 30"/>
                    <a:gd name="T7" fmla="*/ 264103 h 77"/>
                    <a:gd name="T8" fmla="*/ 78899 w 30"/>
                    <a:gd name="T9" fmla="*/ 245238 h 77"/>
                    <a:gd name="T10" fmla="*/ 78899 w 30"/>
                    <a:gd name="T11" fmla="*/ 218828 h 77"/>
                    <a:gd name="T12" fmla="*/ 78899 w 30"/>
                    <a:gd name="T13" fmla="*/ 196191 h 77"/>
                    <a:gd name="T14" fmla="*/ 75142 w 30"/>
                    <a:gd name="T15" fmla="*/ 162235 h 77"/>
                    <a:gd name="T16" fmla="*/ 45085 w 30"/>
                    <a:gd name="T17" fmla="*/ 147143 h 77"/>
                    <a:gd name="T18" fmla="*/ 37571 w 30"/>
                    <a:gd name="T19" fmla="*/ 147143 h 77"/>
                    <a:gd name="T20" fmla="*/ 26300 w 30"/>
                    <a:gd name="T21" fmla="*/ 150916 h 77"/>
                    <a:gd name="T22" fmla="*/ 26300 w 30"/>
                    <a:gd name="T23" fmla="*/ 116960 h 77"/>
                    <a:gd name="T24" fmla="*/ 33814 w 30"/>
                    <a:gd name="T25" fmla="*/ 116960 h 77"/>
                    <a:gd name="T26" fmla="*/ 71385 w 30"/>
                    <a:gd name="T27" fmla="*/ 83004 h 77"/>
                    <a:gd name="T28" fmla="*/ 71385 w 30"/>
                    <a:gd name="T29" fmla="*/ 52821 h 77"/>
                    <a:gd name="T30" fmla="*/ 52599 w 30"/>
                    <a:gd name="T31" fmla="*/ 26410 h 77"/>
                    <a:gd name="T32" fmla="*/ 33814 w 30"/>
                    <a:gd name="T33" fmla="*/ 56593 h 77"/>
                    <a:gd name="T34" fmla="*/ 33814 w 30"/>
                    <a:gd name="T35" fmla="*/ 64139 h 77"/>
                    <a:gd name="T36" fmla="*/ 33814 w 30"/>
                    <a:gd name="T37" fmla="*/ 71685 h 77"/>
                    <a:gd name="T38" fmla="*/ 0 w 30"/>
                    <a:gd name="T39" fmla="*/ 71685 h 77"/>
                    <a:gd name="T40" fmla="*/ 0 w 30"/>
                    <a:gd name="T41" fmla="*/ 45275 h 77"/>
                    <a:gd name="T42" fmla="*/ 56357 w 30"/>
                    <a:gd name="T43" fmla="*/ 0 h 77"/>
                    <a:gd name="T44" fmla="*/ 108956 w 30"/>
                    <a:gd name="T45" fmla="*/ 49048 h 77"/>
                    <a:gd name="T46" fmla="*/ 108956 w 30"/>
                    <a:gd name="T47" fmla="*/ 64139 h 77"/>
                    <a:gd name="T48" fmla="*/ 108956 w 30"/>
                    <a:gd name="T49" fmla="*/ 75458 h 77"/>
                    <a:gd name="T50" fmla="*/ 82656 w 30"/>
                    <a:gd name="T51" fmla="*/ 128278 h 77"/>
                    <a:gd name="T52" fmla="*/ 105199 w 30"/>
                    <a:gd name="T53" fmla="*/ 147143 h 77"/>
                    <a:gd name="T54" fmla="*/ 112713 w 30"/>
                    <a:gd name="T55" fmla="*/ 181099 h 77"/>
                    <a:gd name="T56" fmla="*/ 112713 w 30"/>
                    <a:gd name="T57" fmla="*/ 241465 h 77"/>
                    <a:gd name="T58" fmla="*/ 52599 w 30"/>
                    <a:gd name="T59" fmla="*/ 290513 h 77"/>
                    <a:gd name="T60" fmla="*/ 0 w 30"/>
                    <a:gd name="T61" fmla="*/ 241465 h 77"/>
                    <a:gd name="T62" fmla="*/ 0 w 30"/>
                    <a:gd name="T63" fmla="*/ 203736 h 77"/>
                    <a:gd name="T64" fmla="*/ 33814 w 30"/>
                    <a:gd name="T65" fmla="*/ 203736 h 7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0" t="0" r="r" b="b"/>
                  <a:pathLst>
                    <a:path w="30" h="77">
                      <a:moveTo>
                        <a:pt x="9" y="54"/>
                      </a:moveTo>
                      <a:cubicBezTo>
                        <a:pt x="9" y="62"/>
                        <a:pt x="9" y="62"/>
                        <a:pt x="9" y="62"/>
                      </a:cubicBezTo>
                      <a:cubicBezTo>
                        <a:pt x="9" y="65"/>
                        <a:pt x="9" y="67"/>
                        <a:pt x="10" y="68"/>
                      </a:cubicBezTo>
                      <a:cubicBezTo>
                        <a:pt x="11" y="69"/>
                        <a:pt x="13" y="70"/>
                        <a:pt x="16" y="70"/>
                      </a:cubicBezTo>
                      <a:cubicBezTo>
                        <a:pt x="18" y="70"/>
                        <a:pt x="20" y="68"/>
                        <a:pt x="21" y="65"/>
                      </a:cubicBezTo>
                      <a:cubicBezTo>
                        <a:pt x="21" y="64"/>
                        <a:pt x="21" y="62"/>
                        <a:pt x="21" y="58"/>
                      </a:cubicBezTo>
                      <a:cubicBezTo>
                        <a:pt x="21" y="52"/>
                        <a:pt x="21" y="52"/>
                        <a:pt x="21" y="52"/>
                      </a:cubicBezTo>
                      <a:cubicBezTo>
                        <a:pt x="21" y="48"/>
                        <a:pt x="21" y="45"/>
                        <a:pt x="20" y="43"/>
                      </a:cubicBezTo>
                      <a:cubicBezTo>
                        <a:pt x="18" y="41"/>
                        <a:pt x="16" y="39"/>
                        <a:pt x="12" y="39"/>
                      </a:cubicBezTo>
                      <a:cubicBezTo>
                        <a:pt x="11" y="39"/>
                        <a:pt x="11" y="39"/>
                        <a:pt x="10" y="39"/>
                      </a:cubicBezTo>
                      <a:cubicBezTo>
                        <a:pt x="9" y="39"/>
                        <a:pt x="8" y="40"/>
                        <a:pt x="7" y="40"/>
                      </a:cubicBezTo>
                      <a:cubicBezTo>
                        <a:pt x="7" y="31"/>
                        <a:pt x="7" y="31"/>
                        <a:pt x="7" y="31"/>
                      </a:cubicBezTo>
                      <a:cubicBezTo>
                        <a:pt x="9" y="31"/>
                        <a:pt x="9" y="31"/>
                        <a:pt x="9" y="31"/>
                      </a:cubicBezTo>
                      <a:cubicBezTo>
                        <a:pt x="16" y="31"/>
                        <a:pt x="19" y="28"/>
                        <a:pt x="19" y="22"/>
                      </a:cubicBezTo>
                      <a:cubicBezTo>
                        <a:pt x="19" y="14"/>
                        <a:pt x="19" y="14"/>
                        <a:pt x="19" y="14"/>
                      </a:cubicBezTo>
                      <a:cubicBezTo>
                        <a:pt x="19" y="9"/>
                        <a:pt x="18" y="7"/>
                        <a:pt x="14" y="7"/>
                      </a:cubicBezTo>
                      <a:cubicBezTo>
                        <a:pt x="11" y="7"/>
                        <a:pt x="9" y="10"/>
                        <a:pt x="9" y="15"/>
                      </a:cubicBezTo>
                      <a:cubicBezTo>
                        <a:pt x="9" y="17"/>
                        <a:pt x="9" y="17"/>
                        <a:pt x="9" y="17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0" y="19"/>
                        <a:pt x="0" y="19"/>
                        <a:pt x="0" y="19"/>
                      </a:cubicBezTo>
                      <a:cubicBezTo>
                        <a:pt x="0" y="12"/>
                        <a:pt x="0" y="12"/>
                        <a:pt x="0" y="12"/>
                      </a:cubicBezTo>
                      <a:cubicBezTo>
                        <a:pt x="0" y="4"/>
                        <a:pt x="5" y="0"/>
                        <a:pt x="15" y="0"/>
                      </a:cubicBezTo>
                      <a:cubicBezTo>
                        <a:pt x="24" y="0"/>
                        <a:pt x="29" y="4"/>
                        <a:pt x="29" y="13"/>
                      </a:cubicBezTo>
                      <a:cubicBezTo>
                        <a:pt x="29" y="17"/>
                        <a:pt x="29" y="17"/>
                        <a:pt x="29" y="17"/>
                      </a:cubicBezTo>
                      <a:cubicBezTo>
                        <a:pt x="29" y="20"/>
                        <a:pt x="29" y="20"/>
                        <a:pt x="29" y="20"/>
                      </a:cubicBezTo>
                      <a:cubicBezTo>
                        <a:pt x="29" y="27"/>
                        <a:pt x="26" y="31"/>
                        <a:pt x="22" y="34"/>
                      </a:cubicBezTo>
                      <a:cubicBezTo>
                        <a:pt x="25" y="35"/>
                        <a:pt x="27" y="36"/>
                        <a:pt x="28" y="39"/>
                      </a:cubicBezTo>
                      <a:cubicBezTo>
                        <a:pt x="29" y="41"/>
                        <a:pt x="30" y="44"/>
                        <a:pt x="30" y="48"/>
                      </a:cubicBezTo>
                      <a:cubicBezTo>
                        <a:pt x="30" y="64"/>
                        <a:pt x="30" y="64"/>
                        <a:pt x="30" y="64"/>
                      </a:cubicBezTo>
                      <a:cubicBezTo>
                        <a:pt x="30" y="73"/>
                        <a:pt x="25" y="77"/>
                        <a:pt x="14" y="77"/>
                      </a:cubicBezTo>
                      <a:cubicBezTo>
                        <a:pt x="5" y="77"/>
                        <a:pt x="0" y="73"/>
                        <a:pt x="0" y="64"/>
                      </a:cubicBezTo>
                      <a:cubicBezTo>
                        <a:pt x="0" y="54"/>
                        <a:pt x="0" y="54"/>
                        <a:pt x="0" y="54"/>
                      </a:cubicBezTo>
                      <a:lnTo>
                        <a:pt x="9" y="5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5875" cap="flat">
                      <a:solidFill>
                        <a:srgbClr val="000000"/>
                      </a:solidFill>
                      <a:prstDash val="solid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</p:grpSp>
        </p:grpSp>
        <p:sp>
          <p:nvSpPr>
            <p:cNvPr id="57" name="Rectangle 56"/>
            <p:cNvSpPr/>
            <p:nvPr/>
          </p:nvSpPr>
          <p:spPr>
            <a:xfrm>
              <a:off x="4571287" y="4458644"/>
              <a:ext cx="7303908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Biết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cách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lập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kế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hoạch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, </a:t>
              </a:r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tổ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chức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thực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hiện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 SHCM </a:t>
              </a:r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phù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hợp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với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điều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kiện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thực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tế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của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trường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mầm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 non.</a:t>
              </a:r>
              <a:endParaRPr lang="en-US" sz="2200" b="1" dirty="0">
                <a:effectLst/>
                <a:latin typeface="Times New Roman"/>
                <a:ea typeface="Calibri"/>
                <a:cs typeface="Times New Roman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1190847" y="1974644"/>
            <a:ext cx="10008042" cy="1037898"/>
            <a:chOff x="2331880" y="3749818"/>
            <a:chExt cx="8284517" cy="1037898"/>
          </a:xfrm>
        </p:grpSpPr>
        <p:grpSp>
          <p:nvGrpSpPr>
            <p:cNvPr id="63" name="Group 62"/>
            <p:cNvGrpSpPr/>
            <p:nvPr/>
          </p:nvGrpSpPr>
          <p:grpSpPr>
            <a:xfrm>
              <a:off x="2331880" y="3749818"/>
              <a:ext cx="8284517" cy="1037898"/>
              <a:chOff x="2331880" y="3749818"/>
              <a:chExt cx="8284517" cy="1037898"/>
            </a:xfrm>
          </p:grpSpPr>
          <p:sp>
            <p:nvSpPr>
              <p:cNvPr id="65" name="Rectangle: Rounded Corners 47">
                <a:extLst>
                  <a:ext uri="{FF2B5EF4-FFF2-40B4-BE49-F238E27FC236}">
                    <a16:creationId xmlns:a16="http://schemas.microsoft.com/office/drawing/2014/main" id="{F6504B7E-EA47-411D-B1C6-F8C523970F87}"/>
                  </a:ext>
                </a:extLst>
              </p:cNvPr>
              <p:cNvSpPr/>
              <p:nvPr/>
            </p:nvSpPr>
            <p:spPr>
              <a:xfrm>
                <a:off x="2331880" y="3749818"/>
                <a:ext cx="8284517" cy="1037898"/>
              </a:xfrm>
              <a:prstGeom prst="roundRect">
                <a:avLst>
                  <a:gd name="adj" fmla="val 6700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66" name="Group 65"/>
              <p:cNvGrpSpPr/>
              <p:nvPr/>
            </p:nvGrpSpPr>
            <p:grpSpPr>
              <a:xfrm>
                <a:off x="2363834" y="3802621"/>
                <a:ext cx="929400" cy="889559"/>
                <a:chOff x="3578484" y="1791581"/>
                <a:chExt cx="929400" cy="889559"/>
              </a:xfrm>
            </p:grpSpPr>
            <p:sp>
              <p:nvSpPr>
                <p:cNvPr id="67" name="1">
                  <a:extLst>
                    <a:ext uri="{FF2B5EF4-FFF2-40B4-BE49-F238E27FC236}">
                      <a16:creationId xmlns:a16="http://schemas.microsoft.com/office/drawing/2014/main" id="{2050CE70-56B4-4F31-88AB-EFACFACC1251}"/>
                    </a:ext>
                  </a:extLst>
                </p:cNvPr>
                <p:cNvSpPr/>
                <p:nvPr/>
              </p:nvSpPr>
              <p:spPr>
                <a:xfrm>
                  <a:off x="3578484" y="1791581"/>
                  <a:ext cx="900737" cy="88955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0F0F0"/>
                    </a:gs>
                    <a:gs pos="100000">
                      <a:srgbClr val="F1F1F1"/>
                    </a:gs>
                  </a:gsLst>
                  <a:lin ang="2700000" scaled="1"/>
                  <a:tileRect/>
                </a:gradFill>
                <a:ln w="38100">
                  <a:gradFill flip="none" rotWithShape="1">
                    <a:gsLst>
                      <a:gs pos="100000">
                        <a:srgbClr val="FFFFFF"/>
                      </a:gs>
                      <a:gs pos="0">
                        <a:srgbClr val="CECED0"/>
                      </a:gs>
                    </a:gsLst>
                    <a:lin ang="13500000" scaled="1"/>
                    <a:tileRect/>
                  </a:gradFill>
                </a:ln>
                <a:effectLst>
                  <a:outerShdw blurRad="190500" dist="88900" dir="2700000" algn="tl" rotWithShape="0">
                    <a:prstClr val="black">
                      <a:alpha val="35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72585" tIns="36293" rIns="72585" bIns="36293" anchor="ctr"/>
                <a:lstStyle/>
                <a:p>
                  <a:pPr algn="ctr">
                    <a:defRPr/>
                  </a:pPr>
                  <a:endParaRPr lang="zh-CN" altLang="en-US">
                    <a:solidFill>
                      <a:prstClr val="white"/>
                    </a:solidFill>
                  </a:endParaRPr>
                </a:p>
              </p:txBody>
            </p:sp>
            <p:grpSp>
              <p:nvGrpSpPr>
                <p:cNvPr id="68" name="Group 67"/>
                <p:cNvGrpSpPr/>
                <p:nvPr/>
              </p:nvGrpSpPr>
              <p:grpSpPr>
                <a:xfrm>
                  <a:off x="3675356" y="1869930"/>
                  <a:ext cx="832528" cy="748276"/>
                  <a:chOff x="3146401" y="2310837"/>
                  <a:chExt cx="832528" cy="748276"/>
                </a:xfrm>
              </p:grpSpPr>
              <p:sp>
                <p:nvSpPr>
                  <p:cNvPr id="69" name="2">
                    <a:extLst>
                      <a:ext uri="{FF2B5EF4-FFF2-40B4-BE49-F238E27FC236}">
                        <a16:creationId xmlns:a16="http://schemas.microsoft.com/office/drawing/2014/main" id="{F7649ECE-0ED5-4191-B78D-3C2A308BCBAE}"/>
                      </a:ext>
                    </a:extLst>
                  </p:cNvPr>
                  <p:cNvSpPr/>
                  <p:nvPr/>
                </p:nvSpPr>
                <p:spPr>
                  <a:xfrm>
                    <a:off x="3146401" y="2310837"/>
                    <a:ext cx="697491" cy="690085"/>
                  </a:xfrm>
                  <a:prstGeom prst="ellipse">
                    <a:avLst/>
                  </a:prstGeom>
                  <a:solidFill>
                    <a:srgbClr val="FF6600"/>
                  </a:solidFill>
                  <a:ln w="2222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72585" tIns="36293" rIns="72585" bIns="36293" anchor="ctr"/>
                  <a:lstStyle/>
                  <a:p>
                    <a:pPr algn="ctr">
                      <a:defRPr/>
                    </a:pPr>
                    <a:endParaRPr lang="zh-CN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70" name="55">
                    <a:extLst>
                      <a:ext uri="{FF2B5EF4-FFF2-40B4-BE49-F238E27FC236}">
                        <a16:creationId xmlns:a16="http://schemas.microsoft.com/office/drawing/2014/main" id="{AE197173-5AA9-4C2B-8987-6433713A7AD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353062" y="2470627"/>
                    <a:ext cx="625867" cy="588486"/>
                  </a:xfrm>
                  <a:custGeom>
                    <a:avLst/>
                    <a:gdLst>
                      <a:gd name="T0" fmla="*/ 137 w 303"/>
                      <a:gd name="T1" fmla="*/ 288 h 288"/>
                      <a:gd name="T2" fmla="*/ 0 w 303"/>
                      <a:gd name="T3" fmla="*/ 174 h 288"/>
                      <a:gd name="T4" fmla="*/ 2 w 303"/>
                      <a:gd name="T5" fmla="*/ 15 h 288"/>
                      <a:gd name="T6" fmla="*/ 54 w 303"/>
                      <a:gd name="T7" fmla="*/ 10 h 288"/>
                      <a:gd name="T8" fmla="*/ 85 w 303"/>
                      <a:gd name="T9" fmla="*/ 43 h 288"/>
                      <a:gd name="T10" fmla="*/ 106 w 303"/>
                      <a:gd name="T11" fmla="*/ 22 h 288"/>
                      <a:gd name="T12" fmla="*/ 128 w 303"/>
                      <a:gd name="T13" fmla="*/ 0 h 288"/>
                      <a:gd name="T14" fmla="*/ 303 w 303"/>
                      <a:gd name="T15" fmla="*/ 150 h 288"/>
                      <a:gd name="T16" fmla="*/ 137 w 303"/>
                      <a:gd name="T17" fmla="*/ 288 h 28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303" h="288">
                        <a:moveTo>
                          <a:pt x="137" y="288"/>
                        </a:moveTo>
                        <a:lnTo>
                          <a:pt x="0" y="174"/>
                        </a:lnTo>
                        <a:lnTo>
                          <a:pt x="2" y="15"/>
                        </a:lnTo>
                        <a:lnTo>
                          <a:pt x="54" y="10"/>
                        </a:lnTo>
                        <a:lnTo>
                          <a:pt x="85" y="43"/>
                        </a:lnTo>
                        <a:lnTo>
                          <a:pt x="106" y="22"/>
                        </a:lnTo>
                        <a:lnTo>
                          <a:pt x="128" y="0"/>
                        </a:lnTo>
                        <a:lnTo>
                          <a:pt x="303" y="150"/>
                        </a:lnTo>
                        <a:lnTo>
                          <a:pt x="137" y="288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73000">
                        <a:srgbClr val="0D0D0D">
                          <a:alpha val="0"/>
                        </a:srgbClr>
                      </a:gs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0">
                        <a:schemeClr val="tx1">
                          <a:lumMod val="95000"/>
                          <a:lumOff val="5000"/>
                          <a:alpha val="55000"/>
                        </a:schemeClr>
                      </a:gs>
                    </a:gsLst>
                    <a:lin ang="2700000" scaled="1"/>
                    <a:tileRect/>
                  </a:gradFill>
                  <a:ln>
                    <a:noFill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71" name="6">
                    <a:extLst>
                      <a:ext uri="{FF2B5EF4-FFF2-40B4-BE49-F238E27FC236}">
                        <a16:creationId xmlns:a16="http://schemas.microsoft.com/office/drawing/2014/main" id="{88DED464-FE1E-45F8-A541-0B0D37341387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3328275" y="2466540"/>
                    <a:ext cx="150787" cy="373935"/>
                  </a:xfrm>
                  <a:custGeom>
                    <a:avLst/>
                    <a:gdLst>
                      <a:gd name="T0" fmla="*/ 63551 w 31"/>
                      <a:gd name="T1" fmla="*/ 0 h 77"/>
                      <a:gd name="T2" fmla="*/ 104673 w 31"/>
                      <a:gd name="T3" fmla="*/ 18864 h 77"/>
                      <a:gd name="T4" fmla="*/ 115888 w 31"/>
                      <a:gd name="T5" fmla="*/ 67912 h 77"/>
                      <a:gd name="T6" fmla="*/ 115888 w 31"/>
                      <a:gd name="T7" fmla="*/ 237692 h 77"/>
                      <a:gd name="T8" fmla="*/ 100935 w 31"/>
                      <a:gd name="T9" fmla="*/ 279194 h 77"/>
                      <a:gd name="T10" fmla="*/ 59813 w 31"/>
                      <a:gd name="T11" fmla="*/ 290513 h 77"/>
                      <a:gd name="T12" fmla="*/ 7477 w 31"/>
                      <a:gd name="T13" fmla="*/ 271649 h 77"/>
                      <a:gd name="T14" fmla="*/ 0 w 31"/>
                      <a:gd name="T15" fmla="*/ 215055 h 77"/>
                      <a:gd name="T16" fmla="*/ 0 w 31"/>
                      <a:gd name="T17" fmla="*/ 79231 h 77"/>
                      <a:gd name="T18" fmla="*/ 11215 w 31"/>
                      <a:gd name="T19" fmla="*/ 22637 h 77"/>
                      <a:gd name="T20" fmla="*/ 63551 w 31"/>
                      <a:gd name="T21" fmla="*/ 0 h 77"/>
                      <a:gd name="T22" fmla="*/ 59813 w 31"/>
                      <a:gd name="T23" fmla="*/ 264103 h 77"/>
                      <a:gd name="T24" fmla="*/ 82243 w 31"/>
                      <a:gd name="T25" fmla="*/ 222601 h 77"/>
                      <a:gd name="T26" fmla="*/ 82243 w 31"/>
                      <a:gd name="T27" fmla="*/ 64139 h 77"/>
                      <a:gd name="T28" fmla="*/ 59813 w 31"/>
                      <a:gd name="T29" fmla="*/ 26410 h 77"/>
                      <a:gd name="T30" fmla="*/ 33645 w 31"/>
                      <a:gd name="T31" fmla="*/ 64139 h 77"/>
                      <a:gd name="T32" fmla="*/ 33645 w 31"/>
                      <a:gd name="T33" fmla="*/ 75458 h 77"/>
                      <a:gd name="T34" fmla="*/ 33645 w 31"/>
                      <a:gd name="T35" fmla="*/ 86777 h 77"/>
                      <a:gd name="T36" fmla="*/ 33645 w 31"/>
                      <a:gd name="T37" fmla="*/ 132051 h 77"/>
                      <a:gd name="T38" fmla="*/ 33645 w 31"/>
                      <a:gd name="T39" fmla="*/ 181099 h 77"/>
                      <a:gd name="T40" fmla="*/ 33645 w 31"/>
                      <a:gd name="T41" fmla="*/ 222601 h 77"/>
                      <a:gd name="T42" fmla="*/ 59813 w 31"/>
                      <a:gd name="T43" fmla="*/ 264103 h 77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0" t="0" r="r" b="b"/>
                    <a:pathLst>
                      <a:path w="31" h="77">
                        <a:moveTo>
                          <a:pt x="17" y="0"/>
                        </a:moveTo>
                        <a:cubicBezTo>
                          <a:pt x="22" y="0"/>
                          <a:pt x="26" y="2"/>
                          <a:pt x="28" y="5"/>
                        </a:cubicBezTo>
                        <a:cubicBezTo>
                          <a:pt x="30" y="8"/>
                          <a:pt x="31" y="12"/>
                          <a:pt x="31" y="18"/>
                        </a:cubicBezTo>
                        <a:cubicBezTo>
                          <a:pt x="31" y="63"/>
                          <a:pt x="31" y="63"/>
                          <a:pt x="31" y="63"/>
                        </a:cubicBezTo>
                        <a:cubicBezTo>
                          <a:pt x="31" y="67"/>
                          <a:pt x="30" y="71"/>
                          <a:pt x="27" y="74"/>
                        </a:cubicBezTo>
                        <a:cubicBezTo>
                          <a:pt x="24" y="76"/>
                          <a:pt x="21" y="77"/>
                          <a:pt x="16" y="77"/>
                        </a:cubicBezTo>
                        <a:cubicBezTo>
                          <a:pt x="9" y="77"/>
                          <a:pt x="5" y="76"/>
                          <a:pt x="2" y="72"/>
                        </a:cubicBezTo>
                        <a:cubicBezTo>
                          <a:pt x="1" y="69"/>
                          <a:pt x="0" y="64"/>
                          <a:pt x="0" y="57"/>
                        </a:cubicBezTo>
                        <a:cubicBezTo>
                          <a:pt x="0" y="21"/>
                          <a:pt x="0" y="21"/>
                          <a:pt x="0" y="21"/>
                        </a:cubicBezTo>
                        <a:cubicBezTo>
                          <a:pt x="0" y="14"/>
                          <a:pt x="1" y="8"/>
                          <a:pt x="3" y="6"/>
                        </a:cubicBezTo>
                        <a:cubicBezTo>
                          <a:pt x="5" y="2"/>
                          <a:pt x="10" y="0"/>
                          <a:pt x="17" y="0"/>
                        </a:cubicBezTo>
                        <a:close/>
                        <a:moveTo>
                          <a:pt x="16" y="70"/>
                        </a:moveTo>
                        <a:cubicBezTo>
                          <a:pt x="20" y="70"/>
                          <a:pt x="22" y="66"/>
                          <a:pt x="22" y="59"/>
                        </a:cubicBezTo>
                        <a:cubicBezTo>
                          <a:pt x="22" y="17"/>
                          <a:pt x="22" y="17"/>
                          <a:pt x="22" y="17"/>
                        </a:cubicBezTo>
                        <a:cubicBezTo>
                          <a:pt x="22" y="10"/>
                          <a:pt x="20" y="7"/>
                          <a:pt x="16" y="7"/>
                        </a:cubicBezTo>
                        <a:cubicBezTo>
                          <a:pt x="11" y="7"/>
                          <a:pt x="9" y="11"/>
                          <a:pt x="9" y="17"/>
                        </a:cubicBezTo>
                        <a:cubicBezTo>
                          <a:pt x="9" y="20"/>
                          <a:pt x="9" y="20"/>
                          <a:pt x="9" y="20"/>
                        </a:cubicBezTo>
                        <a:cubicBezTo>
                          <a:pt x="9" y="23"/>
                          <a:pt x="9" y="23"/>
                          <a:pt x="9" y="23"/>
                        </a:cubicBezTo>
                        <a:cubicBezTo>
                          <a:pt x="9" y="35"/>
                          <a:pt x="9" y="35"/>
                          <a:pt x="9" y="35"/>
                        </a:cubicBezTo>
                        <a:cubicBezTo>
                          <a:pt x="9" y="48"/>
                          <a:pt x="9" y="48"/>
                          <a:pt x="9" y="48"/>
                        </a:cubicBezTo>
                        <a:cubicBezTo>
                          <a:pt x="9" y="59"/>
                          <a:pt x="9" y="59"/>
                          <a:pt x="9" y="59"/>
                        </a:cubicBezTo>
                        <a:cubicBezTo>
                          <a:pt x="9" y="66"/>
                          <a:pt x="11" y="70"/>
                          <a:pt x="16" y="7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5875" cap="flat">
                        <a:solidFill>
                          <a:srgbClr val="000000"/>
                        </a:solidFill>
                        <a:prstDash val="solid"/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zh-CN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72" name="57">
                    <a:extLst>
                      <a:ext uri="{FF2B5EF4-FFF2-40B4-BE49-F238E27FC236}">
                        <a16:creationId xmlns:a16="http://schemas.microsoft.com/office/drawing/2014/main" id="{9B3EAE4D-E703-4539-AE35-E572B8993FA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528637" y="2470627"/>
                    <a:ext cx="88820" cy="369848"/>
                  </a:xfrm>
                  <a:custGeom>
                    <a:avLst/>
                    <a:gdLst>
                      <a:gd name="T0" fmla="*/ 0 w 18"/>
                      <a:gd name="T1" fmla="*/ 41588 h 76"/>
                      <a:gd name="T2" fmla="*/ 41716 w 18"/>
                      <a:gd name="T3" fmla="*/ 0 h 76"/>
                      <a:gd name="T4" fmla="*/ 68263 w 18"/>
                      <a:gd name="T5" fmla="*/ 0 h 76"/>
                      <a:gd name="T6" fmla="*/ 68263 w 18"/>
                      <a:gd name="T7" fmla="*/ 287338 h 76"/>
                      <a:gd name="T8" fmla="*/ 30339 w 18"/>
                      <a:gd name="T9" fmla="*/ 287338 h 76"/>
                      <a:gd name="T10" fmla="*/ 30339 w 18"/>
                      <a:gd name="T11" fmla="*/ 71835 h 76"/>
                      <a:gd name="T12" fmla="*/ 0 w 18"/>
                      <a:gd name="T13" fmla="*/ 71835 h 76"/>
                      <a:gd name="T14" fmla="*/ 0 w 18"/>
                      <a:gd name="T15" fmla="*/ 41588 h 7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18" h="76">
                        <a:moveTo>
                          <a:pt x="0" y="11"/>
                        </a:moveTo>
                        <a:cubicBezTo>
                          <a:pt x="7" y="10"/>
                          <a:pt x="10" y="7"/>
                          <a:pt x="11" y="0"/>
                        </a:cubicBezTo>
                        <a:cubicBezTo>
                          <a:pt x="18" y="0"/>
                          <a:pt x="18" y="0"/>
                          <a:pt x="18" y="0"/>
                        </a:cubicBezTo>
                        <a:cubicBezTo>
                          <a:pt x="18" y="76"/>
                          <a:pt x="18" y="76"/>
                          <a:pt x="18" y="76"/>
                        </a:cubicBezTo>
                        <a:cubicBezTo>
                          <a:pt x="8" y="76"/>
                          <a:pt x="8" y="76"/>
                          <a:pt x="8" y="76"/>
                        </a:cubicBezTo>
                        <a:cubicBezTo>
                          <a:pt x="8" y="19"/>
                          <a:pt x="8" y="19"/>
                          <a:pt x="8" y="19"/>
                        </a:cubicBezTo>
                        <a:cubicBezTo>
                          <a:pt x="0" y="19"/>
                          <a:pt x="0" y="19"/>
                          <a:pt x="0" y="19"/>
                        </a:cubicBezTo>
                        <a:lnTo>
                          <a:pt x="0" y="11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5875" cap="flat">
                        <a:solidFill>
                          <a:srgbClr val="000000"/>
                        </a:solidFill>
                        <a:prstDash val="solid"/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zh-CN" altLang="en-US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</p:grpSp>
        <p:sp>
          <p:nvSpPr>
            <p:cNvPr id="64" name="TextBox 63"/>
            <p:cNvSpPr txBox="1"/>
            <p:nvPr/>
          </p:nvSpPr>
          <p:spPr>
            <a:xfrm>
              <a:off x="3438277" y="3835337"/>
              <a:ext cx="717812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b="1" dirty="0" err="1">
                  <a:latin typeface="Times New Roman"/>
                  <a:ea typeface="Calibri"/>
                </a:rPr>
                <a:t>Hiểu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và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phân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tích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được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một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số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vấn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đề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chung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về</a:t>
              </a:r>
              <a:r>
                <a:rPr lang="en-US" sz="2200" b="1" dirty="0">
                  <a:latin typeface="Times New Roman"/>
                  <a:ea typeface="Calibri"/>
                </a:rPr>
                <a:t> SHCM </a:t>
              </a:r>
              <a:r>
                <a:rPr lang="en-US" sz="2200" b="1" dirty="0" err="1">
                  <a:latin typeface="Times New Roman"/>
                  <a:ea typeface="Calibri"/>
                </a:rPr>
                <a:t>phù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hợp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với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điều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kiện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thực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tế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của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trường</a:t>
              </a:r>
              <a:r>
                <a:rPr lang="en-US" sz="2200" b="1" dirty="0">
                  <a:latin typeface="Times New Roman"/>
                  <a:ea typeface="Calibri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</a:rPr>
                <a:t>mầm</a:t>
              </a:r>
              <a:r>
                <a:rPr lang="en-US" sz="2200" b="1" dirty="0">
                  <a:latin typeface="Times New Roman"/>
                  <a:ea typeface="Calibri"/>
                </a:rPr>
                <a:t> non.</a:t>
              </a:r>
              <a:endParaRPr lang="en-US" sz="2200" b="1" dirty="0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1190847" y="3097073"/>
            <a:ext cx="10006946" cy="1037898"/>
            <a:chOff x="3466593" y="3097073"/>
            <a:chExt cx="8503734" cy="1037898"/>
          </a:xfrm>
        </p:grpSpPr>
        <p:sp>
          <p:nvSpPr>
            <p:cNvPr id="74" name="Rectangle: Rounded Corners 48">
              <a:extLst>
                <a:ext uri="{FF2B5EF4-FFF2-40B4-BE49-F238E27FC236}">
                  <a16:creationId xmlns:a16="http://schemas.microsoft.com/office/drawing/2014/main" id="{6A160DE5-62AA-4DCF-8073-09C39DE16AD9}"/>
                </a:ext>
              </a:extLst>
            </p:cNvPr>
            <p:cNvSpPr/>
            <p:nvPr/>
          </p:nvSpPr>
          <p:spPr>
            <a:xfrm>
              <a:off x="3466593" y="3097073"/>
              <a:ext cx="8503734" cy="1037898"/>
            </a:xfrm>
            <a:prstGeom prst="roundRect">
              <a:avLst>
                <a:gd name="adj" fmla="val 6700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8190DB55-5642-4E39-83CC-909EA881AE4A}"/>
                </a:ext>
              </a:extLst>
            </p:cNvPr>
            <p:cNvGrpSpPr/>
            <p:nvPr/>
          </p:nvGrpSpPr>
          <p:grpSpPr>
            <a:xfrm>
              <a:off x="3573159" y="3173600"/>
              <a:ext cx="931600" cy="889560"/>
              <a:chOff x="8064053" y="295600"/>
              <a:chExt cx="931600" cy="889560"/>
            </a:xfrm>
          </p:grpSpPr>
          <p:sp>
            <p:nvSpPr>
              <p:cNvPr id="77" name="126">
                <a:extLst>
                  <a:ext uri="{FF2B5EF4-FFF2-40B4-BE49-F238E27FC236}">
                    <a16:creationId xmlns:a16="http://schemas.microsoft.com/office/drawing/2014/main" id="{AE259B81-9CF5-4BCB-92BF-D345FC6C9860}"/>
                  </a:ext>
                </a:extLst>
              </p:cNvPr>
              <p:cNvSpPr/>
              <p:nvPr/>
            </p:nvSpPr>
            <p:spPr>
              <a:xfrm>
                <a:off x="8064053" y="295600"/>
                <a:ext cx="900738" cy="889560"/>
              </a:xfrm>
              <a:prstGeom prst="ellipse">
                <a:avLst/>
              </a:prstGeom>
              <a:gradFill flip="none" rotWithShape="1">
                <a:gsLst>
                  <a:gs pos="0">
                    <a:srgbClr val="F0F0F0"/>
                  </a:gs>
                  <a:gs pos="100000">
                    <a:srgbClr val="F1F1F1"/>
                  </a:gs>
                </a:gsLst>
                <a:lin ang="2700000" scaled="1"/>
                <a:tileRect/>
              </a:gradFill>
              <a:ln w="38100">
                <a:gradFill flip="none" rotWithShape="1">
                  <a:gsLst>
                    <a:gs pos="100000">
                      <a:srgbClr val="FFFFFF"/>
                    </a:gs>
                    <a:gs pos="0">
                      <a:srgbClr val="CECED0"/>
                    </a:gs>
                  </a:gsLst>
                  <a:lin ang="13500000" scaled="1"/>
                  <a:tileRect/>
                </a:gradFill>
              </a:ln>
              <a:effectLst>
                <a:outerShdw blurRad="190500" dist="88900" dir="2700000" algn="tl" rotWithShape="0">
                  <a:prstClr val="black">
                    <a:alpha val="3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585" tIns="36293" rIns="72585" bIns="36293" anchor="ctr"/>
              <a:lstStyle/>
              <a:p>
                <a:pPr algn="ctr">
                  <a:defRPr/>
                </a:pPr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8" name="127">
                <a:extLst>
                  <a:ext uri="{FF2B5EF4-FFF2-40B4-BE49-F238E27FC236}">
                    <a16:creationId xmlns:a16="http://schemas.microsoft.com/office/drawing/2014/main" id="{8089B060-8968-4B42-8210-4B768CD02A56}"/>
                  </a:ext>
                </a:extLst>
              </p:cNvPr>
              <p:cNvSpPr/>
              <p:nvPr/>
            </p:nvSpPr>
            <p:spPr>
              <a:xfrm>
                <a:off x="8165245" y="395133"/>
                <a:ext cx="698758" cy="690086"/>
              </a:xfrm>
              <a:prstGeom prst="ellipse">
                <a:avLst/>
              </a:prstGeom>
              <a:solidFill>
                <a:srgbClr val="009242"/>
              </a:solidFill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585" tIns="36293" rIns="72585" bIns="36293" anchor="ctr"/>
              <a:lstStyle/>
              <a:p>
                <a:pPr algn="ctr">
                  <a:defRPr/>
                </a:pPr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79" name="138">
                <a:extLst>
                  <a:ext uri="{FF2B5EF4-FFF2-40B4-BE49-F238E27FC236}">
                    <a16:creationId xmlns:a16="http://schemas.microsoft.com/office/drawing/2014/main" id="{B26165D6-62A4-4ADE-83CF-4052863E57B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331074" y="538902"/>
                <a:ext cx="664579" cy="591324"/>
                <a:chOff x="952501" y="6013451"/>
                <a:chExt cx="511175" cy="460375"/>
              </a:xfrm>
            </p:grpSpPr>
            <p:sp>
              <p:nvSpPr>
                <p:cNvPr id="80" name="58">
                  <a:extLst>
                    <a:ext uri="{FF2B5EF4-FFF2-40B4-BE49-F238E27FC236}">
                      <a16:creationId xmlns:a16="http://schemas.microsoft.com/office/drawing/2014/main" id="{04A68747-B5FD-42F8-B9AA-A5C84541E0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71551" y="6021388"/>
                  <a:ext cx="492125" cy="452438"/>
                </a:xfrm>
                <a:custGeom>
                  <a:avLst/>
                  <a:gdLst>
                    <a:gd name="T0" fmla="*/ 137 w 310"/>
                    <a:gd name="T1" fmla="*/ 285 h 285"/>
                    <a:gd name="T2" fmla="*/ 0 w 310"/>
                    <a:gd name="T3" fmla="*/ 171 h 285"/>
                    <a:gd name="T4" fmla="*/ 2 w 310"/>
                    <a:gd name="T5" fmla="*/ 12 h 285"/>
                    <a:gd name="T6" fmla="*/ 54 w 310"/>
                    <a:gd name="T7" fmla="*/ 7 h 285"/>
                    <a:gd name="T8" fmla="*/ 87 w 310"/>
                    <a:gd name="T9" fmla="*/ 40 h 285"/>
                    <a:gd name="T10" fmla="*/ 97 w 310"/>
                    <a:gd name="T11" fmla="*/ 7 h 285"/>
                    <a:gd name="T12" fmla="*/ 137 w 310"/>
                    <a:gd name="T13" fmla="*/ 0 h 285"/>
                    <a:gd name="T14" fmla="*/ 310 w 310"/>
                    <a:gd name="T15" fmla="*/ 150 h 285"/>
                    <a:gd name="T16" fmla="*/ 137 w 310"/>
                    <a:gd name="T17" fmla="*/ 285 h 2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10" h="285">
                      <a:moveTo>
                        <a:pt x="137" y="285"/>
                      </a:moveTo>
                      <a:lnTo>
                        <a:pt x="0" y="171"/>
                      </a:lnTo>
                      <a:lnTo>
                        <a:pt x="2" y="12"/>
                      </a:lnTo>
                      <a:lnTo>
                        <a:pt x="54" y="7"/>
                      </a:lnTo>
                      <a:lnTo>
                        <a:pt x="87" y="40"/>
                      </a:lnTo>
                      <a:lnTo>
                        <a:pt x="97" y="7"/>
                      </a:lnTo>
                      <a:lnTo>
                        <a:pt x="137" y="0"/>
                      </a:lnTo>
                      <a:lnTo>
                        <a:pt x="310" y="150"/>
                      </a:lnTo>
                      <a:lnTo>
                        <a:pt x="137" y="285"/>
                      </a:lnTo>
                      <a:close/>
                    </a:path>
                  </a:pathLst>
                </a:custGeom>
                <a:gradFill flip="none" rotWithShape="1">
                  <a:gsLst>
                    <a:gs pos="73000">
                      <a:srgbClr val="0D0D0D">
                        <a:alpha val="0"/>
                      </a:srgbClr>
                    </a:gs>
                    <a:gs pos="100000">
                      <a:schemeClr val="tx1">
                        <a:lumMod val="95000"/>
                        <a:lumOff val="5000"/>
                        <a:alpha val="0"/>
                      </a:schemeClr>
                    </a:gs>
                    <a:gs pos="0">
                      <a:schemeClr val="tx1">
                        <a:lumMod val="95000"/>
                        <a:lumOff val="5000"/>
                        <a:alpha val="55000"/>
                      </a:schemeClr>
                    </a:gs>
                  </a:gsLst>
                  <a:lin ang="2700000" scaled="1"/>
                  <a:tileRect/>
                </a:gradFill>
                <a:ln>
                  <a:noFill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1" name="59">
                  <a:extLst>
                    <a:ext uri="{FF2B5EF4-FFF2-40B4-BE49-F238E27FC236}">
                      <a16:creationId xmlns:a16="http://schemas.microsoft.com/office/drawing/2014/main" id="{1D95DAB0-76F3-4D5F-A2BA-45BF3F0D5F3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952501" y="6013451"/>
                  <a:ext cx="115888" cy="290513"/>
                </a:xfrm>
                <a:custGeom>
                  <a:avLst/>
                  <a:gdLst>
                    <a:gd name="T0" fmla="*/ 63551 w 31"/>
                    <a:gd name="T1" fmla="*/ 0 h 77"/>
                    <a:gd name="T2" fmla="*/ 104673 w 31"/>
                    <a:gd name="T3" fmla="*/ 18864 h 77"/>
                    <a:gd name="T4" fmla="*/ 115888 w 31"/>
                    <a:gd name="T5" fmla="*/ 67912 h 77"/>
                    <a:gd name="T6" fmla="*/ 115888 w 31"/>
                    <a:gd name="T7" fmla="*/ 233920 h 77"/>
                    <a:gd name="T8" fmla="*/ 100935 w 31"/>
                    <a:gd name="T9" fmla="*/ 275421 h 77"/>
                    <a:gd name="T10" fmla="*/ 59813 w 31"/>
                    <a:gd name="T11" fmla="*/ 290513 h 77"/>
                    <a:gd name="T12" fmla="*/ 11215 w 31"/>
                    <a:gd name="T13" fmla="*/ 267876 h 77"/>
                    <a:gd name="T14" fmla="*/ 0 w 31"/>
                    <a:gd name="T15" fmla="*/ 211282 h 77"/>
                    <a:gd name="T16" fmla="*/ 0 w 31"/>
                    <a:gd name="T17" fmla="*/ 79231 h 77"/>
                    <a:gd name="T18" fmla="*/ 11215 w 31"/>
                    <a:gd name="T19" fmla="*/ 18864 h 77"/>
                    <a:gd name="T20" fmla="*/ 63551 w 31"/>
                    <a:gd name="T21" fmla="*/ 0 h 77"/>
                    <a:gd name="T22" fmla="*/ 59813 w 31"/>
                    <a:gd name="T23" fmla="*/ 264103 h 77"/>
                    <a:gd name="T24" fmla="*/ 82243 w 31"/>
                    <a:gd name="T25" fmla="*/ 222601 h 77"/>
                    <a:gd name="T26" fmla="*/ 82243 w 31"/>
                    <a:gd name="T27" fmla="*/ 64139 h 77"/>
                    <a:gd name="T28" fmla="*/ 59813 w 31"/>
                    <a:gd name="T29" fmla="*/ 26410 h 77"/>
                    <a:gd name="T30" fmla="*/ 33645 w 31"/>
                    <a:gd name="T31" fmla="*/ 64139 h 77"/>
                    <a:gd name="T32" fmla="*/ 33645 w 31"/>
                    <a:gd name="T33" fmla="*/ 75458 h 77"/>
                    <a:gd name="T34" fmla="*/ 33645 w 31"/>
                    <a:gd name="T35" fmla="*/ 86777 h 77"/>
                    <a:gd name="T36" fmla="*/ 33645 w 31"/>
                    <a:gd name="T37" fmla="*/ 132051 h 77"/>
                    <a:gd name="T38" fmla="*/ 33645 w 31"/>
                    <a:gd name="T39" fmla="*/ 181099 h 77"/>
                    <a:gd name="T40" fmla="*/ 33645 w 31"/>
                    <a:gd name="T41" fmla="*/ 222601 h 77"/>
                    <a:gd name="T42" fmla="*/ 59813 w 31"/>
                    <a:gd name="T43" fmla="*/ 264103 h 77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31" h="77">
                      <a:moveTo>
                        <a:pt x="17" y="0"/>
                      </a:moveTo>
                      <a:cubicBezTo>
                        <a:pt x="22" y="0"/>
                        <a:pt x="26" y="1"/>
                        <a:pt x="28" y="5"/>
                      </a:cubicBezTo>
                      <a:cubicBezTo>
                        <a:pt x="30" y="8"/>
                        <a:pt x="31" y="12"/>
                        <a:pt x="31" y="18"/>
                      </a:cubicBezTo>
                      <a:cubicBezTo>
                        <a:pt x="31" y="62"/>
                        <a:pt x="31" y="62"/>
                        <a:pt x="31" y="62"/>
                      </a:cubicBezTo>
                      <a:cubicBezTo>
                        <a:pt x="31" y="67"/>
                        <a:pt x="30" y="71"/>
                        <a:pt x="27" y="73"/>
                      </a:cubicBezTo>
                      <a:cubicBezTo>
                        <a:pt x="25" y="76"/>
                        <a:pt x="21" y="77"/>
                        <a:pt x="16" y="77"/>
                      </a:cubicBezTo>
                      <a:cubicBezTo>
                        <a:pt x="9" y="77"/>
                        <a:pt x="5" y="75"/>
                        <a:pt x="3" y="71"/>
                      </a:cubicBezTo>
                      <a:cubicBezTo>
                        <a:pt x="1" y="69"/>
                        <a:pt x="0" y="64"/>
                        <a:pt x="0" y="56"/>
                      </a:cubicBezTo>
                      <a:cubicBezTo>
                        <a:pt x="0" y="21"/>
                        <a:pt x="0" y="21"/>
                        <a:pt x="0" y="21"/>
                      </a:cubicBezTo>
                      <a:cubicBezTo>
                        <a:pt x="0" y="13"/>
                        <a:pt x="1" y="8"/>
                        <a:pt x="3" y="5"/>
                      </a:cubicBezTo>
                      <a:cubicBezTo>
                        <a:pt x="5" y="2"/>
                        <a:pt x="10" y="0"/>
                        <a:pt x="17" y="0"/>
                      </a:cubicBezTo>
                      <a:close/>
                      <a:moveTo>
                        <a:pt x="16" y="70"/>
                      </a:moveTo>
                      <a:cubicBezTo>
                        <a:pt x="20" y="70"/>
                        <a:pt x="22" y="66"/>
                        <a:pt x="22" y="59"/>
                      </a:cubicBezTo>
                      <a:cubicBezTo>
                        <a:pt x="22" y="17"/>
                        <a:pt x="22" y="17"/>
                        <a:pt x="22" y="17"/>
                      </a:cubicBezTo>
                      <a:cubicBezTo>
                        <a:pt x="22" y="10"/>
                        <a:pt x="20" y="7"/>
                        <a:pt x="16" y="7"/>
                      </a:cubicBezTo>
                      <a:cubicBezTo>
                        <a:pt x="11" y="7"/>
                        <a:pt x="9" y="10"/>
                        <a:pt x="9" y="17"/>
                      </a:cubicBezTo>
                      <a:cubicBezTo>
                        <a:pt x="9" y="20"/>
                        <a:pt x="9" y="20"/>
                        <a:pt x="9" y="20"/>
                      </a:cubicBezTo>
                      <a:cubicBezTo>
                        <a:pt x="9" y="23"/>
                        <a:pt x="9" y="23"/>
                        <a:pt x="9" y="23"/>
                      </a:cubicBezTo>
                      <a:cubicBezTo>
                        <a:pt x="9" y="35"/>
                        <a:pt x="9" y="35"/>
                        <a:pt x="9" y="35"/>
                      </a:cubicBezTo>
                      <a:cubicBezTo>
                        <a:pt x="9" y="48"/>
                        <a:pt x="9" y="48"/>
                        <a:pt x="9" y="48"/>
                      </a:cubicBezTo>
                      <a:cubicBezTo>
                        <a:pt x="9" y="59"/>
                        <a:pt x="9" y="59"/>
                        <a:pt x="9" y="59"/>
                      </a:cubicBezTo>
                      <a:cubicBezTo>
                        <a:pt x="9" y="66"/>
                        <a:pt x="11" y="70"/>
                        <a:pt x="16" y="7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5875" cap="flat">
                      <a:solidFill>
                        <a:srgbClr val="000000"/>
                      </a:solidFill>
                      <a:prstDash val="solid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2" name="60">
                  <a:extLst>
                    <a:ext uri="{FF2B5EF4-FFF2-40B4-BE49-F238E27FC236}">
                      <a16:creationId xmlns:a16="http://schemas.microsoft.com/office/drawing/2014/main" id="{284B0257-745C-4AAB-902D-1D66A98DD1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90613" y="6013451"/>
                  <a:ext cx="117475" cy="290513"/>
                </a:xfrm>
                <a:custGeom>
                  <a:avLst/>
                  <a:gdLst>
                    <a:gd name="T0" fmla="*/ 0 w 31"/>
                    <a:gd name="T1" fmla="*/ 60366 h 77"/>
                    <a:gd name="T2" fmla="*/ 15158 w 31"/>
                    <a:gd name="T3" fmla="*/ 15092 h 77"/>
                    <a:gd name="T4" fmla="*/ 60632 w 31"/>
                    <a:gd name="T5" fmla="*/ 0 h 77"/>
                    <a:gd name="T6" fmla="*/ 109896 w 31"/>
                    <a:gd name="T7" fmla="*/ 22637 h 77"/>
                    <a:gd name="T8" fmla="*/ 117475 w 31"/>
                    <a:gd name="T9" fmla="*/ 83004 h 77"/>
                    <a:gd name="T10" fmla="*/ 113685 w 31"/>
                    <a:gd name="T11" fmla="*/ 113187 h 77"/>
                    <a:gd name="T12" fmla="*/ 102317 w 31"/>
                    <a:gd name="T13" fmla="*/ 143370 h 77"/>
                    <a:gd name="T14" fmla="*/ 68211 w 31"/>
                    <a:gd name="T15" fmla="*/ 196191 h 77"/>
                    <a:gd name="T16" fmla="*/ 41685 w 31"/>
                    <a:gd name="T17" fmla="*/ 256557 h 77"/>
                    <a:gd name="T18" fmla="*/ 117475 w 31"/>
                    <a:gd name="T19" fmla="*/ 256557 h 77"/>
                    <a:gd name="T20" fmla="*/ 117475 w 31"/>
                    <a:gd name="T21" fmla="*/ 286740 h 77"/>
                    <a:gd name="T22" fmla="*/ 30316 w 31"/>
                    <a:gd name="T23" fmla="*/ 290513 h 77"/>
                    <a:gd name="T24" fmla="*/ 0 w 31"/>
                    <a:gd name="T25" fmla="*/ 286740 h 77"/>
                    <a:gd name="T26" fmla="*/ 0 w 31"/>
                    <a:gd name="T27" fmla="*/ 286740 h 77"/>
                    <a:gd name="T28" fmla="*/ 18948 w 31"/>
                    <a:gd name="T29" fmla="*/ 207509 h 77"/>
                    <a:gd name="T30" fmla="*/ 64422 w 31"/>
                    <a:gd name="T31" fmla="*/ 139597 h 77"/>
                    <a:gd name="T32" fmla="*/ 79580 w 31"/>
                    <a:gd name="T33" fmla="*/ 75458 h 77"/>
                    <a:gd name="T34" fmla="*/ 79580 w 31"/>
                    <a:gd name="T35" fmla="*/ 71685 h 77"/>
                    <a:gd name="T36" fmla="*/ 79580 w 31"/>
                    <a:gd name="T37" fmla="*/ 64139 h 77"/>
                    <a:gd name="T38" fmla="*/ 79580 w 31"/>
                    <a:gd name="T39" fmla="*/ 45275 h 77"/>
                    <a:gd name="T40" fmla="*/ 56843 w 31"/>
                    <a:gd name="T41" fmla="*/ 26410 h 77"/>
                    <a:gd name="T42" fmla="*/ 37895 w 31"/>
                    <a:gd name="T43" fmla="*/ 60366 h 77"/>
                    <a:gd name="T44" fmla="*/ 37895 w 31"/>
                    <a:gd name="T45" fmla="*/ 71685 h 77"/>
                    <a:gd name="T46" fmla="*/ 37895 w 31"/>
                    <a:gd name="T47" fmla="*/ 79231 h 77"/>
                    <a:gd name="T48" fmla="*/ 37895 w 31"/>
                    <a:gd name="T49" fmla="*/ 86777 h 77"/>
                    <a:gd name="T50" fmla="*/ 37895 w 31"/>
                    <a:gd name="T51" fmla="*/ 98095 h 77"/>
                    <a:gd name="T52" fmla="*/ 0 w 31"/>
                    <a:gd name="T53" fmla="*/ 98095 h 77"/>
                    <a:gd name="T54" fmla="*/ 0 w 31"/>
                    <a:gd name="T55" fmla="*/ 60366 h 77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0" t="0" r="r" b="b"/>
                  <a:pathLst>
                    <a:path w="31" h="77">
                      <a:moveTo>
                        <a:pt x="0" y="16"/>
                      </a:moveTo>
                      <a:cubicBezTo>
                        <a:pt x="0" y="10"/>
                        <a:pt x="2" y="6"/>
                        <a:pt x="4" y="4"/>
                      </a:cubicBezTo>
                      <a:cubicBezTo>
                        <a:pt x="6" y="1"/>
                        <a:pt x="10" y="0"/>
                        <a:pt x="16" y="0"/>
                      </a:cubicBezTo>
                      <a:cubicBezTo>
                        <a:pt x="23" y="0"/>
                        <a:pt x="27" y="2"/>
                        <a:pt x="29" y="6"/>
                      </a:cubicBezTo>
                      <a:cubicBezTo>
                        <a:pt x="30" y="9"/>
                        <a:pt x="31" y="14"/>
                        <a:pt x="31" y="22"/>
                      </a:cubicBezTo>
                      <a:cubicBezTo>
                        <a:pt x="31" y="25"/>
                        <a:pt x="31" y="28"/>
                        <a:pt x="30" y="30"/>
                      </a:cubicBezTo>
                      <a:cubicBezTo>
                        <a:pt x="30" y="32"/>
                        <a:pt x="29" y="35"/>
                        <a:pt x="27" y="38"/>
                      </a:cubicBezTo>
                      <a:cubicBezTo>
                        <a:pt x="18" y="52"/>
                        <a:pt x="18" y="52"/>
                        <a:pt x="18" y="52"/>
                      </a:cubicBezTo>
                      <a:cubicBezTo>
                        <a:pt x="14" y="58"/>
                        <a:pt x="12" y="63"/>
                        <a:pt x="11" y="68"/>
                      </a:cubicBezTo>
                      <a:cubicBezTo>
                        <a:pt x="31" y="68"/>
                        <a:pt x="31" y="68"/>
                        <a:pt x="31" y="68"/>
                      </a:cubicBezTo>
                      <a:cubicBezTo>
                        <a:pt x="31" y="76"/>
                        <a:pt x="31" y="76"/>
                        <a:pt x="31" y="76"/>
                      </a:cubicBezTo>
                      <a:cubicBezTo>
                        <a:pt x="8" y="77"/>
                        <a:pt x="8" y="77"/>
                        <a:pt x="8" y="77"/>
                      </a:cubicBezTo>
                      <a:cubicBezTo>
                        <a:pt x="0" y="76"/>
                        <a:pt x="0" y="76"/>
                        <a:pt x="0" y="76"/>
                      </a:cubicBezTo>
                      <a:cubicBezTo>
                        <a:pt x="0" y="76"/>
                        <a:pt x="0" y="76"/>
                        <a:pt x="0" y="76"/>
                      </a:cubicBezTo>
                      <a:cubicBezTo>
                        <a:pt x="0" y="68"/>
                        <a:pt x="2" y="61"/>
                        <a:pt x="5" y="55"/>
                      </a:cubicBezTo>
                      <a:cubicBezTo>
                        <a:pt x="7" y="51"/>
                        <a:pt x="11" y="45"/>
                        <a:pt x="17" y="37"/>
                      </a:cubicBezTo>
                      <a:cubicBezTo>
                        <a:pt x="20" y="32"/>
                        <a:pt x="21" y="27"/>
                        <a:pt x="21" y="20"/>
                      </a:cubicBezTo>
                      <a:cubicBezTo>
                        <a:pt x="21" y="19"/>
                        <a:pt x="21" y="19"/>
                        <a:pt x="21" y="19"/>
                      </a:cubicBezTo>
                      <a:cubicBezTo>
                        <a:pt x="21" y="17"/>
                        <a:pt x="21" y="17"/>
                        <a:pt x="21" y="17"/>
                      </a:cubicBezTo>
                      <a:cubicBezTo>
                        <a:pt x="21" y="15"/>
                        <a:pt x="21" y="13"/>
                        <a:pt x="21" y="12"/>
                      </a:cubicBezTo>
                      <a:cubicBezTo>
                        <a:pt x="20" y="9"/>
                        <a:pt x="18" y="7"/>
                        <a:pt x="15" y="7"/>
                      </a:cubicBezTo>
                      <a:cubicBezTo>
                        <a:pt x="11" y="7"/>
                        <a:pt x="10" y="10"/>
                        <a:pt x="10" y="16"/>
                      </a:cubicBezTo>
                      <a:cubicBezTo>
                        <a:pt x="10" y="19"/>
                        <a:pt x="10" y="19"/>
                        <a:pt x="10" y="19"/>
                      </a:cubicBezTo>
                      <a:cubicBezTo>
                        <a:pt x="10" y="21"/>
                        <a:pt x="10" y="21"/>
                        <a:pt x="10" y="21"/>
                      </a:cubicBezTo>
                      <a:cubicBezTo>
                        <a:pt x="10" y="23"/>
                        <a:pt x="10" y="23"/>
                        <a:pt x="10" y="23"/>
                      </a:cubicBezTo>
                      <a:cubicBezTo>
                        <a:pt x="10" y="26"/>
                        <a:pt x="10" y="26"/>
                        <a:pt x="10" y="26"/>
                      </a:cubicBezTo>
                      <a:cubicBezTo>
                        <a:pt x="0" y="26"/>
                        <a:pt x="0" y="26"/>
                        <a:pt x="0" y="26"/>
                      </a:cubicBez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5875" cap="flat">
                      <a:solidFill>
                        <a:srgbClr val="000000"/>
                      </a:solidFill>
                      <a:prstDash val="solid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</p:grpSp>
        </p:grpSp>
        <p:sp>
          <p:nvSpPr>
            <p:cNvPr id="76" name="Rectangle 75"/>
            <p:cNvSpPr/>
            <p:nvPr/>
          </p:nvSpPr>
          <p:spPr>
            <a:xfrm>
              <a:off x="4586647" y="3251052"/>
              <a:ext cx="7303908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Phân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tích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và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đánh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giá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được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thực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trạng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 SHCM </a:t>
              </a:r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của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trường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mầm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 non </a:t>
              </a:r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đang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công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 </a:t>
              </a:r>
              <a:r>
                <a:rPr lang="en-US" sz="2200" b="1" dirty="0" err="1">
                  <a:latin typeface="Times New Roman"/>
                  <a:ea typeface="Calibri"/>
                  <a:cs typeface="Times New Roman"/>
                </a:rPr>
                <a:t>tác</a:t>
              </a:r>
              <a:r>
                <a:rPr lang="en-US" sz="2200" b="1" dirty="0">
                  <a:latin typeface="Times New Roman"/>
                  <a:ea typeface="Calibri"/>
                  <a:cs typeface="Times New Roman"/>
                </a:rPr>
                <a:t>.</a:t>
              </a:r>
              <a:endParaRPr lang="en-US" sz="2200" b="1" dirty="0">
                <a:effectLst/>
                <a:latin typeface="Times New Roman"/>
                <a:ea typeface="Calibri"/>
                <a:cs typeface="Times New Roman"/>
              </a:endParaRPr>
            </a:p>
          </p:txBody>
        </p:sp>
      </p:grpSp>
      <p:sp>
        <p:nvSpPr>
          <p:cNvPr id="7" name="Pentagon 6"/>
          <p:cNvSpPr/>
          <p:nvPr/>
        </p:nvSpPr>
        <p:spPr>
          <a:xfrm>
            <a:off x="-36307" y="6320"/>
            <a:ext cx="3391851" cy="1567299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MỤC TIÊU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268063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0BD5F0B-5066-41B0-88BE-A9B646016BEE}"/>
              </a:ext>
            </a:extLst>
          </p:cNvPr>
          <p:cNvSpPr/>
          <p:nvPr/>
        </p:nvSpPr>
        <p:spPr>
          <a:xfrm>
            <a:off x="0" y="-2"/>
            <a:ext cx="12192000" cy="14977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DA4F5F-2DC7-4F92-8CB8-593EE99D299F}"/>
              </a:ext>
            </a:extLst>
          </p:cNvPr>
          <p:cNvSpPr/>
          <p:nvPr/>
        </p:nvSpPr>
        <p:spPr>
          <a:xfrm>
            <a:off x="2031978" y="1275240"/>
            <a:ext cx="1014717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E0BE8B-91E4-42B9-893E-3759D53E7692}"/>
              </a:ext>
            </a:extLst>
          </p:cNvPr>
          <p:cNvSpPr/>
          <p:nvPr/>
        </p:nvSpPr>
        <p:spPr>
          <a:xfrm>
            <a:off x="5816008" y="169942"/>
            <a:ext cx="6279589" cy="742641"/>
          </a:xfrm>
          <a:prstGeom prst="rect">
            <a:avLst/>
          </a:prstGeom>
          <a:noFill/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algn="r">
              <a:tabLst>
                <a:tab pos="1090930" algn="l"/>
              </a:tabLst>
            </a:pPr>
            <a:r>
              <a:rPr lang="en-US" sz="1600" b="1" dirty="0" err="1">
                <a:solidFill>
                  <a:schemeClr val="bg1"/>
                </a:solidFill>
                <a:latin typeface="Times New Roman"/>
                <a:ea typeface="Times New Roman"/>
              </a:rPr>
              <a:t>Chuyên</a:t>
            </a:r>
            <a:r>
              <a:rPr lang="en-US" sz="1600" b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Times New Roman"/>
                <a:ea typeface="Times New Roman"/>
              </a:rPr>
              <a:t>đề</a:t>
            </a:r>
            <a:r>
              <a:rPr lang="en-US" sz="1600" b="1" dirty="0">
                <a:solidFill>
                  <a:schemeClr val="bg1"/>
                </a:solidFill>
                <a:latin typeface="Times New Roman"/>
                <a:ea typeface="Times New Roman"/>
              </a:rPr>
              <a:t>:</a:t>
            </a:r>
            <a:endParaRPr lang="en-US" sz="1600" dirty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algn="r">
              <a:tabLst>
                <a:tab pos="1090930" algn="l"/>
              </a:tabLst>
            </a:pPr>
            <a:r>
              <a:rPr lang="en-US" sz="16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HƯỚNG DẪN SINH HOẠT CHUYÊN MÔN </a:t>
            </a:r>
            <a:endParaRPr lang="en-US" sz="1600" dirty="0">
              <a:solidFill>
                <a:schemeClr val="bg1"/>
              </a:solidFill>
              <a:latin typeface="Times New Roman"/>
              <a:ea typeface="Calibri"/>
              <a:cs typeface="Times New Roman"/>
            </a:endParaRPr>
          </a:p>
          <a:p>
            <a:pPr algn="r">
              <a:tabLst>
                <a:tab pos="1090930" algn="l"/>
              </a:tabLst>
            </a:pPr>
            <a:r>
              <a:rPr lang="en-US" sz="16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PHÙ HỢP VỚI ĐIỀU KIỆN THỰC TẾ CỦA TRƯỜNG MẦM NON</a:t>
            </a:r>
            <a:endParaRPr lang="en-US" sz="1600" dirty="0">
              <a:solidFill>
                <a:schemeClr val="bg1"/>
              </a:solidFill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14" name="Pentagon 13"/>
          <p:cNvSpPr/>
          <p:nvPr/>
        </p:nvSpPr>
        <p:spPr>
          <a:xfrm>
            <a:off x="-36307" y="6320"/>
            <a:ext cx="3391851" cy="1567299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PHỤ LỤC</a:t>
            </a:r>
            <a:endParaRPr lang="en-US" sz="3000" dirty="0"/>
          </a:p>
        </p:txBody>
      </p:sp>
      <p:sp>
        <p:nvSpPr>
          <p:cNvPr id="9" name="Rectangle: Rounded Corners 43">
            <a:extLst>
              <a:ext uri="{FF2B5EF4-FFF2-40B4-BE49-F238E27FC236}">
                <a16:creationId xmlns:a16="http://schemas.microsoft.com/office/drawing/2014/main" id="{B4CC4CB2-0F31-45F0-8F45-F8E26A48FE49}"/>
              </a:ext>
            </a:extLst>
          </p:cNvPr>
          <p:cNvSpPr/>
          <p:nvPr/>
        </p:nvSpPr>
        <p:spPr>
          <a:xfrm>
            <a:off x="299545" y="2270233"/>
            <a:ext cx="11625998" cy="4477407"/>
          </a:xfrm>
          <a:prstGeom prst="roundRect">
            <a:avLst>
              <a:gd name="adj" fmla="val 3319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A1DA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269875" algn="ctr">
              <a:lnSpc>
                <a:spcPct val="150000"/>
              </a:lnSpc>
              <a:tabLst>
                <a:tab pos="5943600" algn="l"/>
              </a:tabLst>
            </a:pPr>
            <a:r>
              <a:rPr lang="en-US" sz="2000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Phụ</a:t>
            </a:r>
            <a:r>
              <a:rPr lang="en-US" sz="2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lục</a:t>
            </a:r>
            <a:r>
              <a:rPr lang="en-US" sz="2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2. LỊCH THỰC HIỆN SINH HOẠT CHUYÊN MÔN </a:t>
            </a:r>
            <a:endParaRPr lang="en-US" sz="2000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 algn="ctr">
              <a:lnSpc>
                <a:spcPct val="150000"/>
              </a:lnSpc>
              <a:tabLst>
                <a:tab pos="5943600" algn="l"/>
              </a:tabLst>
            </a:pPr>
            <a:r>
              <a:rPr lang="en-US" sz="2000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Năm</a:t>
            </a:r>
            <a:r>
              <a:rPr lang="en-US" sz="2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học</a:t>
            </a:r>
            <a:r>
              <a:rPr lang="en-US" sz="2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…..</a:t>
            </a:r>
            <a:endParaRPr lang="en-US" sz="2000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 algn="ctr">
              <a:lnSpc>
                <a:spcPct val="150000"/>
              </a:lnSpc>
              <a:tabLst>
                <a:tab pos="5943600" algn="l"/>
              </a:tabLst>
            </a:pPr>
            <a:r>
              <a:rPr lang="en-US" sz="2000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(</a:t>
            </a:r>
            <a:r>
              <a:rPr lang="en-US" sz="2000" b="1" i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Dành</a:t>
            </a:r>
            <a:r>
              <a:rPr lang="en-US" sz="2000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cho</a:t>
            </a:r>
            <a:r>
              <a:rPr lang="en-US" sz="2000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tổ</a:t>
            </a:r>
            <a:r>
              <a:rPr lang="en-US" sz="2000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chuyên</a:t>
            </a:r>
            <a:r>
              <a:rPr lang="en-US" sz="2000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môn</a:t>
            </a:r>
            <a:r>
              <a:rPr lang="en-US" sz="2000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trường</a:t>
            </a:r>
            <a:r>
              <a:rPr lang="en-US" sz="2000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mầm</a:t>
            </a:r>
            <a:r>
              <a:rPr lang="en-US" sz="2000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non)</a:t>
            </a:r>
            <a:endParaRPr lang="en-US" sz="2000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2000" b="1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2000" b="1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2000" b="1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2000" b="1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2000" b="1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2000" b="1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2000" b="1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2000" b="1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2000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709399"/>
              </p:ext>
            </p:extLst>
          </p:nvPr>
        </p:nvGraphicFramePr>
        <p:xfrm>
          <a:off x="740980" y="4050164"/>
          <a:ext cx="10846674" cy="2743200"/>
        </p:xfrm>
        <a:graphic>
          <a:graphicData uri="http://schemas.openxmlformats.org/drawingml/2006/table">
            <a:tbl>
              <a:tblPr firstRow="1" firstCol="1" bandRow="1"/>
              <a:tblGrid>
                <a:gridCol w="744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4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4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88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54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Stt</a:t>
                      </a:r>
                      <a:endParaRPr lang="en-US" sz="2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Thời gian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Nội dung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Hình thức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Chuẩn bị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0" indent="26987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0" indent="26987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0" indent="26987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0" indent="26987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0" indent="26987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823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lowchart: Alternate Process 40"/>
          <p:cNvSpPr/>
          <p:nvPr/>
        </p:nvSpPr>
        <p:spPr>
          <a:xfrm>
            <a:off x="9151435" y="2023299"/>
            <a:ext cx="2594343" cy="3405401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lowchart: Alternate Process 41"/>
          <p:cNvSpPr/>
          <p:nvPr/>
        </p:nvSpPr>
        <p:spPr>
          <a:xfrm>
            <a:off x="6294696" y="2017402"/>
            <a:ext cx="2594343" cy="3405401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lowchart: Alternate Process 39"/>
          <p:cNvSpPr/>
          <p:nvPr/>
        </p:nvSpPr>
        <p:spPr>
          <a:xfrm>
            <a:off x="3395444" y="2019761"/>
            <a:ext cx="2594343" cy="3405401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Alternate Process 3"/>
          <p:cNvSpPr/>
          <p:nvPr/>
        </p:nvSpPr>
        <p:spPr>
          <a:xfrm>
            <a:off x="510363" y="2016223"/>
            <a:ext cx="2594343" cy="3405401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0BD5F0B-5066-41B0-88BE-A9B646016BEE}"/>
              </a:ext>
            </a:extLst>
          </p:cNvPr>
          <p:cNvSpPr/>
          <p:nvPr/>
        </p:nvSpPr>
        <p:spPr>
          <a:xfrm>
            <a:off x="0" y="-1"/>
            <a:ext cx="12192000" cy="142083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ectangle: Rounded Corners 21"/>
          <p:cNvSpPr/>
          <p:nvPr/>
        </p:nvSpPr>
        <p:spPr>
          <a:xfrm>
            <a:off x="6510346" y="5093017"/>
            <a:ext cx="2295525" cy="531813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tx1"/>
              </a:solidFill>
            </a:endParaRPr>
          </a:p>
        </p:txBody>
      </p:sp>
      <p:sp>
        <p:nvSpPr>
          <p:cNvPr id="12296" name="TextBox 13"/>
          <p:cNvSpPr txBox="1">
            <a:spLocks noChangeArrowheads="1"/>
          </p:cNvSpPr>
          <p:nvPr/>
        </p:nvSpPr>
        <p:spPr bwMode="auto">
          <a:xfrm>
            <a:off x="1008970" y="5645169"/>
            <a:ext cx="160920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ID" altLang="en-US" sz="1200" dirty="0" err="1"/>
              <a:t>Tích</a:t>
            </a:r>
            <a:r>
              <a:rPr lang="en-ID" altLang="en-US" sz="1200" dirty="0"/>
              <a:t> </a:t>
            </a:r>
            <a:r>
              <a:rPr lang="en-ID" altLang="en-US" sz="1200" dirty="0" err="1"/>
              <a:t>cực</a:t>
            </a:r>
            <a:r>
              <a:rPr lang="en-ID" altLang="en-US" sz="1200" dirty="0"/>
              <a:t>, </a:t>
            </a:r>
            <a:r>
              <a:rPr lang="en-ID" altLang="en-US" sz="1200" dirty="0" err="1"/>
              <a:t>chủ</a:t>
            </a:r>
            <a:r>
              <a:rPr lang="en-ID" altLang="en-US" sz="1200" dirty="0"/>
              <a:t> </a:t>
            </a:r>
            <a:r>
              <a:rPr lang="en-ID" altLang="en-US" sz="1200" dirty="0" err="1"/>
              <a:t>động</a:t>
            </a:r>
            <a:endParaRPr lang="en-ID" altLang="en-US" sz="1200" dirty="0"/>
          </a:p>
        </p:txBody>
      </p:sp>
      <p:sp>
        <p:nvSpPr>
          <p:cNvPr id="12299" name="TextBox 23"/>
          <p:cNvSpPr txBox="1">
            <a:spLocks noChangeArrowheads="1"/>
          </p:cNvSpPr>
          <p:nvPr/>
        </p:nvSpPr>
        <p:spPr bwMode="auto">
          <a:xfrm>
            <a:off x="6661158" y="5163347"/>
            <a:ext cx="1993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ID" altLang="en-US" sz="1800" b="1" dirty="0" err="1">
                <a:solidFill>
                  <a:schemeClr val="bg2"/>
                </a:solidFill>
              </a:rPr>
              <a:t>Tổ</a:t>
            </a:r>
            <a:r>
              <a:rPr lang="en-ID" altLang="en-US" sz="1800" b="1" dirty="0">
                <a:solidFill>
                  <a:schemeClr val="bg2"/>
                </a:solidFill>
              </a:rPr>
              <a:t> </a:t>
            </a:r>
            <a:r>
              <a:rPr lang="en-ID" altLang="en-US" sz="1800" b="1" dirty="0" err="1">
                <a:solidFill>
                  <a:schemeClr val="bg2"/>
                </a:solidFill>
              </a:rPr>
              <a:t>trưởng</a:t>
            </a:r>
            <a:r>
              <a:rPr lang="en-ID" altLang="en-US" sz="1800" b="1" dirty="0">
                <a:solidFill>
                  <a:schemeClr val="bg2"/>
                </a:solidFill>
              </a:rPr>
              <a:t> CM</a:t>
            </a:r>
          </a:p>
        </p:txBody>
      </p:sp>
      <p:sp>
        <p:nvSpPr>
          <p:cNvPr id="12300" name="Rectangle 27"/>
          <p:cNvSpPr>
            <a:spLocks noChangeArrowheads="1"/>
          </p:cNvSpPr>
          <p:nvPr/>
        </p:nvSpPr>
        <p:spPr bwMode="auto">
          <a:xfrm>
            <a:off x="1419903" y="6185004"/>
            <a:ext cx="96520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1600" spc="-30" dirty="0">
                <a:latin typeface="Times New Roman" pitchFamily="18" charset="0"/>
                <a:ea typeface="Calibri"/>
                <a:cs typeface="Times New Roman" pitchFamily="18" charset="0"/>
              </a:rPr>
              <a:t>SHCM </a:t>
            </a:r>
            <a:r>
              <a:rPr lang="en-US" sz="1600" spc="-30" dirty="0" err="1">
                <a:latin typeface="Times New Roman" pitchFamily="18" charset="0"/>
                <a:ea typeface="Calibri"/>
                <a:cs typeface="Times New Roman" pitchFamily="18" charset="0"/>
              </a:rPr>
              <a:t>là</a:t>
            </a:r>
            <a:r>
              <a:rPr lang="en-US" sz="1600" spc="-3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spc="-30" dirty="0" err="1">
                <a:latin typeface="Times New Roman" pitchFamily="18" charset="0"/>
                <a:ea typeface="Calibri"/>
                <a:cs typeface="Times New Roman" pitchFamily="18" charset="0"/>
              </a:rPr>
              <a:t>nhiệm</a:t>
            </a:r>
            <a:r>
              <a:rPr lang="en-US" sz="1600" spc="-3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spc="-30" dirty="0" err="1">
                <a:latin typeface="Times New Roman" pitchFamily="18" charset="0"/>
                <a:ea typeface="Calibri"/>
                <a:cs typeface="Times New Roman" pitchFamily="18" charset="0"/>
              </a:rPr>
              <a:t>vụ</a:t>
            </a:r>
            <a:r>
              <a:rPr lang="en-US" sz="1600" spc="-3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spc="-30" dirty="0" err="1">
                <a:latin typeface="Times New Roman" pitchFamily="18" charset="0"/>
                <a:ea typeface="Calibri"/>
                <a:cs typeface="Times New Roman" pitchFamily="18" charset="0"/>
              </a:rPr>
              <a:t>của</a:t>
            </a:r>
            <a:r>
              <a:rPr lang="en-US" sz="1600" spc="-3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spc="-30" dirty="0" err="1">
                <a:latin typeface="Times New Roman" pitchFamily="18" charset="0"/>
                <a:ea typeface="Calibri"/>
                <a:cs typeface="Times New Roman" pitchFamily="18" charset="0"/>
              </a:rPr>
              <a:t>toàn</a:t>
            </a:r>
            <a:r>
              <a:rPr lang="en-US" sz="1600" spc="-3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spc="-30" dirty="0" err="1">
                <a:latin typeface="Times New Roman" pitchFamily="18" charset="0"/>
                <a:ea typeface="Calibri"/>
                <a:cs typeface="Times New Roman" pitchFamily="18" charset="0"/>
              </a:rPr>
              <a:t>trường</a:t>
            </a:r>
            <a:r>
              <a:rPr lang="en-US" sz="1600" spc="-30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sz="1600" spc="-30" dirty="0" err="1">
                <a:latin typeface="Times New Roman" pitchFamily="18" charset="0"/>
                <a:ea typeface="Calibri"/>
                <a:cs typeface="Times New Roman" pitchFamily="18" charset="0"/>
              </a:rPr>
              <a:t>cần</a:t>
            </a:r>
            <a:r>
              <a:rPr lang="en-US" sz="1600" spc="-3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spc="-30" dirty="0" err="1">
                <a:latin typeface="Times New Roman" pitchFamily="18" charset="0"/>
                <a:ea typeface="Calibri"/>
                <a:cs typeface="Times New Roman" pitchFamily="18" charset="0"/>
              </a:rPr>
              <a:t>sự</a:t>
            </a:r>
            <a:r>
              <a:rPr lang="en-US" sz="1600" spc="-3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spc="-30" dirty="0" err="1">
                <a:latin typeface="Times New Roman" pitchFamily="18" charset="0"/>
                <a:ea typeface="Calibri"/>
                <a:cs typeface="Times New Roman" pitchFamily="18" charset="0"/>
              </a:rPr>
              <a:t>tham</a:t>
            </a:r>
            <a:r>
              <a:rPr lang="en-US" sz="1600" spc="-3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spc="-30" dirty="0" err="1">
                <a:latin typeface="Times New Roman" pitchFamily="18" charset="0"/>
                <a:ea typeface="Calibri"/>
                <a:cs typeface="Times New Roman" pitchFamily="18" charset="0"/>
              </a:rPr>
              <a:t>gia</a:t>
            </a:r>
            <a:r>
              <a:rPr lang="en-US" sz="1600" spc="-3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spc="-30" dirty="0" err="1">
                <a:latin typeface="Times New Roman" pitchFamily="18" charset="0"/>
                <a:ea typeface="Calibri"/>
                <a:cs typeface="Times New Roman" pitchFamily="18" charset="0"/>
              </a:rPr>
              <a:t>tích</a:t>
            </a:r>
            <a:r>
              <a:rPr lang="en-US" sz="1600" spc="-3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spc="-30" dirty="0" err="1">
                <a:latin typeface="Times New Roman" pitchFamily="18" charset="0"/>
                <a:ea typeface="Calibri"/>
                <a:cs typeface="Times New Roman" pitchFamily="18" charset="0"/>
              </a:rPr>
              <a:t>cực</a:t>
            </a:r>
            <a:r>
              <a:rPr lang="en-US" sz="1600" spc="-30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sz="1600" spc="-30" dirty="0" err="1">
                <a:latin typeface="Times New Roman" pitchFamily="18" charset="0"/>
                <a:ea typeface="Calibri"/>
                <a:cs typeface="Times New Roman" pitchFamily="18" charset="0"/>
              </a:rPr>
              <a:t>chủ</a:t>
            </a:r>
            <a:r>
              <a:rPr lang="en-US" sz="1600" spc="-3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spc="-30" dirty="0" err="1">
                <a:latin typeface="Times New Roman" pitchFamily="18" charset="0"/>
                <a:ea typeface="Calibri"/>
                <a:cs typeface="Times New Roman" pitchFamily="18" charset="0"/>
              </a:rPr>
              <a:t>động</a:t>
            </a:r>
            <a:r>
              <a:rPr lang="en-US" sz="1600" spc="-3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spc="-30" dirty="0" err="1">
                <a:latin typeface="Times New Roman" pitchFamily="18" charset="0"/>
                <a:ea typeface="Calibri"/>
                <a:cs typeface="Times New Roman" pitchFamily="18" charset="0"/>
              </a:rPr>
              <a:t>của</a:t>
            </a:r>
            <a:r>
              <a:rPr lang="en-US" sz="1600" spc="-3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spc="-30" dirty="0" err="1">
                <a:latin typeface="Times New Roman" pitchFamily="18" charset="0"/>
                <a:ea typeface="Calibri"/>
                <a:cs typeface="Times New Roman" pitchFamily="18" charset="0"/>
              </a:rPr>
              <a:t>tất</a:t>
            </a:r>
            <a:r>
              <a:rPr lang="en-US" sz="1600" spc="-3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spc="-30" dirty="0" err="1">
                <a:latin typeface="Times New Roman" pitchFamily="18" charset="0"/>
                <a:ea typeface="Calibri"/>
                <a:cs typeface="Times New Roman" pitchFamily="18" charset="0"/>
              </a:rPr>
              <a:t>cả</a:t>
            </a:r>
            <a:r>
              <a:rPr lang="en-US" sz="1600" spc="-3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spc="-30" dirty="0" err="1">
                <a:latin typeface="Times New Roman" pitchFamily="18" charset="0"/>
                <a:ea typeface="Calibri"/>
                <a:cs typeface="Times New Roman" pitchFamily="18" charset="0"/>
              </a:rPr>
              <a:t>thành</a:t>
            </a:r>
            <a:r>
              <a:rPr lang="en-US" sz="1600" spc="-3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spc="-30" dirty="0" err="1">
                <a:latin typeface="Times New Roman" pitchFamily="18" charset="0"/>
                <a:ea typeface="Calibri"/>
                <a:cs typeface="Times New Roman" pitchFamily="18" charset="0"/>
              </a:rPr>
              <a:t>viên</a:t>
            </a:r>
            <a:r>
              <a:rPr lang="en-US" sz="1600" spc="-3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altLang="en-US" sz="1600" dirty="0"/>
          </a:p>
        </p:txBody>
      </p:sp>
      <p:sp>
        <p:nvSpPr>
          <p:cNvPr id="17" name="Rectangle: Rounded Corners 16"/>
          <p:cNvSpPr/>
          <p:nvPr/>
        </p:nvSpPr>
        <p:spPr>
          <a:xfrm>
            <a:off x="694808" y="5029219"/>
            <a:ext cx="2295525" cy="531813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tx1"/>
              </a:solidFill>
            </a:endParaRPr>
          </a:p>
        </p:txBody>
      </p:sp>
      <p:sp>
        <p:nvSpPr>
          <p:cNvPr id="12302" name="TextBox 14"/>
          <p:cNvSpPr txBox="1">
            <a:spLocks noChangeArrowheads="1"/>
          </p:cNvSpPr>
          <p:nvPr/>
        </p:nvSpPr>
        <p:spPr bwMode="auto">
          <a:xfrm>
            <a:off x="877519" y="5110182"/>
            <a:ext cx="19939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ID" altLang="en-US" sz="1800" b="1" dirty="0" err="1">
                <a:solidFill>
                  <a:schemeClr val="bg2"/>
                </a:solidFill>
              </a:rPr>
              <a:t>Hiệu</a:t>
            </a:r>
            <a:r>
              <a:rPr lang="en-ID" altLang="en-US" sz="1800" b="1" dirty="0">
                <a:solidFill>
                  <a:schemeClr val="bg2"/>
                </a:solidFill>
              </a:rPr>
              <a:t> </a:t>
            </a:r>
            <a:r>
              <a:rPr lang="en-ID" altLang="en-US" sz="1800" b="1" dirty="0" err="1">
                <a:solidFill>
                  <a:schemeClr val="bg2"/>
                </a:solidFill>
              </a:rPr>
              <a:t>trưởng</a:t>
            </a:r>
            <a:endParaRPr lang="en-ID" altLang="en-US" sz="1800" b="1" dirty="0">
              <a:solidFill>
                <a:schemeClr val="bg2"/>
              </a:solidFill>
            </a:endParaRPr>
          </a:p>
        </p:txBody>
      </p:sp>
      <p:sp>
        <p:nvSpPr>
          <p:cNvPr id="21" name="Rectangle: Rounded Corners 20"/>
          <p:cNvSpPr/>
          <p:nvPr/>
        </p:nvSpPr>
        <p:spPr>
          <a:xfrm>
            <a:off x="3547345" y="5061118"/>
            <a:ext cx="2295525" cy="531813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tx1"/>
              </a:solidFill>
            </a:endParaRPr>
          </a:p>
        </p:txBody>
      </p:sp>
      <p:sp>
        <p:nvSpPr>
          <p:cNvPr id="26" name="Rectangle: Rounded Corners 21"/>
          <p:cNvSpPr/>
          <p:nvPr/>
        </p:nvSpPr>
        <p:spPr>
          <a:xfrm>
            <a:off x="9320884" y="5096481"/>
            <a:ext cx="2295525" cy="531813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tx1"/>
              </a:solidFill>
            </a:endParaRPr>
          </a:p>
        </p:txBody>
      </p:sp>
      <p:sp>
        <p:nvSpPr>
          <p:cNvPr id="27" name="TextBox 23"/>
          <p:cNvSpPr txBox="1">
            <a:spLocks noChangeArrowheads="1"/>
          </p:cNvSpPr>
          <p:nvPr/>
        </p:nvSpPr>
        <p:spPr bwMode="auto">
          <a:xfrm>
            <a:off x="9471696" y="5156178"/>
            <a:ext cx="1993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ID" altLang="en-US" sz="1800" b="1" dirty="0">
                <a:solidFill>
                  <a:schemeClr val="bg2"/>
                </a:solidFill>
              </a:rPr>
              <a:t>GVNV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502968" y="2114624"/>
            <a:ext cx="238427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Tham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mưu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Hiệu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trưởng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bồi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dưỡng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đội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ngũ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;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cụ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thể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hóa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nhiệm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vụ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chuyên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môn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nhu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cầu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đề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xuất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GVNV;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hỗ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trợ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tổ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trưởng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CM, GVNV;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kiểm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tra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đánh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giá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thường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xuyên</a:t>
            </a:r>
            <a:endParaRPr lang="en-US" dirty="0">
              <a:solidFill>
                <a:srgbClr val="0066FF"/>
              </a:solidFill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4398" y="2208054"/>
            <a:ext cx="238427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Chỉ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đạo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hướng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chung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về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SHCM;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tham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mưu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cấp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lãnh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đạo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đầu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tư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nguồn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lực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;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phát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huy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vai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trò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cá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nhân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trí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tuệ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tập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thể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;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tiếp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thu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ý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kiến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GVNV </a:t>
            </a:r>
            <a:endParaRPr lang="en-US" dirty="0">
              <a:solidFill>
                <a:srgbClr val="0066FF"/>
              </a:solidFill>
              <a:cs typeface="Times New Roman" panose="02020603050405020304" pitchFamily="18" charset="0"/>
            </a:endParaRPr>
          </a:p>
        </p:txBody>
      </p:sp>
      <p:sp>
        <p:nvSpPr>
          <p:cNvPr id="32" name="TextBox 13"/>
          <p:cNvSpPr txBox="1">
            <a:spLocks noChangeArrowheads="1"/>
          </p:cNvSpPr>
          <p:nvPr/>
        </p:nvSpPr>
        <p:spPr bwMode="auto">
          <a:xfrm>
            <a:off x="3745189" y="5680606"/>
            <a:ext cx="160920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ID" altLang="en-US" sz="1200" dirty="0" err="1"/>
              <a:t>Tích</a:t>
            </a:r>
            <a:r>
              <a:rPr lang="en-ID" altLang="en-US" sz="1200" dirty="0"/>
              <a:t> </a:t>
            </a:r>
            <a:r>
              <a:rPr lang="en-ID" altLang="en-US" sz="1200" dirty="0" err="1"/>
              <a:t>cực</a:t>
            </a:r>
            <a:r>
              <a:rPr lang="en-ID" altLang="en-US" sz="1200" dirty="0"/>
              <a:t>, </a:t>
            </a:r>
            <a:r>
              <a:rPr lang="en-ID" altLang="en-US" sz="1200" dirty="0" err="1"/>
              <a:t>chủ</a:t>
            </a:r>
            <a:r>
              <a:rPr lang="en-ID" altLang="en-US" sz="1200" dirty="0"/>
              <a:t> </a:t>
            </a:r>
            <a:r>
              <a:rPr lang="en-ID" altLang="en-US" sz="1200" dirty="0" err="1"/>
              <a:t>động</a:t>
            </a:r>
            <a:endParaRPr lang="en-ID" altLang="en-US" sz="1200" dirty="0"/>
          </a:p>
        </p:txBody>
      </p:sp>
      <p:sp>
        <p:nvSpPr>
          <p:cNvPr id="33" name="TextBox 13"/>
          <p:cNvSpPr txBox="1">
            <a:spLocks noChangeArrowheads="1"/>
          </p:cNvSpPr>
          <p:nvPr/>
        </p:nvSpPr>
        <p:spPr bwMode="auto">
          <a:xfrm>
            <a:off x="6906728" y="5684144"/>
            <a:ext cx="160920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ID" altLang="en-US" sz="1200" dirty="0" err="1"/>
              <a:t>Tích</a:t>
            </a:r>
            <a:r>
              <a:rPr lang="en-ID" altLang="en-US" sz="1200" dirty="0"/>
              <a:t> </a:t>
            </a:r>
            <a:r>
              <a:rPr lang="en-ID" altLang="en-US" sz="1200" dirty="0" err="1"/>
              <a:t>cực</a:t>
            </a:r>
            <a:r>
              <a:rPr lang="en-ID" altLang="en-US" sz="1200" dirty="0"/>
              <a:t>, </a:t>
            </a:r>
            <a:r>
              <a:rPr lang="en-ID" altLang="en-US" sz="1200" dirty="0" err="1"/>
              <a:t>chủ</a:t>
            </a:r>
            <a:r>
              <a:rPr lang="en-ID" altLang="en-US" sz="1200" dirty="0"/>
              <a:t> </a:t>
            </a:r>
            <a:r>
              <a:rPr lang="en-ID" altLang="en-US" sz="1200" dirty="0" err="1"/>
              <a:t>động</a:t>
            </a:r>
            <a:endParaRPr lang="en-ID" altLang="en-US" sz="1200" dirty="0"/>
          </a:p>
        </p:txBody>
      </p:sp>
      <p:sp>
        <p:nvSpPr>
          <p:cNvPr id="34" name="TextBox 13"/>
          <p:cNvSpPr txBox="1">
            <a:spLocks noChangeArrowheads="1"/>
          </p:cNvSpPr>
          <p:nvPr/>
        </p:nvSpPr>
        <p:spPr bwMode="auto">
          <a:xfrm>
            <a:off x="9642947" y="5666416"/>
            <a:ext cx="160920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ID" altLang="en-US" sz="1200" dirty="0" err="1"/>
              <a:t>Tích</a:t>
            </a:r>
            <a:r>
              <a:rPr lang="en-ID" altLang="en-US" sz="1200" dirty="0"/>
              <a:t> </a:t>
            </a:r>
            <a:r>
              <a:rPr lang="en-ID" altLang="en-US" sz="1200" dirty="0" err="1"/>
              <a:t>cực</a:t>
            </a:r>
            <a:r>
              <a:rPr lang="en-ID" altLang="en-US" sz="1200" dirty="0"/>
              <a:t>, </a:t>
            </a:r>
            <a:r>
              <a:rPr lang="en-ID" altLang="en-US" sz="1200" dirty="0" err="1"/>
              <a:t>chủ</a:t>
            </a:r>
            <a:r>
              <a:rPr lang="en-ID" altLang="en-US" sz="1200" dirty="0"/>
              <a:t> </a:t>
            </a:r>
            <a:r>
              <a:rPr lang="en-ID" altLang="en-US" sz="1200" dirty="0" err="1"/>
              <a:t>động</a:t>
            </a:r>
            <a:endParaRPr lang="en-ID" alt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6409315" y="2235125"/>
            <a:ext cx="238427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Cầu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nối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giữa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GVNV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với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BGH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nhà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trường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;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hướng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dẫn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triển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khai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nhiệm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vụ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chuyên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môn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tổ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;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tổng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ý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kiến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đề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xuất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GVNV,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kiến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nghị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tham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mưu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với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BGH</a:t>
            </a:r>
            <a:endParaRPr lang="en-US" dirty="0">
              <a:solidFill>
                <a:srgbClr val="0066FF"/>
              </a:solidFill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9255412" y="2202897"/>
            <a:ext cx="238427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Nghiêm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túc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thực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hiện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;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tự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nghiên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cứu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học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tập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nâng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cao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năng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lực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;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mạnh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dạn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đề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xuất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đóng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góp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ý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kiến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;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nâng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cao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công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tác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phối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với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đồng</a:t>
            </a:r>
            <a:r>
              <a:rPr lang="en-US" dirty="0">
                <a:solidFill>
                  <a:srgbClr val="0066FF"/>
                </a:solidFill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ea typeface="Calibri"/>
                <a:cs typeface="Times New Roman" pitchFamily="18" charset="0"/>
              </a:rPr>
              <a:t>nghiệp</a:t>
            </a:r>
            <a:endParaRPr lang="en-US" dirty="0">
              <a:solidFill>
                <a:srgbClr val="0066FF"/>
              </a:solidFill>
              <a:cs typeface="Times New Roman" panose="02020603050405020304" pitchFamily="18" charset="0"/>
            </a:endParaRPr>
          </a:p>
        </p:txBody>
      </p:sp>
      <p:sp>
        <p:nvSpPr>
          <p:cNvPr id="45" name="Pentagon 44"/>
          <p:cNvSpPr/>
          <p:nvPr/>
        </p:nvSpPr>
        <p:spPr>
          <a:xfrm>
            <a:off x="-25644" y="321"/>
            <a:ext cx="3885263" cy="1567299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NỘI DUNG 3</a:t>
            </a:r>
            <a:endParaRPr lang="en-US" sz="3000" dirty="0"/>
          </a:p>
        </p:txBody>
      </p:sp>
      <p:sp>
        <p:nvSpPr>
          <p:cNvPr id="28" name="Rounded Rectangle 27"/>
          <p:cNvSpPr/>
          <p:nvPr/>
        </p:nvSpPr>
        <p:spPr>
          <a:xfrm>
            <a:off x="3745188" y="319655"/>
            <a:ext cx="8000589" cy="92863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4"/>
          <p:cNvSpPr txBox="1">
            <a:spLocks noChangeArrowheads="1"/>
          </p:cNvSpPr>
          <p:nvPr/>
        </p:nvSpPr>
        <p:spPr>
          <a:xfrm>
            <a:off x="3881782" y="359793"/>
            <a:ext cx="7734627" cy="827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2200" b="1" dirty="0" err="1">
                <a:solidFill>
                  <a:schemeClr val="bg1"/>
                </a:solidFill>
                <a:ea typeface="Calibri"/>
              </a:rPr>
              <a:t>Hoạt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động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3.2: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Tổ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chức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chỉ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đạo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và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thực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hiện</a:t>
            </a:r>
            <a:r>
              <a:rPr lang="x-none" sz="220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SHCM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phù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hợp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với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điều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kiện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thực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tế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của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trường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mầm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non </a:t>
            </a:r>
            <a:endParaRPr lang="en-US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10000"/>
              </a:lnSpc>
            </a:pPr>
            <a:endParaRPr lang="en-ID" altLang="en-US" sz="2200" dirty="0">
              <a:solidFill>
                <a:schemeClr val="bg1"/>
              </a:solidFill>
            </a:endParaRPr>
          </a:p>
        </p:txBody>
      </p:sp>
      <p:sp>
        <p:nvSpPr>
          <p:cNvPr id="36" name="TextBox 14"/>
          <p:cNvSpPr txBox="1">
            <a:spLocks noChangeArrowheads="1"/>
          </p:cNvSpPr>
          <p:nvPr/>
        </p:nvSpPr>
        <p:spPr bwMode="auto">
          <a:xfrm>
            <a:off x="3692654" y="5142080"/>
            <a:ext cx="19939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ID" altLang="en-US" sz="1700" b="1" dirty="0" err="1">
                <a:solidFill>
                  <a:schemeClr val="bg2"/>
                </a:solidFill>
              </a:rPr>
              <a:t>Phó</a:t>
            </a:r>
            <a:r>
              <a:rPr lang="en-ID" altLang="en-US" sz="1700" b="1" dirty="0">
                <a:solidFill>
                  <a:schemeClr val="bg2"/>
                </a:solidFill>
              </a:rPr>
              <a:t> </a:t>
            </a:r>
            <a:r>
              <a:rPr lang="en-ID" altLang="en-US" sz="1700" b="1" dirty="0" err="1">
                <a:solidFill>
                  <a:schemeClr val="bg2"/>
                </a:solidFill>
              </a:rPr>
              <a:t>Hiệu</a:t>
            </a:r>
            <a:r>
              <a:rPr lang="en-ID" altLang="en-US" sz="1700" b="1" dirty="0">
                <a:solidFill>
                  <a:schemeClr val="bg2"/>
                </a:solidFill>
              </a:rPr>
              <a:t> </a:t>
            </a:r>
            <a:r>
              <a:rPr lang="en-ID" altLang="en-US" sz="1700" b="1" dirty="0" err="1">
                <a:solidFill>
                  <a:schemeClr val="bg2"/>
                </a:solidFill>
              </a:rPr>
              <a:t>trưởng</a:t>
            </a:r>
            <a:endParaRPr lang="en-ID" altLang="en-US" sz="17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91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/>
      <p:bldP spid="12300" grpId="0"/>
      <p:bldP spid="32" grpId="0"/>
      <p:bldP spid="33" grpId="0"/>
      <p:bldP spid="3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0BD5F0B-5066-41B0-88BE-A9B646016BEE}"/>
              </a:ext>
            </a:extLst>
          </p:cNvPr>
          <p:cNvSpPr/>
          <p:nvPr/>
        </p:nvSpPr>
        <p:spPr>
          <a:xfrm>
            <a:off x="0" y="-2"/>
            <a:ext cx="12192000" cy="14057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DA4F5F-2DC7-4F92-8CB8-593EE99D299F}"/>
              </a:ext>
            </a:extLst>
          </p:cNvPr>
          <p:cNvSpPr/>
          <p:nvPr/>
        </p:nvSpPr>
        <p:spPr>
          <a:xfrm>
            <a:off x="2031978" y="1164878"/>
            <a:ext cx="1014717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ectangle: Rounded Corners 43">
            <a:extLst>
              <a:ext uri="{FF2B5EF4-FFF2-40B4-BE49-F238E27FC236}">
                <a16:creationId xmlns:a16="http://schemas.microsoft.com/office/drawing/2014/main" id="{B4CC4CB2-0F31-45F0-8F45-F8E26A48FE49}"/>
              </a:ext>
            </a:extLst>
          </p:cNvPr>
          <p:cNvSpPr/>
          <p:nvPr/>
        </p:nvSpPr>
        <p:spPr>
          <a:xfrm>
            <a:off x="191070" y="1828800"/>
            <a:ext cx="11778018" cy="4833256"/>
          </a:xfrm>
          <a:prstGeom prst="roundRect">
            <a:avLst>
              <a:gd name="adj" fmla="val 3319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A1DA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r>
              <a:rPr lang="en-US" sz="2000" i="1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	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Quan</a:t>
            </a:r>
            <a:r>
              <a:rPr lang="en-US" sz="20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điểm</a:t>
            </a:r>
            <a:r>
              <a:rPr lang="en-US" sz="20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chỉ</a:t>
            </a:r>
            <a:r>
              <a:rPr lang="en-US" sz="20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đạo</a:t>
            </a:r>
            <a:r>
              <a:rPr lang="en-US" sz="20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:</a:t>
            </a:r>
          </a:p>
          <a:p>
            <a:pPr algn="just">
              <a:lnSpc>
                <a:spcPct val="120000"/>
              </a:lnSpc>
            </a:pPr>
            <a:endParaRPr lang="en-US" sz="1000" dirty="0">
              <a:solidFill>
                <a:schemeClr val="tx1"/>
              </a:solidFill>
              <a:ea typeface="Calibri"/>
              <a:cs typeface="Times New Roman" pitchFamily="18" charset="0"/>
            </a:endParaRPr>
          </a:p>
          <a:p>
            <a:pPr marL="342900" indent="-342900" algn="just">
              <a:lnSpc>
                <a:spcPct val="120000"/>
              </a:lnSpc>
              <a:buFont typeface="Arial" charset="0"/>
              <a:buChar char="•"/>
            </a:pPr>
            <a:r>
              <a:rPr lang="en-US" sz="2000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Không</a:t>
            </a:r>
            <a:r>
              <a:rPr lang="en-US" sz="2000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tách</a:t>
            </a:r>
            <a:r>
              <a:rPr lang="en-US" sz="2000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rời</a:t>
            </a:r>
            <a:r>
              <a:rPr lang="en-US" sz="2000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với</a:t>
            </a:r>
            <a:r>
              <a:rPr lang="en-US" sz="2000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các</a:t>
            </a:r>
            <a:r>
              <a:rPr lang="en-US" sz="2000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nhiệm</a:t>
            </a:r>
            <a:r>
              <a:rPr lang="en-US" sz="2000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vụ</a:t>
            </a:r>
            <a:r>
              <a:rPr lang="en-US" sz="2000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khác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của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nhà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trường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.</a:t>
            </a:r>
          </a:p>
          <a:p>
            <a:pPr marL="342900" indent="-342900" algn="just">
              <a:lnSpc>
                <a:spcPct val="120000"/>
              </a:lnSpc>
              <a:buFont typeface="Arial" charset="0"/>
              <a:buChar char="•"/>
            </a:pPr>
            <a:r>
              <a:rPr lang="en-US" sz="2000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Không</a:t>
            </a:r>
            <a:r>
              <a:rPr lang="en-US" sz="2000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phát</a:t>
            </a:r>
            <a:r>
              <a:rPr lang="en-US" sz="2000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sinh</a:t>
            </a:r>
            <a:r>
              <a:rPr lang="en-US" sz="2000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thêm</a:t>
            </a:r>
            <a:r>
              <a:rPr lang="en-US" sz="2000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hồ</a:t>
            </a:r>
            <a:r>
              <a:rPr lang="en-US" sz="2000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sơ</a:t>
            </a:r>
            <a:r>
              <a:rPr lang="en-US" sz="2000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sổ</a:t>
            </a:r>
            <a:r>
              <a:rPr lang="en-US" sz="2000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sách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so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với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quy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định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.</a:t>
            </a:r>
          </a:p>
          <a:p>
            <a:pPr marL="342900" indent="-342900" algn="just">
              <a:lnSpc>
                <a:spcPct val="120000"/>
              </a:lnSpc>
              <a:buFont typeface="Arial" charset="0"/>
              <a:buChar char="•"/>
            </a:pP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Kế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hoạch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hoạt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động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của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tổ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phải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căn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cứ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theo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Kế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hoạch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học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của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nhà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trường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cụ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thể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hóa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các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hoạt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động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tổ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một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cách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ngắn</a:t>
            </a:r>
            <a:r>
              <a:rPr lang="en-US" sz="2000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gọn</a:t>
            </a:r>
            <a:r>
              <a:rPr lang="en-US" sz="2000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rõ</a:t>
            </a:r>
            <a:r>
              <a:rPr lang="en-US" sz="2000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ràng</a:t>
            </a:r>
            <a:r>
              <a:rPr lang="en-US" sz="2000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dễ</a:t>
            </a:r>
            <a:r>
              <a:rPr lang="en-US" sz="2000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hiểu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. </a:t>
            </a:r>
          </a:p>
          <a:p>
            <a:pPr marL="342900" indent="-342900" algn="just">
              <a:lnSpc>
                <a:spcPct val="120000"/>
              </a:lnSpc>
              <a:buFont typeface="Arial" charset="0"/>
              <a:buChar char="•"/>
            </a:pP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Sổ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ghi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chép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nội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dung SHCM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của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tổ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có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thể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vắn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tắt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chủ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đề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chuyên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đề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kèm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tài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liệu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hoặc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cụ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thể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hóa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hoạt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động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hướng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dẫn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bồi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dưỡng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mới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tùy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theo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mỗi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hoạt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động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SHCM. </a:t>
            </a:r>
          </a:p>
          <a:p>
            <a:pPr marL="342900" indent="-342900" algn="just">
              <a:lnSpc>
                <a:spcPct val="120000"/>
              </a:lnSpc>
              <a:buFont typeface="Arial" charset="0"/>
              <a:buChar char="•"/>
            </a:pP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Nhà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trường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có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thể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tự</a:t>
            </a:r>
            <a:r>
              <a:rPr lang="en-US" sz="2000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chủ</a:t>
            </a:r>
            <a:r>
              <a:rPr lang="en-US" sz="2000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linh</a:t>
            </a:r>
            <a:r>
              <a:rPr lang="en-US" sz="2000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hoạt</a:t>
            </a:r>
            <a:r>
              <a:rPr lang="en-US" sz="2000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trong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việc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xây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dựng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kế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hoạch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SHCM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cùng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với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kế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hoạch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học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kế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hoạch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chuyên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môn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của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phó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Hiệu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trưởng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hoặc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kế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hoạch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của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tổ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chuyên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môn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. </a:t>
            </a:r>
          </a:p>
          <a:p>
            <a:pPr marL="342900" indent="-342900" algn="just">
              <a:lnSpc>
                <a:spcPct val="120000"/>
              </a:lnSpc>
              <a:buFont typeface="Arial" charset="0"/>
              <a:buChar char="•"/>
            </a:pP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Đẩy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mạnh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ứng</a:t>
            </a:r>
            <a:r>
              <a:rPr lang="en-US" sz="2000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dụng</a:t>
            </a:r>
            <a:r>
              <a:rPr lang="en-US" sz="2000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công</a:t>
            </a:r>
            <a:r>
              <a:rPr lang="en-US" sz="2000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nghệ</a:t>
            </a:r>
            <a:r>
              <a:rPr lang="en-US" sz="2000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thông</a:t>
            </a:r>
            <a:r>
              <a:rPr lang="en-US" sz="2000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 tin </a:t>
            </a:r>
            <a:r>
              <a:rPr lang="en-US" sz="2000" dirty="0" err="1">
                <a:solidFill>
                  <a:schemeClr val="tx1"/>
                </a:solidFill>
                <a:ea typeface="Calibri"/>
                <a:cs typeface="Times New Roman" pitchFamily="18" charset="0"/>
              </a:rPr>
              <a:t>trong</a:t>
            </a:r>
            <a:r>
              <a:rPr lang="en-US" sz="2000" dirty="0">
                <a:solidFill>
                  <a:schemeClr val="tx1"/>
                </a:solidFill>
                <a:ea typeface="Calibri"/>
                <a:cs typeface="Times New Roman" pitchFamily="18" charset="0"/>
              </a:rPr>
              <a:t> SHCM.</a:t>
            </a:r>
            <a:endParaRPr lang="en-US" sz="2000" dirty="0">
              <a:solidFill>
                <a:schemeClr val="tx1"/>
              </a:solidFill>
              <a:effectLst/>
              <a:ea typeface="Calibri"/>
              <a:cs typeface="Times New Roman" pitchFamily="18" charset="0"/>
            </a:endParaRPr>
          </a:p>
        </p:txBody>
      </p:sp>
      <p:sp>
        <p:nvSpPr>
          <p:cNvPr id="16" name="Pentagon 15"/>
          <p:cNvSpPr/>
          <p:nvPr/>
        </p:nvSpPr>
        <p:spPr>
          <a:xfrm>
            <a:off x="-25644" y="321"/>
            <a:ext cx="3885263" cy="1567299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NỘI DUNG 3</a:t>
            </a:r>
            <a:endParaRPr lang="en-US" sz="3000" dirty="0"/>
          </a:p>
        </p:txBody>
      </p:sp>
      <p:sp>
        <p:nvSpPr>
          <p:cNvPr id="17" name="Rounded Rectangle 16"/>
          <p:cNvSpPr/>
          <p:nvPr/>
        </p:nvSpPr>
        <p:spPr>
          <a:xfrm>
            <a:off x="3745188" y="319655"/>
            <a:ext cx="8000589" cy="92863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4"/>
          <p:cNvSpPr txBox="1">
            <a:spLocks noChangeArrowheads="1"/>
          </p:cNvSpPr>
          <p:nvPr/>
        </p:nvSpPr>
        <p:spPr>
          <a:xfrm>
            <a:off x="3881782" y="359793"/>
            <a:ext cx="7734627" cy="827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2200" b="1" dirty="0" err="1">
                <a:solidFill>
                  <a:schemeClr val="bg1"/>
                </a:solidFill>
                <a:ea typeface="Calibri"/>
              </a:rPr>
              <a:t>Hoạt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động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3.2: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Tổ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chức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chỉ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đạo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và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thực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hiện</a:t>
            </a:r>
            <a:r>
              <a:rPr lang="x-none" sz="220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SHCM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phù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hợp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với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điều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kiện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thực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tế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của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trường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mầm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non </a:t>
            </a:r>
            <a:endParaRPr lang="en-US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10000"/>
              </a:lnSpc>
            </a:pPr>
            <a:endParaRPr lang="en-ID" alt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393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0BD5F0B-5066-41B0-88BE-A9B646016BEE}"/>
              </a:ext>
            </a:extLst>
          </p:cNvPr>
          <p:cNvSpPr/>
          <p:nvPr/>
        </p:nvSpPr>
        <p:spPr>
          <a:xfrm>
            <a:off x="0" y="-2"/>
            <a:ext cx="12192000" cy="14977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DA4F5F-2DC7-4F92-8CB8-593EE99D299F}"/>
              </a:ext>
            </a:extLst>
          </p:cNvPr>
          <p:cNvSpPr/>
          <p:nvPr/>
        </p:nvSpPr>
        <p:spPr>
          <a:xfrm>
            <a:off x="2031978" y="1275240"/>
            <a:ext cx="1014717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ectangle: Rounded Corners 43">
            <a:extLst>
              <a:ext uri="{FF2B5EF4-FFF2-40B4-BE49-F238E27FC236}">
                <a16:creationId xmlns:a16="http://schemas.microsoft.com/office/drawing/2014/main" id="{B4CC4CB2-0F31-45F0-8F45-F8E26A48FE49}"/>
              </a:ext>
            </a:extLst>
          </p:cNvPr>
          <p:cNvSpPr/>
          <p:nvPr/>
        </p:nvSpPr>
        <p:spPr>
          <a:xfrm>
            <a:off x="299545" y="2016223"/>
            <a:ext cx="11625998" cy="4731418"/>
          </a:xfrm>
          <a:prstGeom prst="roundRect">
            <a:avLst>
              <a:gd name="adj" fmla="val 3319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A1DA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269875" algn="ctr">
              <a:tabLst>
                <a:tab pos="5943600" algn="l"/>
              </a:tabLst>
            </a:pPr>
            <a:endParaRPr lang="en-US" b="1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 algn="ctr">
              <a:tabLst>
                <a:tab pos="5943600" algn="l"/>
              </a:tabLst>
            </a:pPr>
            <a:r>
              <a:rPr lang="en-US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Phụ</a:t>
            </a:r>
            <a:r>
              <a:rPr lang="en-US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lục</a:t>
            </a:r>
            <a:r>
              <a:rPr lang="en-US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1. KẾ HOẠCH SINH HOẠT CHUYÊN MÔN</a:t>
            </a:r>
            <a:endParaRPr lang="en-US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 algn="ctr">
              <a:tabLst>
                <a:tab pos="5943600" algn="l"/>
              </a:tabLst>
            </a:pPr>
            <a:r>
              <a:rPr lang="en-US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Năm</a:t>
            </a:r>
            <a:r>
              <a:rPr lang="en-US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học</a:t>
            </a:r>
            <a:r>
              <a:rPr lang="en-US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…</a:t>
            </a:r>
            <a:endParaRPr lang="en-US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 algn="ctr">
              <a:tabLst>
                <a:tab pos="5943600" algn="l"/>
              </a:tabLst>
            </a:pPr>
            <a:r>
              <a:rPr lang="en-US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(</a:t>
            </a:r>
            <a:r>
              <a:rPr lang="en-US" b="1" i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Dành</a:t>
            </a:r>
            <a:r>
              <a:rPr lang="en-US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b="1" i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cho</a:t>
            </a:r>
            <a:r>
              <a:rPr lang="en-US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b="1" i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cán</a:t>
            </a:r>
            <a:r>
              <a:rPr lang="en-US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b="1" i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bộ</a:t>
            </a:r>
            <a:r>
              <a:rPr lang="en-US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b="1" i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quản</a:t>
            </a:r>
            <a:r>
              <a:rPr lang="en-US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b="1" i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lý</a:t>
            </a:r>
            <a:r>
              <a:rPr lang="en-US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b="1" i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trường</a:t>
            </a:r>
            <a:r>
              <a:rPr lang="en-US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b="1" i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mầm</a:t>
            </a:r>
            <a:r>
              <a:rPr lang="en-US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non)</a:t>
            </a:r>
            <a:endParaRPr lang="en-US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r>
              <a:rPr lang="en-US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I. ĐẶC ĐIỂM TÌNH HÌNH</a:t>
            </a:r>
            <a:endParaRPr lang="en-US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1.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Số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lượng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tổ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chuyên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môn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tổ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văn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phòng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;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số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lượng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thành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viên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trong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tổ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;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trình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độ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chuyên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môn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trình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độ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CNTT…</a:t>
            </a:r>
          </a:p>
          <a:p>
            <a:pPr indent="269875">
              <a:tabLst>
                <a:tab pos="5943600" algn="l"/>
              </a:tabLst>
            </a:pP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2.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Điều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kiện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thực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hiện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SHCM: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thuận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lợi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khó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khăn</a:t>
            </a: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…</a:t>
            </a:r>
          </a:p>
          <a:p>
            <a:pPr indent="269875">
              <a:tabLst>
                <a:tab pos="5943600" algn="l"/>
              </a:tabLst>
            </a:pPr>
            <a:r>
              <a:rPr lang="en-US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II. MỤC TIÊU</a:t>
            </a:r>
            <a:endParaRPr lang="en-US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1. </a:t>
            </a:r>
          </a:p>
          <a:p>
            <a:pPr indent="269875">
              <a:tabLst>
                <a:tab pos="5943600" algn="l"/>
              </a:tabLst>
            </a:pPr>
            <a:r>
              <a:rPr lang="en-US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2.</a:t>
            </a:r>
          </a:p>
          <a:p>
            <a:pPr indent="269875">
              <a:tabLst>
                <a:tab pos="5943600" algn="l"/>
              </a:tabLst>
            </a:pPr>
            <a:r>
              <a:rPr lang="en-US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III. THỰC HIỆN</a:t>
            </a:r>
          </a:p>
          <a:p>
            <a:pPr indent="269875">
              <a:tabLst>
                <a:tab pos="5943600" algn="l"/>
              </a:tabLst>
            </a:pPr>
            <a:endParaRPr lang="en-US" sz="1600" b="1" dirty="0">
              <a:solidFill>
                <a:schemeClr val="tx1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1600" b="1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1600" b="1" dirty="0">
              <a:solidFill>
                <a:schemeClr val="tx1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1600" b="1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1600" b="1" dirty="0">
              <a:solidFill>
                <a:schemeClr val="tx1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1600" b="1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1600" b="1" dirty="0">
              <a:solidFill>
                <a:schemeClr val="tx1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1600" b="1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1600" dirty="0">
              <a:solidFill>
                <a:schemeClr val="tx1"/>
              </a:solidFill>
              <a:effectLst/>
              <a:latin typeface="Times New Roman"/>
              <a:ea typeface="Calibri"/>
              <a:cs typeface="Times New Roman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732327"/>
              </p:ext>
            </p:extLst>
          </p:nvPr>
        </p:nvGraphicFramePr>
        <p:xfrm>
          <a:off x="1024760" y="4885748"/>
          <a:ext cx="10357944" cy="1706880"/>
        </p:xfrm>
        <a:graphic>
          <a:graphicData uri="http://schemas.openxmlformats.org/drawingml/2006/table">
            <a:tbl>
              <a:tblPr firstRow="1" firstCol="1" bandRow="1"/>
              <a:tblGrid>
                <a:gridCol w="690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9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1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7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893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42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Stt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Nội dung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Hình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thức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Thời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gian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thực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hiện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Người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thực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hiện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Kết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quả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0" indent="26987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0" indent="26987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0" indent="26987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0" indent="26987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0" indent="26987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F5E0BE8B-91E4-42B9-893E-3759D53E7692}"/>
              </a:ext>
            </a:extLst>
          </p:cNvPr>
          <p:cNvSpPr/>
          <p:nvPr/>
        </p:nvSpPr>
        <p:spPr>
          <a:xfrm>
            <a:off x="5816008" y="169942"/>
            <a:ext cx="6279589" cy="742641"/>
          </a:xfrm>
          <a:prstGeom prst="rect">
            <a:avLst/>
          </a:prstGeom>
          <a:noFill/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algn="r">
              <a:tabLst>
                <a:tab pos="1090930" algn="l"/>
              </a:tabLst>
            </a:pPr>
            <a:r>
              <a:rPr lang="en-US" sz="1600" b="1" dirty="0" err="1">
                <a:solidFill>
                  <a:schemeClr val="bg1"/>
                </a:solidFill>
                <a:latin typeface="Times New Roman"/>
                <a:ea typeface="Times New Roman"/>
              </a:rPr>
              <a:t>Chuyên</a:t>
            </a:r>
            <a:r>
              <a:rPr lang="en-US" sz="1600" b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Times New Roman"/>
                <a:ea typeface="Times New Roman"/>
              </a:rPr>
              <a:t>đề</a:t>
            </a:r>
            <a:r>
              <a:rPr lang="en-US" sz="1600" b="1" dirty="0">
                <a:solidFill>
                  <a:schemeClr val="bg1"/>
                </a:solidFill>
                <a:latin typeface="Times New Roman"/>
                <a:ea typeface="Times New Roman"/>
              </a:rPr>
              <a:t>:</a:t>
            </a:r>
            <a:endParaRPr lang="en-US" sz="1600" dirty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algn="r">
              <a:tabLst>
                <a:tab pos="1090930" algn="l"/>
              </a:tabLst>
            </a:pPr>
            <a:r>
              <a:rPr lang="en-US" sz="16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HƯỚNG DẪN SINH HOẠT CHUYÊN MÔN </a:t>
            </a:r>
            <a:endParaRPr lang="en-US" sz="1600" dirty="0">
              <a:solidFill>
                <a:schemeClr val="bg1"/>
              </a:solidFill>
              <a:latin typeface="Times New Roman"/>
              <a:ea typeface="Calibri"/>
              <a:cs typeface="Times New Roman"/>
            </a:endParaRPr>
          </a:p>
          <a:p>
            <a:pPr algn="r">
              <a:tabLst>
                <a:tab pos="1090930" algn="l"/>
              </a:tabLst>
            </a:pPr>
            <a:r>
              <a:rPr lang="en-US" sz="16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PHÙ HỢP VỚI ĐIỀU KIỆN THỰC TẾ CỦA TRƯỜNG MẦM NON</a:t>
            </a:r>
            <a:endParaRPr lang="en-US" sz="1600" dirty="0">
              <a:solidFill>
                <a:schemeClr val="bg1"/>
              </a:solidFill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14" name="Pentagon 13"/>
          <p:cNvSpPr/>
          <p:nvPr/>
        </p:nvSpPr>
        <p:spPr>
          <a:xfrm>
            <a:off x="-36307" y="6320"/>
            <a:ext cx="3391851" cy="1567299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PHỤ LỤC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088172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0BD5F0B-5066-41B0-88BE-A9B646016BEE}"/>
              </a:ext>
            </a:extLst>
          </p:cNvPr>
          <p:cNvSpPr/>
          <p:nvPr/>
        </p:nvSpPr>
        <p:spPr>
          <a:xfrm>
            <a:off x="0" y="-2"/>
            <a:ext cx="12192000" cy="14977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DA4F5F-2DC7-4F92-8CB8-593EE99D299F}"/>
              </a:ext>
            </a:extLst>
          </p:cNvPr>
          <p:cNvSpPr/>
          <p:nvPr/>
        </p:nvSpPr>
        <p:spPr>
          <a:xfrm>
            <a:off x="2031978" y="1275240"/>
            <a:ext cx="1014717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E0BE8B-91E4-42B9-893E-3759D53E7692}"/>
              </a:ext>
            </a:extLst>
          </p:cNvPr>
          <p:cNvSpPr/>
          <p:nvPr/>
        </p:nvSpPr>
        <p:spPr>
          <a:xfrm>
            <a:off x="5816008" y="169942"/>
            <a:ext cx="6279589" cy="742641"/>
          </a:xfrm>
          <a:prstGeom prst="rect">
            <a:avLst/>
          </a:prstGeom>
          <a:noFill/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algn="r">
              <a:tabLst>
                <a:tab pos="1090930" algn="l"/>
              </a:tabLst>
            </a:pPr>
            <a:r>
              <a:rPr lang="en-US" sz="1600" b="1" dirty="0" err="1">
                <a:solidFill>
                  <a:schemeClr val="bg1"/>
                </a:solidFill>
                <a:latin typeface="Times New Roman"/>
                <a:ea typeface="Times New Roman"/>
              </a:rPr>
              <a:t>Chuyên</a:t>
            </a:r>
            <a:r>
              <a:rPr lang="en-US" sz="1600" b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Times New Roman"/>
                <a:ea typeface="Times New Roman"/>
              </a:rPr>
              <a:t>đề</a:t>
            </a:r>
            <a:r>
              <a:rPr lang="en-US" sz="1600" b="1" dirty="0">
                <a:solidFill>
                  <a:schemeClr val="bg1"/>
                </a:solidFill>
                <a:latin typeface="Times New Roman"/>
                <a:ea typeface="Times New Roman"/>
              </a:rPr>
              <a:t>:</a:t>
            </a:r>
            <a:endParaRPr lang="en-US" sz="1600" dirty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algn="r">
              <a:tabLst>
                <a:tab pos="1090930" algn="l"/>
              </a:tabLst>
            </a:pPr>
            <a:r>
              <a:rPr lang="en-US" sz="16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HƯỚNG DẪN SINH HOẠT CHUYÊN MÔN </a:t>
            </a:r>
            <a:endParaRPr lang="en-US" sz="1600" dirty="0">
              <a:solidFill>
                <a:schemeClr val="bg1"/>
              </a:solidFill>
              <a:latin typeface="Times New Roman"/>
              <a:ea typeface="Calibri"/>
              <a:cs typeface="Times New Roman"/>
            </a:endParaRPr>
          </a:p>
          <a:p>
            <a:pPr algn="r">
              <a:tabLst>
                <a:tab pos="1090930" algn="l"/>
              </a:tabLst>
            </a:pPr>
            <a:r>
              <a:rPr lang="en-US" sz="16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PHÙ HỢP VỚI ĐIỀU KIỆN THỰC TẾ CỦA TRƯỜNG MẦM NON</a:t>
            </a:r>
            <a:endParaRPr lang="en-US" sz="1600" dirty="0">
              <a:solidFill>
                <a:schemeClr val="bg1"/>
              </a:solidFill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14" name="Pentagon 13"/>
          <p:cNvSpPr/>
          <p:nvPr/>
        </p:nvSpPr>
        <p:spPr>
          <a:xfrm>
            <a:off x="-36307" y="6320"/>
            <a:ext cx="3391851" cy="1567299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PHỤ LỤC</a:t>
            </a:r>
            <a:endParaRPr lang="en-US" sz="3000" dirty="0"/>
          </a:p>
        </p:txBody>
      </p:sp>
      <p:sp>
        <p:nvSpPr>
          <p:cNvPr id="9" name="Rectangle: Rounded Corners 43">
            <a:extLst>
              <a:ext uri="{FF2B5EF4-FFF2-40B4-BE49-F238E27FC236}">
                <a16:creationId xmlns:a16="http://schemas.microsoft.com/office/drawing/2014/main" id="{B4CC4CB2-0F31-45F0-8F45-F8E26A48FE49}"/>
              </a:ext>
            </a:extLst>
          </p:cNvPr>
          <p:cNvSpPr/>
          <p:nvPr/>
        </p:nvSpPr>
        <p:spPr>
          <a:xfrm>
            <a:off x="299545" y="2270233"/>
            <a:ext cx="11625998" cy="4477407"/>
          </a:xfrm>
          <a:prstGeom prst="roundRect">
            <a:avLst>
              <a:gd name="adj" fmla="val 3319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A1DA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269875" algn="ctr">
              <a:lnSpc>
                <a:spcPct val="150000"/>
              </a:lnSpc>
              <a:tabLst>
                <a:tab pos="5943600" algn="l"/>
              </a:tabLst>
            </a:pPr>
            <a:r>
              <a:rPr lang="en-US" sz="2000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Phụ</a:t>
            </a:r>
            <a:r>
              <a:rPr lang="en-US" sz="2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lục</a:t>
            </a:r>
            <a:r>
              <a:rPr lang="en-US" sz="2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2. LỊCH THỰC HIỆN SINH HOẠT CHUYÊN MÔN </a:t>
            </a:r>
            <a:endParaRPr lang="en-US" sz="2000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 algn="ctr">
              <a:lnSpc>
                <a:spcPct val="150000"/>
              </a:lnSpc>
              <a:tabLst>
                <a:tab pos="5943600" algn="l"/>
              </a:tabLst>
            </a:pPr>
            <a:r>
              <a:rPr lang="en-US" sz="2000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Năm</a:t>
            </a:r>
            <a:r>
              <a:rPr lang="en-US" sz="2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học</a:t>
            </a:r>
            <a:r>
              <a:rPr lang="en-US" sz="2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…..</a:t>
            </a:r>
            <a:endParaRPr lang="en-US" sz="2000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 algn="ctr">
              <a:lnSpc>
                <a:spcPct val="150000"/>
              </a:lnSpc>
              <a:tabLst>
                <a:tab pos="5943600" algn="l"/>
              </a:tabLst>
            </a:pPr>
            <a:r>
              <a:rPr lang="en-US" sz="2000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(</a:t>
            </a:r>
            <a:r>
              <a:rPr lang="en-US" sz="2000" b="1" i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Dành</a:t>
            </a:r>
            <a:r>
              <a:rPr lang="en-US" sz="2000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cho</a:t>
            </a:r>
            <a:r>
              <a:rPr lang="en-US" sz="2000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tổ</a:t>
            </a:r>
            <a:r>
              <a:rPr lang="en-US" sz="2000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chuyên</a:t>
            </a:r>
            <a:r>
              <a:rPr lang="en-US" sz="2000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môn</a:t>
            </a:r>
            <a:r>
              <a:rPr lang="en-US" sz="2000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trường</a:t>
            </a:r>
            <a:r>
              <a:rPr lang="en-US" sz="2000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mầm</a:t>
            </a:r>
            <a:r>
              <a:rPr lang="en-US" sz="2000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non)</a:t>
            </a:r>
            <a:endParaRPr lang="en-US" sz="2000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2000" b="1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2000" b="1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2000" b="1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2000" b="1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2000" b="1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2000" b="1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2000" b="1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2000" b="1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269875">
              <a:tabLst>
                <a:tab pos="5943600" algn="l"/>
              </a:tabLst>
            </a:pPr>
            <a:endParaRPr lang="en-US" sz="2000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709399"/>
              </p:ext>
            </p:extLst>
          </p:nvPr>
        </p:nvGraphicFramePr>
        <p:xfrm>
          <a:off x="740980" y="4050164"/>
          <a:ext cx="10846674" cy="2743200"/>
        </p:xfrm>
        <a:graphic>
          <a:graphicData uri="http://schemas.openxmlformats.org/drawingml/2006/table">
            <a:tbl>
              <a:tblPr firstRow="1" firstCol="1" bandRow="1"/>
              <a:tblGrid>
                <a:gridCol w="744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4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4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88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54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Stt</a:t>
                      </a:r>
                      <a:endParaRPr lang="en-US" sz="2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Thời gian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Nội dung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Hình thức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Chuẩn bị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0" indent="26987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0" indent="26987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0" indent="26987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0" indent="26987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0" indent="26987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823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0BD5F0B-5066-41B0-88BE-A9B646016BEE}"/>
              </a:ext>
            </a:extLst>
          </p:cNvPr>
          <p:cNvSpPr/>
          <p:nvPr/>
        </p:nvSpPr>
        <p:spPr>
          <a:xfrm>
            <a:off x="0" y="-2"/>
            <a:ext cx="12192000" cy="14057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DA4F5F-2DC7-4F92-8CB8-593EE99D299F}"/>
              </a:ext>
            </a:extLst>
          </p:cNvPr>
          <p:cNvSpPr/>
          <p:nvPr/>
        </p:nvSpPr>
        <p:spPr>
          <a:xfrm>
            <a:off x="2031978" y="1164878"/>
            <a:ext cx="1014717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Pentagon 15"/>
          <p:cNvSpPr/>
          <p:nvPr/>
        </p:nvSpPr>
        <p:spPr>
          <a:xfrm>
            <a:off x="-25644" y="321"/>
            <a:ext cx="3885263" cy="1567299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NỘI DUNG 3</a:t>
            </a:r>
            <a:endParaRPr lang="en-US" sz="3000" dirty="0"/>
          </a:p>
        </p:txBody>
      </p:sp>
      <p:sp>
        <p:nvSpPr>
          <p:cNvPr id="17" name="Rounded Rectangle 16"/>
          <p:cNvSpPr/>
          <p:nvPr/>
        </p:nvSpPr>
        <p:spPr>
          <a:xfrm>
            <a:off x="3745188" y="319655"/>
            <a:ext cx="7408365" cy="92863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4"/>
          <p:cNvSpPr txBox="1">
            <a:spLocks noChangeArrowheads="1"/>
          </p:cNvSpPr>
          <p:nvPr/>
        </p:nvSpPr>
        <p:spPr>
          <a:xfrm>
            <a:off x="3881782" y="359793"/>
            <a:ext cx="7271771" cy="827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2200" b="1" dirty="0" err="1">
                <a:solidFill>
                  <a:schemeClr val="bg1"/>
                </a:solidFill>
                <a:ea typeface="Calibri"/>
              </a:rPr>
              <a:t>Hoạt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động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3.3: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Đánh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giá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SHCM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phù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hợp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với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điều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kiện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thực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tế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của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trường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mầm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non </a:t>
            </a:r>
            <a:endParaRPr lang="en-US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10000"/>
              </a:lnSpc>
            </a:pPr>
            <a:endParaRPr lang="en-ID" altLang="en-US" sz="22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164054" y="3397483"/>
            <a:ext cx="1939840" cy="1117862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bg1"/>
                </a:solidFill>
              </a:rPr>
              <a:t>Đánh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giá</a:t>
            </a:r>
            <a:r>
              <a:rPr lang="en-US" b="1" dirty="0">
                <a:solidFill>
                  <a:schemeClr val="bg1"/>
                </a:solidFill>
              </a:rPr>
              <a:t> SHCM</a:t>
            </a:r>
          </a:p>
        </p:txBody>
      </p:sp>
      <p:sp>
        <p:nvSpPr>
          <p:cNvPr id="9" name="Rectangle 8"/>
          <p:cNvSpPr/>
          <p:nvPr/>
        </p:nvSpPr>
        <p:spPr>
          <a:xfrm>
            <a:off x="3110055" y="1960565"/>
            <a:ext cx="1778123" cy="5061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rgbClr val="002060"/>
                </a:solidFill>
              </a:rPr>
              <a:t>Nhận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thức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10386" y="3688303"/>
            <a:ext cx="1666446" cy="5061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rgbClr val="002060"/>
                </a:solidFill>
              </a:rPr>
              <a:t>Nội</a:t>
            </a:r>
            <a:r>
              <a:rPr lang="en-US" b="1" dirty="0">
                <a:solidFill>
                  <a:srgbClr val="002060"/>
                </a:solidFill>
              </a:rPr>
              <a:t> dung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387334" y="5523132"/>
            <a:ext cx="1666446" cy="5061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rgbClr val="002060"/>
                </a:solidFill>
              </a:rPr>
              <a:t>Kết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quả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916180" y="2820154"/>
            <a:ext cx="1575029" cy="5061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rgbClr val="002060"/>
                </a:solidFill>
              </a:rPr>
              <a:t>Mục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tiêu</a:t>
            </a:r>
            <a:endParaRPr lang="en-US" b="1" dirty="0">
              <a:solidFill>
                <a:srgbClr val="00206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4061512" y="3297435"/>
            <a:ext cx="221459" cy="194090"/>
          </a:xfrm>
          <a:prstGeom prst="straightConnector1">
            <a:avLst/>
          </a:prstGeom>
          <a:ln w="28575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318832" y="3905343"/>
            <a:ext cx="278674" cy="0"/>
          </a:xfrm>
          <a:prstGeom prst="straightConnector1">
            <a:avLst/>
          </a:prstGeom>
          <a:ln w="28575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115929" y="4391249"/>
            <a:ext cx="249020" cy="180950"/>
          </a:xfrm>
          <a:prstGeom prst="straightConnector1">
            <a:avLst/>
          </a:prstGeom>
          <a:ln w="28575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549888" y="4660903"/>
            <a:ext cx="139337" cy="256486"/>
          </a:xfrm>
          <a:prstGeom prst="straightConnector1">
            <a:avLst/>
          </a:prstGeom>
          <a:ln w="28575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916180" y="4650117"/>
            <a:ext cx="1666446" cy="5061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rgbClr val="002060"/>
                </a:solidFill>
              </a:rPr>
              <a:t>Hình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thức</a:t>
            </a:r>
            <a:endParaRPr lang="en-US" b="1" dirty="0">
              <a:solidFill>
                <a:srgbClr val="00206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619556" y="2934583"/>
            <a:ext cx="69669" cy="299054"/>
          </a:xfrm>
          <a:prstGeom prst="straightConnector1">
            <a:avLst/>
          </a:prstGeom>
          <a:ln w="28575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97338" y="4004578"/>
            <a:ext cx="1345456" cy="0"/>
          </a:xfrm>
          <a:prstGeom prst="straightConnector1">
            <a:avLst/>
          </a:prstGeom>
          <a:ln w="57150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14673" y="4146691"/>
            <a:ext cx="16917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C00000"/>
                </a:solidFill>
              </a:rPr>
              <a:t>Thường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r>
              <a:rPr lang="en-US" sz="1600" b="1" dirty="0" err="1">
                <a:solidFill>
                  <a:srgbClr val="C00000"/>
                </a:solidFill>
              </a:rPr>
              <a:t>xuyên</a:t>
            </a:r>
            <a:endParaRPr lang="en-US" sz="1600" b="1" dirty="0">
              <a:solidFill>
                <a:srgbClr val="C0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725851" y="3477193"/>
            <a:ext cx="1693516" cy="678936"/>
          </a:xfrm>
          <a:prstGeom prst="rect">
            <a:avLst/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b="1" dirty="0" err="1">
                <a:solidFill>
                  <a:schemeClr val="bg1"/>
                </a:solidFill>
              </a:rPr>
              <a:t>Nâng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cao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chất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lượng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7588707" y="3925767"/>
            <a:ext cx="1693516" cy="0"/>
          </a:xfrm>
          <a:prstGeom prst="straightConnector1">
            <a:avLst/>
          </a:prstGeom>
          <a:ln w="57150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756931" y="3993449"/>
            <a:ext cx="16917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C00000"/>
                </a:solidFill>
              </a:rPr>
              <a:t>Điều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r>
              <a:rPr lang="en-US" sz="1600" b="1" dirty="0" err="1">
                <a:solidFill>
                  <a:srgbClr val="C00000"/>
                </a:solidFill>
              </a:rPr>
              <a:t>chỉnh</a:t>
            </a:r>
            <a:endParaRPr lang="en-US" sz="1600" b="1" dirty="0">
              <a:solidFill>
                <a:srgbClr val="C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638184" y="3475658"/>
            <a:ext cx="16917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C00000"/>
                </a:solidFill>
              </a:rPr>
              <a:t>Kinh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r>
              <a:rPr lang="en-US" sz="1600" b="1" dirty="0" err="1">
                <a:solidFill>
                  <a:srgbClr val="C00000"/>
                </a:solidFill>
              </a:rPr>
              <a:t>nghiệm</a:t>
            </a:r>
            <a:endParaRPr lang="en-US" sz="1600" b="1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99737" y="3528410"/>
            <a:ext cx="16917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C00000"/>
                </a:solidFill>
              </a:rPr>
              <a:t>Toàn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r>
              <a:rPr lang="en-US" sz="1600" b="1" dirty="0" err="1">
                <a:solidFill>
                  <a:srgbClr val="C00000"/>
                </a:solidFill>
              </a:rPr>
              <a:t>trường</a:t>
            </a:r>
            <a:endParaRPr lang="en-US" sz="1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977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  <p:bldP spid="14" grpId="0" animBg="1"/>
      <p:bldP spid="23" grpId="0" animBg="1"/>
      <p:bldP spid="28" grpId="0"/>
      <p:bldP spid="29" grpId="0" animBg="1"/>
      <p:bldP spid="31" grpId="0"/>
      <p:bldP spid="33" grpId="0"/>
      <p:bldP spid="3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CDA4F5F-2DC7-4F92-8CB8-593EE99D299F}"/>
              </a:ext>
            </a:extLst>
          </p:cNvPr>
          <p:cNvSpPr/>
          <p:nvPr/>
        </p:nvSpPr>
        <p:spPr>
          <a:xfrm>
            <a:off x="2031978" y="1275240"/>
            <a:ext cx="1014717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ectangle: Rounded Corners 43">
            <a:extLst>
              <a:ext uri="{FF2B5EF4-FFF2-40B4-BE49-F238E27FC236}">
                <a16:creationId xmlns:a16="http://schemas.microsoft.com/office/drawing/2014/main" id="{B4CC4CB2-0F31-45F0-8F45-F8E26A48FE49}"/>
              </a:ext>
            </a:extLst>
          </p:cNvPr>
          <p:cNvSpPr/>
          <p:nvPr/>
        </p:nvSpPr>
        <p:spPr>
          <a:xfrm>
            <a:off x="5440926" y="2324130"/>
            <a:ext cx="6303274" cy="3783724"/>
          </a:xfrm>
          <a:prstGeom prst="roundRect">
            <a:avLst>
              <a:gd name="adj" fmla="val 3319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A1DA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Đánh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giá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việc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thực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hiện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SHCM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của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trường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mầm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non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học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viên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đang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công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tác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Nêu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những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nội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dung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học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viên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muốn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điều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chỉnh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hoặc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góp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ý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để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điều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chỉnh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kế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hoạch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SHCM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hiện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nay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cho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trường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mình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đang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công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tác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Nêu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những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việc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học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viên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nhận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thấy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mình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cần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làm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trong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thời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gian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tới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để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việc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thực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hiện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SHCM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tại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trường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mầm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non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của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mình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đạt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hiệu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quả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tốt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hơn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endParaRPr lang="en-US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Pentagon 9"/>
          <p:cNvSpPr/>
          <p:nvPr/>
        </p:nvSpPr>
        <p:spPr>
          <a:xfrm>
            <a:off x="-25644" y="321"/>
            <a:ext cx="4587011" cy="1567299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Tài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liệu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tham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khảo</a:t>
            </a:r>
            <a:endParaRPr lang="en-US" sz="3000" dirty="0"/>
          </a:p>
        </p:txBody>
      </p:sp>
      <p:sp>
        <p:nvSpPr>
          <p:cNvPr id="12" name="Pentagon 11"/>
          <p:cNvSpPr/>
          <p:nvPr/>
        </p:nvSpPr>
        <p:spPr>
          <a:xfrm>
            <a:off x="0" y="3172367"/>
            <a:ext cx="5440926" cy="1567299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Bài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tập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cuối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chuyên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đề</a:t>
            </a:r>
            <a:endParaRPr lang="en-US" sz="3000" dirty="0"/>
          </a:p>
        </p:txBody>
      </p:sp>
      <p:sp>
        <p:nvSpPr>
          <p:cNvPr id="14" name="Rectangle: Rounded Corners 43">
            <a:extLst>
              <a:ext uri="{FF2B5EF4-FFF2-40B4-BE49-F238E27FC236}">
                <a16:creationId xmlns:a16="http://schemas.microsoft.com/office/drawing/2014/main" id="{B4CC4CB2-0F31-45F0-8F45-F8E26A48FE49}"/>
              </a:ext>
            </a:extLst>
          </p:cNvPr>
          <p:cNvSpPr/>
          <p:nvPr/>
        </p:nvSpPr>
        <p:spPr>
          <a:xfrm>
            <a:off x="4603900" y="142867"/>
            <a:ext cx="3912780" cy="1354857"/>
          </a:xfrm>
          <a:prstGeom prst="roundRect">
            <a:avLst>
              <a:gd name="adj" fmla="val 3319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A1DA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Công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tác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quản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lý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Vai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trò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của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CBQL</a:t>
            </a:r>
          </a:p>
          <a:p>
            <a:pPr algn="just">
              <a:lnSpc>
                <a:spcPct val="150000"/>
              </a:lnSpc>
            </a:pP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Tổ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chức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các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hoạt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động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nhà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trường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Bồi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dưỡng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nâng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cao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năng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lực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đội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ngũ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endParaRPr lang="en-US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703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630DA90-69B0-44B7-9713-E544DC9B4F19}"/>
              </a:ext>
            </a:extLst>
          </p:cNvPr>
          <p:cNvCxnSpPr>
            <a:cxnSpLocks/>
          </p:cNvCxnSpPr>
          <p:nvPr/>
        </p:nvCxnSpPr>
        <p:spPr>
          <a:xfrm flipH="1">
            <a:off x="-27706" y="-141892"/>
            <a:ext cx="3666834" cy="192641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8">
            <a:extLst>
              <a:ext uri="{FF2B5EF4-FFF2-40B4-BE49-F238E27FC236}">
                <a16:creationId xmlns:a16="http://schemas.microsoft.com/office/drawing/2014/main" id="{C610A5E8-AEA9-477A-81E5-0139AF2E18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9865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0147" y="109539"/>
            <a:ext cx="656784" cy="665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C970D35-F2F2-4BB3-A9E9-0B57175E171B}"/>
              </a:ext>
            </a:extLst>
          </p:cNvPr>
          <p:cNvSpPr/>
          <p:nvPr/>
        </p:nvSpPr>
        <p:spPr>
          <a:xfrm>
            <a:off x="-26584" y="1374763"/>
            <a:ext cx="12206644" cy="35872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algn="ctr">
              <a:lnSpc>
                <a:spcPct val="150000"/>
              </a:lnSpc>
              <a:tabLst>
                <a:tab pos="1090930" algn="l"/>
              </a:tabLst>
            </a:pPr>
            <a:r>
              <a:rPr lang="en-US" sz="2500" b="1" dirty="0" err="1">
                <a:latin typeface="Times New Roman"/>
                <a:ea typeface="Times New Roman"/>
              </a:rPr>
              <a:t>Chuyên</a:t>
            </a:r>
            <a:r>
              <a:rPr lang="en-US" sz="2500" b="1" dirty="0">
                <a:latin typeface="Times New Roman"/>
                <a:ea typeface="Times New Roman"/>
              </a:rPr>
              <a:t> </a:t>
            </a:r>
            <a:r>
              <a:rPr lang="en-US" sz="2500" b="1" dirty="0" err="1">
                <a:latin typeface="Times New Roman"/>
                <a:ea typeface="Times New Roman"/>
              </a:rPr>
              <a:t>đề</a:t>
            </a:r>
            <a:r>
              <a:rPr lang="en-US" sz="2500" b="1" dirty="0">
                <a:latin typeface="Times New Roman"/>
                <a:ea typeface="Times New Roman"/>
              </a:rPr>
              <a:t>:</a:t>
            </a:r>
          </a:p>
          <a:p>
            <a:pPr algn="ctr">
              <a:tabLst>
                <a:tab pos="1090930" algn="l"/>
              </a:tabLst>
            </a:pPr>
            <a:r>
              <a:rPr lang="en-US" sz="2500" b="1" dirty="0">
                <a:latin typeface="Times New Roman"/>
                <a:ea typeface="Calibri"/>
                <a:cs typeface="Times New Roman"/>
              </a:rPr>
              <a:t>HƯỚNG DẪN SINH HOẠT CHUYÊN MÔN </a:t>
            </a:r>
          </a:p>
          <a:p>
            <a:pPr algn="ctr">
              <a:tabLst>
                <a:tab pos="1090930" algn="l"/>
              </a:tabLst>
            </a:pPr>
            <a:r>
              <a:rPr lang="en-US" sz="2500" b="1" dirty="0">
                <a:latin typeface="Times New Roman"/>
                <a:ea typeface="Calibri"/>
                <a:cs typeface="Times New Roman"/>
              </a:rPr>
              <a:t>PHÙ HỢP VỚI ĐIỀU KIỆN THỰC TẾ CỦA TRƯỜNG MẦM NON</a:t>
            </a:r>
            <a:endParaRPr lang="en-US" sz="2500" b="1" dirty="0"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D7BB38-B8C9-47E6-8F7C-A1742129B463}"/>
              </a:ext>
            </a:extLst>
          </p:cNvPr>
          <p:cNvSpPr/>
          <p:nvPr/>
        </p:nvSpPr>
        <p:spPr>
          <a:xfrm>
            <a:off x="-27706" y="1510893"/>
            <a:ext cx="12192000" cy="89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41AEC0E-01EC-4EA7-BDEF-09CBEEB67BE9}"/>
              </a:ext>
            </a:extLst>
          </p:cNvPr>
          <p:cNvSpPr/>
          <p:nvPr/>
        </p:nvSpPr>
        <p:spPr>
          <a:xfrm>
            <a:off x="-11940" y="4962013"/>
            <a:ext cx="12192000" cy="89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FD2E8C2-DB77-4D04-9633-161A45DFCAA3}"/>
              </a:ext>
            </a:extLst>
          </p:cNvPr>
          <p:cNvCxnSpPr/>
          <p:nvPr/>
        </p:nvCxnSpPr>
        <p:spPr>
          <a:xfrm>
            <a:off x="2103497" y="629579"/>
            <a:ext cx="2284419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73F82E0-F70D-4445-BD17-85684C764642}"/>
              </a:ext>
            </a:extLst>
          </p:cNvPr>
          <p:cNvSpPr txBox="1"/>
          <p:nvPr/>
        </p:nvSpPr>
        <p:spPr>
          <a:xfrm>
            <a:off x="956932" y="255118"/>
            <a:ext cx="4625161" cy="3744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2200"/>
              </a:lnSpc>
              <a:spcAft>
                <a:spcPts val="400"/>
              </a:spcAft>
            </a:pPr>
            <a:r>
              <a:rPr lang="en-US" sz="2200" b="1" dirty="0">
                <a:solidFill>
                  <a:srgbClr val="002060"/>
                </a:solidFill>
                <a:effectLst/>
                <a:latin typeface="UTM Centur" panose="02040603050506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 GIÁO DỤC VÀ ĐÀO TẠO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DD7BB38-B8C9-47E6-8F7C-A1742129B463}"/>
              </a:ext>
            </a:extLst>
          </p:cNvPr>
          <p:cNvSpPr/>
          <p:nvPr/>
        </p:nvSpPr>
        <p:spPr>
          <a:xfrm>
            <a:off x="-11940" y="4746735"/>
            <a:ext cx="12192000" cy="89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2296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630DA90-69B0-44B7-9713-E544DC9B4F19}"/>
              </a:ext>
            </a:extLst>
          </p:cNvPr>
          <p:cNvCxnSpPr>
            <a:cxnSpLocks/>
          </p:cNvCxnSpPr>
          <p:nvPr/>
        </p:nvCxnSpPr>
        <p:spPr>
          <a:xfrm flipH="1">
            <a:off x="-27706" y="-141892"/>
            <a:ext cx="3666834" cy="192641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8">
            <a:extLst>
              <a:ext uri="{FF2B5EF4-FFF2-40B4-BE49-F238E27FC236}">
                <a16:creationId xmlns:a16="http://schemas.microsoft.com/office/drawing/2014/main" id="{C610A5E8-AEA9-477A-81E5-0139AF2E18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9865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0147" y="109539"/>
            <a:ext cx="656784" cy="665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C970D35-F2F2-4BB3-A9E9-0B57175E171B}"/>
              </a:ext>
            </a:extLst>
          </p:cNvPr>
          <p:cNvSpPr/>
          <p:nvPr/>
        </p:nvSpPr>
        <p:spPr>
          <a:xfrm>
            <a:off x="-26584" y="1374763"/>
            <a:ext cx="12206644" cy="35872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algn="ctr">
              <a:lnSpc>
                <a:spcPct val="150000"/>
              </a:lnSpc>
              <a:tabLst>
                <a:tab pos="1090930" algn="l"/>
              </a:tabLst>
            </a:pPr>
            <a:r>
              <a:rPr lang="en-US" sz="6500" b="1" dirty="0">
                <a:effectLst/>
                <a:latin typeface="Times New Roman"/>
                <a:ea typeface="Calibri"/>
                <a:cs typeface="Times New Roman"/>
              </a:rPr>
              <a:t>TRÂN TRỌNG CẢM ƠN !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D7BB38-B8C9-47E6-8F7C-A1742129B463}"/>
              </a:ext>
            </a:extLst>
          </p:cNvPr>
          <p:cNvSpPr/>
          <p:nvPr/>
        </p:nvSpPr>
        <p:spPr>
          <a:xfrm>
            <a:off x="-27706" y="1510893"/>
            <a:ext cx="12192000" cy="89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41AEC0E-01EC-4EA7-BDEF-09CBEEB67BE9}"/>
              </a:ext>
            </a:extLst>
          </p:cNvPr>
          <p:cNvSpPr/>
          <p:nvPr/>
        </p:nvSpPr>
        <p:spPr>
          <a:xfrm>
            <a:off x="-11940" y="4962013"/>
            <a:ext cx="12192000" cy="89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FD2E8C2-DB77-4D04-9633-161A45DFCAA3}"/>
              </a:ext>
            </a:extLst>
          </p:cNvPr>
          <p:cNvCxnSpPr/>
          <p:nvPr/>
        </p:nvCxnSpPr>
        <p:spPr>
          <a:xfrm>
            <a:off x="2103497" y="629579"/>
            <a:ext cx="2284419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73F82E0-F70D-4445-BD17-85684C764642}"/>
              </a:ext>
            </a:extLst>
          </p:cNvPr>
          <p:cNvSpPr txBox="1"/>
          <p:nvPr/>
        </p:nvSpPr>
        <p:spPr>
          <a:xfrm>
            <a:off x="956932" y="255118"/>
            <a:ext cx="4625161" cy="3744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2200"/>
              </a:lnSpc>
              <a:spcAft>
                <a:spcPts val="400"/>
              </a:spcAft>
            </a:pPr>
            <a:r>
              <a:rPr lang="en-US" sz="2200" b="1" dirty="0">
                <a:solidFill>
                  <a:srgbClr val="002060"/>
                </a:solidFill>
                <a:effectLst/>
                <a:latin typeface="UTM Centur" panose="02040603050506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 GIÁO DỤC VÀ ĐÀO TẠO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DD7BB38-B8C9-47E6-8F7C-A1742129B463}"/>
              </a:ext>
            </a:extLst>
          </p:cNvPr>
          <p:cNvSpPr/>
          <p:nvPr/>
        </p:nvSpPr>
        <p:spPr>
          <a:xfrm>
            <a:off x="-11940" y="4746735"/>
            <a:ext cx="12192000" cy="89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229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0BD5F0B-5066-41B0-88BE-A9B646016BEE}"/>
              </a:ext>
            </a:extLst>
          </p:cNvPr>
          <p:cNvSpPr/>
          <p:nvPr/>
        </p:nvSpPr>
        <p:spPr>
          <a:xfrm>
            <a:off x="-25644" y="35085"/>
            <a:ext cx="12192000" cy="142083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E0BE8B-91E4-42B9-893E-3759D53E7692}"/>
              </a:ext>
            </a:extLst>
          </p:cNvPr>
          <p:cNvSpPr/>
          <p:nvPr/>
        </p:nvSpPr>
        <p:spPr>
          <a:xfrm>
            <a:off x="5637965" y="255003"/>
            <a:ext cx="6528391" cy="742641"/>
          </a:xfrm>
          <a:prstGeom prst="rect">
            <a:avLst/>
          </a:prstGeom>
          <a:noFill/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algn="r">
              <a:tabLst>
                <a:tab pos="1090930" algn="l"/>
              </a:tabLst>
            </a:pPr>
            <a:r>
              <a:rPr lang="en-US" sz="1600" b="1" dirty="0" err="1">
                <a:solidFill>
                  <a:schemeClr val="bg1"/>
                </a:solidFill>
                <a:latin typeface="Times New Roman"/>
                <a:ea typeface="Times New Roman"/>
              </a:rPr>
              <a:t>Chuyên</a:t>
            </a:r>
            <a:r>
              <a:rPr lang="en-US" sz="1600" b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Times New Roman"/>
                <a:ea typeface="Times New Roman"/>
              </a:rPr>
              <a:t>đề</a:t>
            </a:r>
            <a:r>
              <a:rPr lang="en-US" sz="1600" b="1" dirty="0">
                <a:solidFill>
                  <a:schemeClr val="bg1"/>
                </a:solidFill>
                <a:latin typeface="Times New Roman"/>
                <a:ea typeface="Times New Roman"/>
              </a:rPr>
              <a:t>:</a:t>
            </a:r>
            <a:endParaRPr lang="en-US" sz="1600" dirty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algn="r">
              <a:tabLst>
                <a:tab pos="1090930" algn="l"/>
              </a:tabLst>
            </a:pPr>
            <a:r>
              <a:rPr lang="en-US" sz="16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HƯỚNG DẪN SINH HOẠT CHUYÊN MÔN </a:t>
            </a:r>
            <a:endParaRPr lang="en-US" sz="1600" dirty="0">
              <a:solidFill>
                <a:schemeClr val="bg1"/>
              </a:solidFill>
              <a:latin typeface="Times New Roman"/>
              <a:ea typeface="Calibri"/>
              <a:cs typeface="Times New Roman"/>
            </a:endParaRPr>
          </a:p>
          <a:p>
            <a:pPr algn="r">
              <a:tabLst>
                <a:tab pos="1090930" algn="l"/>
              </a:tabLst>
            </a:pPr>
            <a:r>
              <a:rPr lang="en-US" sz="16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PHÙ HỢP VỚI ĐIỀU KIỆN THỰC TẾ CỦA TRƯỜNG MẦM NON</a:t>
            </a:r>
            <a:endParaRPr lang="en-US" sz="1600" dirty="0">
              <a:solidFill>
                <a:schemeClr val="bg1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DA4F5F-2DC7-4F92-8CB8-593EE99D299F}"/>
              </a:ext>
            </a:extLst>
          </p:cNvPr>
          <p:cNvSpPr/>
          <p:nvPr/>
        </p:nvSpPr>
        <p:spPr>
          <a:xfrm>
            <a:off x="2031978" y="1233118"/>
            <a:ext cx="1014717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797442" y="2261251"/>
            <a:ext cx="11158215" cy="1736589"/>
            <a:chOff x="3451923" y="2261251"/>
            <a:chExt cx="8503734" cy="1736589"/>
          </a:xfrm>
        </p:grpSpPr>
        <p:sp>
          <p:nvSpPr>
            <p:cNvPr id="65" name="Rectangle: Rounded Corners 47">
              <a:extLst>
                <a:ext uri="{FF2B5EF4-FFF2-40B4-BE49-F238E27FC236}">
                  <a16:creationId xmlns:a16="http://schemas.microsoft.com/office/drawing/2014/main" id="{F6504B7E-EA47-411D-B1C6-F8C523970F87}"/>
                </a:ext>
              </a:extLst>
            </p:cNvPr>
            <p:cNvSpPr/>
            <p:nvPr/>
          </p:nvSpPr>
          <p:spPr>
            <a:xfrm>
              <a:off x="3451923" y="2261251"/>
              <a:ext cx="8503734" cy="1736589"/>
            </a:xfrm>
            <a:prstGeom prst="roundRect">
              <a:avLst>
                <a:gd name="adj" fmla="val 6700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3512022" y="2302868"/>
              <a:ext cx="8308732" cy="1200329"/>
              <a:chOff x="3512022" y="2302868"/>
              <a:chExt cx="8308732" cy="1200329"/>
            </a:xfrm>
          </p:grpSpPr>
          <p:grpSp>
            <p:nvGrpSpPr>
              <p:cNvPr id="66" name="Group 65"/>
              <p:cNvGrpSpPr/>
              <p:nvPr/>
            </p:nvGrpSpPr>
            <p:grpSpPr>
              <a:xfrm>
                <a:off x="3512022" y="2499728"/>
                <a:ext cx="1065880" cy="865490"/>
                <a:chOff x="3387412" y="1791581"/>
                <a:chExt cx="1065880" cy="517273"/>
              </a:xfrm>
            </p:grpSpPr>
            <p:sp>
              <p:nvSpPr>
                <p:cNvPr id="67" name="1">
                  <a:extLst>
                    <a:ext uri="{FF2B5EF4-FFF2-40B4-BE49-F238E27FC236}">
                      <a16:creationId xmlns:a16="http://schemas.microsoft.com/office/drawing/2014/main" id="{2050CE70-56B4-4F31-88AB-EFACFACC1251}"/>
                    </a:ext>
                  </a:extLst>
                </p:cNvPr>
                <p:cNvSpPr/>
                <p:nvPr/>
              </p:nvSpPr>
              <p:spPr>
                <a:xfrm>
                  <a:off x="3387412" y="1791581"/>
                  <a:ext cx="900737" cy="517273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0F0F0"/>
                    </a:gs>
                    <a:gs pos="100000">
                      <a:srgbClr val="F1F1F1"/>
                    </a:gs>
                  </a:gsLst>
                  <a:lin ang="2700000" scaled="1"/>
                  <a:tileRect/>
                </a:gradFill>
                <a:ln w="38100">
                  <a:gradFill flip="none" rotWithShape="1">
                    <a:gsLst>
                      <a:gs pos="100000">
                        <a:srgbClr val="FFFFFF"/>
                      </a:gs>
                      <a:gs pos="0">
                        <a:srgbClr val="CECED0"/>
                      </a:gs>
                    </a:gsLst>
                    <a:lin ang="13500000" scaled="1"/>
                    <a:tileRect/>
                  </a:gradFill>
                </a:ln>
                <a:effectLst>
                  <a:outerShdw blurRad="190500" dist="88900" dir="2700000" algn="tl" rotWithShape="0">
                    <a:prstClr val="black">
                      <a:alpha val="35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72585" tIns="36293" rIns="72585" bIns="36293" anchor="ctr"/>
                <a:lstStyle/>
                <a:p>
                  <a:pPr algn="ctr">
                    <a:defRPr/>
                  </a:pPr>
                  <a:endParaRPr lang="zh-CN" altLang="en-US">
                    <a:solidFill>
                      <a:prstClr val="white"/>
                    </a:solidFill>
                  </a:endParaRPr>
                </a:p>
              </p:txBody>
            </p:sp>
            <p:grpSp>
              <p:nvGrpSpPr>
                <p:cNvPr id="68" name="Group 67"/>
                <p:cNvGrpSpPr/>
                <p:nvPr/>
              </p:nvGrpSpPr>
              <p:grpSpPr>
                <a:xfrm>
                  <a:off x="3484284" y="1853616"/>
                  <a:ext cx="969008" cy="438924"/>
                  <a:chOff x="2955329" y="2294523"/>
                  <a:chExt cx="969008" cy="438924"/>
                </a:xfrm>
              </p:grpSpPr>
              <p:sp>
                <p:nvSpPr>
                  <p:cNvPr id="69" name="2">
                    <a:extLst>
                      <a:ext uri="{FF2B5EF4-FFF2-40B4-BE49-F238E27FC236}">
                        <a16:creationId xmlns:a16="http://schemas.microsoft.com/office/drawing/2014/main" id="{F7649ECE-0ED5-4191-B78D-3C2A308BCBAE}"/>
                      </a:ext>
                    </a:extLst>
                  </p:cNvPr>
                  <p:cNvSpPr/>
                  <p:nvPr/>
                </p:nvSpPr>
                <p:spPr>
                  <a:xfrm>
                    <a:off x="2955329" y="2294523"/>
                    <a:ext cx="697491" cy="438924"/>
                  </a:xfrm>
                  <a:prstGeom prst="ellipse">
                    <a:avLst/>
                  </a:prstGeom>
                  <a:solidFill>
                    <a:srgbClr val="FF6600"/>
                  </a:solidFill>
                  <a:ln w="2222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72585" tIns="36293" rIns="72585" bIns="36293" anchor="ctr"/>
                  <a:lstStyle/>
                  <a:p>
                    <a:pPr algn="ctr">
                      <a:defRPr/>
                    </a:pPr>
                    <a:endParaRPr lang="zh-CN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70" name="55">
                    <a:extLst>
                      <a:ext uri="{FF2B5EF4-FFF2-40B4-BE49-F238E27FC236}">
                        <a16:creationId xmlns:a16="http://schemas.microsoft.com/office/drawing/2014/main" id="{AE197173-5AA9-4C2B-8987-6433713A7AD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98470" y="2470627"/>
                    <a:ext cx="625867" cy="228007"/>
                  </a:xfrm>
                  <a:custGeom>
                    <a:avLst/>
                    <a:gdLst>
                      <a:gd name="T0" fmla="*/ 137 w 303"/>
                      <a:gd name="T1" fmla="*/ 288 h 288"/>
                      <a:gd name="T2" fmla="*/ 0 w 303"/>
                      <a:gd name="T3" fmla="*/ 174 h 288"/>
                      <a:gd name="T4" fmla="*/ 2 w 303"/>
                      <a:gd name="T5" fmla="*/ 15 h 288"/>
                      <a:gd name="T6" fmla="*/ 54 w 303"/>
                      <a:gd name="T7" fmla="*/ 10 h 288"/>
                      <a:gd name="T8" fmla="*/ 85 w 303"/>
                      <a:gd name="T9" fmla="*/ 43 h 288"/>
                      <a:gd name="T10" fmla="*/ 106 w 303"/>
                      <a:gd name="T11" fmla="*/ 22 h 288"/>
                      <a:gd name="T12" fmla="*/ 128 w 303"/>
                      <a:gd name="T13" fmla="*/ 0 h 288"/>
                      <a:gd name="T14" fmla="*/ 303 w 303"/>
                      <a:gd name="T15" fmla="*/ 150 h 288"/>
                      <a:gd name="T16" fmla="*/ 137 w 303"/>
                      <a:gd name="T17" fmla="*/ 288 h 28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303" h="288">
                        <a:moveTo>
                          <a:pt x="137" y="288"/>
                        </a:moveTo>
                        <a:lnTo>
                          <a:pt x="0" y="174"/>
                        </a:lnTo>
                        <a:lnTo>
                          <a:pt x="2" y="15"/>
                        </a:lnTo>
                        <a:lnTo>
                          <a:pt x="54" y="10"/>
                        </a:lnTo>
                        <a:lnTo>
                          <a:pt x="85" y="43"/>
                        </a:lnTo>
                        <a:lnTo>
                          <a:pt x="106" y="22"/>
                        </a:lnTo>
                        <a:lnTo>
                          <a:pt x="128" y="0"/>
                        </a:lnTo>
                        <a:lnTo>
                          <a:pt x="303" y="150"/>
                        </a:lnTo>
                        <a:lnTo>
                          <a:pt x="137" y="288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73000">
                        <a:srgbClr val="0D0D0D">
                          <a:alpha val="0"/>
                        </a:srgbClr>
                      </a:gs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0">
                        <a:schemeClr val="tx1">
                          <a:lumMod val="95000"/>
                          <a:lumOff val="5000"/>
                          <a:alpha val="55000"/>
                        </a:schemeClr>
                      </a:gs>
                    </a:gsLst>
                    <a:lin ang="2700000" scaled="1"/>
                    <a:tileRect/>
                  </a:gradFill>
                  <a:ln>
                    <a:noFill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71" name="6">
                    <a:extLst>
                      <a:ext uri="{FF2B5EF4-FFF2-40B4-BE49-F238E27FC236}">
                        <a16:creationId xmlns:a16="http://schemas.microsoft.com/office/drawing/2014/main" id="{88DED464-FE1E-45F8-A541-0B0D37341387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3137203" y="2401284"/>
                    <a:ext cx="150787" cy="243755"/>
                  </a:xfrm>
                  <a:custGeom>
                    <a:avLst/>
                    <a:gdLst>
                      <a:gd name="T0" fmla="*/ 63551 w 31"/>
                      <a:gd name="T1" fmla="*/ 0 h 77"/>
                      <a:gd name="T2" fmla="*/ 104673 w 31"/>
                      <a:gd name="T3" fmla="*/ 18864 h 77"/>
                      <a:gd name="T4" fmla="*/ 115888 w 31"/>
                      <a:gd name="T5" fmla="*/ 67912 h 77"/>
                      <a:gd name="T6" fmla="*/ 115888 w 31"/>
                      <a:gd name="T7" fmla="*/ 237692 h 77"/>
                      <a:gd name="T8" fmla="*/ 100935 w 31"/>
                      <a:gd name="T9" fmla="*/ 279194 h 77"/>
                      <a:gd name="T10" fmla="*/ 59813 w 31"/>
                      <a:gd name="T11" fmla="*/ 290513 h 77"/>
                      <a:gd name="T12" fmla="*/ 7477 w 31"/>
                      <a:gd name="T13" fmla="*/ 271649 h 77"/>
                      <a:gd name="T14" fmla="*/ 0 w 31"/>
                      <a:gd name="T15" fmla="*/ 215055 h 77"/>
                      <a:gd name="T16" fmla="*/ 0 w 31"/>
                      <a:gd name="T17" fmla="*/ 79231 h 77"/>
                      <a:gd name="T18" fmla="*/ 11215 w 31"/>
                      <a:gd name="T19" fmla="*/ 22637 h 77"/>
                      <a:gd name="T20" fmla="*/ 63551 w 31"/>
                      <a:gd name="T21" fmla="*/ 0 h 77"/>
                      <a:gd name="T22" fmla="*/ 59813 w 31"/>
                      <a:gd name="T23" fmla="*/ 264103 h 77"/>
                      <a:gd name="T24" fmla="*/ 82243 w 31"/>
                      <a:gd name="T25" fmla="*/ 222601 h 77"/>
                      <a:gd name="T26" fmla="*/ 82243 w 31"/>
                      <a:gd name="T27" fmla="*/ 64139 h 77"/>
                      <a:gd name="T28" fmla="*/ 59813 w 31"/>
                      <a:gd name="T29" fmla="*/ 26410 h 77"/>
                      <a:gd name="T30" fmla="*/ 33645 w 31"/>
                      <a:gd name="T31" fmla="*/ 64139 h 77"/>
                      <a:gd name="T32" fmla="*/ 33645 w 31"/>
                      <a:gd name="T33" fmla="*/ 75458 h 77"/>
                      <a:gd name="T34" fmla="*/ 33645 w 31"/>
                      <a:gd name="T35" fmla="*/ 86777 h 77"/>
                      <a:gd name="T36" fmla="*/ 33645 w 31"/>
                      <a:gd name="T37" fmla="*/ 132051 h 77"/>
                      <a:gd name="T38" fmla="*/ 33645 w 31"/>
                      <a:gd name="T39" fmla="*/ 181099 h 77"/>
                      <a:gd name="T40" fmla="*/ 33645 w 31"/>
                      <a:gd name="T41" fmla="*/ 222601 h 77"/>
                      <a:gd name="T42" fmla="*/ 59813 w 31"/>
                      <a:gd name="T43" fmla="*/ 264103 h 77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0" t="0" r="r" b="b"/>
                    <a:pathLst>
                      <a:path w="31" h="77">
                        <a:moveTo>
                          <a:pt x="17" y="0"/>
                        </a:moveTo>
                        <a:cubicBezTo>
                          <a:pt x="22" y="0"/>
                          <a:pt x="26" y="2"/>
                          <a:pt x="28" y="5"/>
                        </a:cubicBezTo>
                        <a:cubicBezTo>
                          <a:pt x="30" y="8"/>
                          <a:pt x="31" y="12"/>
                          <a:pt x="31" y="18"/>
                        </a:cubicBezTo>
                        <a:cubicBezTo>
                          <a:pt x="31" y="63"/>
                          <a:pt x="31" y="63"/>
                          <a:pt x="31" y="63"/>
                        </a:cubicBezTo>
                        <a:cubicBezTo>
                          <a:pt x="31" y="67"/>
                          <a:pt x="30" y="71"/>
                          <a:pt x="27" y="74"/>
                        </a:cubicBezTo>
                        <a:cubicBezTo>
                          <a:pt x="24" y="76"/>
                          <a:pt x="21" y="77"/>
                          <a:pt x="16" y="77"/>
                        </a:cubicBezTo>
                        <a:cubicBezTo>
                          <a:pt x="9" y="77"/>
                          <a:pt x="5" y="76"/>
                          <a:pt x="2" y="72"/>
                        </a:cubicBezTo>
                        <a:cubicBezTo>
                          <a:pt x="1" y="69"/>
                          <a:pt x="0" y="64"/>
                          <a:pt x="0" y="57"/>
                        </a:cubicBezTo>
                        <a:cubicBezTo>
                          <a:pt x="0" y="21"/>
                          <a:pt x="0" y="21"/>
                          <a:pt x="0" y="21"/>
                        </a:cubicBezTo>
                        <a:cubicBezTo>
                          <a:pt x="0" y="14"/>
                          <a:pt x="1" y="8"/>
                          <a:pt x="3" y="6"/>
                        </a:cubicBezTo>
                        <a:cubicBezTo>
                          <a:pt x="5" y="2"/>
                          <a:pt x="10" y="0"/>
                          <a:pt x="17" y="0"/>
                        </a:cubicBezTo>
                        <a:close/>
                        <a:moveTo>
                          <a:pt x="16" y="70"/>
                        </a:moveTo>
                        <a:cubicBezTo>
                          <a:pt x="20" y="70"/>
                          <a:pt x="22" y="66"/>
                          <a:pt x="22" y="59"/>
                        </a:cubicBezTo>
                        <a:cubicBezTo>
                          <a:pt x="22" y="17"/>
                          <a:pt x="22" y="17"/>
                          <a:pt x="22" y="17"/>
                        </a:cubicBezTo>
                        <a:cubicBezTo>
                          <a:pt x="22" y="10"/>
                          <a:pt x="20" y="7"/>
                          <a:pt x="16" y="7"/>
                        </a:cubicBezTo>
                        <a:cubicBezTo>
                          <a:pt x="11" y="7"/>
                          <a:pt x="9" y="11"/>
                          <a:pt x="9" y="17"/>
                        </a:cubicBezTo>
                        <a:cubicBezTo>
                          <a:pt x="9" y="20"/>
                          <a:pt x="9" y="20"/>
                          <a:pt x="9" y="20"/>
                        </a:cubicBezTo>
                        <a:cubicBezTo>
                          <a:pt x="9" y="23"/>
                          <a:pt x="9" y="23"/>
                          <a:pt x="9" y="23"/>
                        </a:cubicBezTo>
                        <a:cubicBezTo>
                          <a:pt x="9" y="35"/>
                          <a:pt x="9" y="35"/>
                          <a:pt x="9" y="35"/>
                        </a:cubicBezTo>
                        <a:cubicBezTo>
                          <a:pt x="9" y="48"/>
                          <a:pt x="9" y="48"/>
                          <a:pt x="9" y="48"/>
                        </a:cubicBezTo>
                        <a:cubicBezTo>
                          <a:pt x="9" y="59"/>
                          <a:pt x="9" y="59"/>
                          <a:pt x="9" y="59"/>
                        </a:cubicBezTo>
                        <a:cubicBezTo>
                          <a:pt x="9" y="66"/>
                          <a:pt x="11" y="70"/>
                          <a:pt x="16" y="7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5875" cap="flat">
                        <a:solidFill>
                          <a:srgbClr val="000000"/>
                        </a:solidFill>
                        <a:prstDash val="solid"/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zh-CN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72" name="57">
                    <a:extLst>
                      <a:ext uri="{FF2B5EF4-FFF2-40B4-BE49-F238E27FC236}">
                        <a16:creationId xmlns:a16="http://schemas.microsoft.com/office/drawing/2014/main" id="{9B3EAE4D-E703-4539-AE35-E572B8993FA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337565" y="2405371"/>
                    <a:ext cx="88820" cy="241090"/>
                  </a:xfrm>
                  <a:custGeom>
                    <a:avLst/>
                    <a:gdLst>
                      <a:gd name="T0" fmla="*/ 0 w 18"/>
                      <a:gd name="T1" fmla="*/ 41588 h 76"/>
                      <a:gd name="T2" fmla="*/ 41716 w 18"/>
                      <a:gd name="T3" fmla="*/ 0 h 76"/>
                      <a:gd name="T4" fmla="*/ 68263 w 18"/>
                      <a:gd name="T5" fmla="*/ 0 h 76"/>
                      <a:gd name="T6" fmla="*/ 68263 w 18"/>
                      <a:gd name="T7" fmla="*/ 287338 h 76"/>
                      <a:gd name="T8" fmla="*/ 30339 w 18"/>
                      <a:gd name="T9" fmla="*/ 287338 h 76"/>
                      <a:gd name="T10" fmla="*/ 30339 w 18"/>
                      <a:gd name="T11" fmla="*/ 71835 h 76"/>
                      <a:gd name="T12" fmla="*/ 0 w 18"/>
                      <a:gd name="T13" fmla="*/ 71835 h 76"/>
                      <a:gd name="T14" fmla="*/ 0 w 18"/>
                      <a:gd name="T15" fmla="*/ 41588 h 7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18" h="76">
                        <a:moveTo>
                          <a:pt x="0" y="11"/>
                        </a:moveTo>
                        <a:cubicBezTo>
                          <a:pt x="7" y="10"/>
                          <a:pt x="10" y="7"/>
                          <a:pt x="11" y="0"/>
                        </a:cubicBezTo>
                        <a:cubicBezTo>
                          <a:pt x="18" y="0"/>
                          <a:pt x="18" y="0"/>
                          <a:pt x="18" y="0"/>
                        </a:cubicBezTo>
                        <a:cubicBezTo>
                          <a:pt x="18" y="76"/>
                          <a:pt x="18" y="76"/>
                          <a:pt x="18" y="76"/>
                        </a:cubicBezTo>
                        <a:cubicBezTo>
                          <a:pt x="8" y="76"/>
                          <a:pt x="8" y="76"/>
                          <a:pt x="8" y="76"/>
                        </a:cubicBezTo>
                        <a:cubicBezTo>
                          <a:pt x="8" y="19"/>
                          <a:pt x="8" y="19"/>
                          <a:pt x="8" y="19"/>
                        </a:cubicBezTo>
                        <a:cubicBezTo>
                          <a:pt x="0" y="19"/>
                          <a:pt x="0" y="19"/>
                          <a:pt x="0" y="19"/>
                        </a:cubicBezTo>
                        <a:lnTo>
                          <a:pt x="0" y="11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5875" cap="flat">
                        <a:solidFill>
                          <a:srgbClr val="000000"/>
                        </a:solidFill>
                        <a:prstDash val="solid"/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zh-CN" altLang="en-US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  <p:sp>
            <p:nvSpPr>
              <p:cNvPr id="6" name="Rectangle 5"/>
              <p:cNvSpPr/>
              <p:nvPr/>
            </p:nvSpPr>
            <p:spPr>
              <a:xfrm>
                <a:off x="4749378" y="2302868"/>
                <a:ext cx="7071376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2400" b="1" spc="10" dirty="0" err="1">
                    <a:latin typeface="Times New Roman" pitchFamily="18" charset="0"/>
                    <a:ea typeface="Calibri"/>
                    <a:cs typeface="Times New Roman" pitchFamily="18" charset="0"/>
                  </a:rPr>
                  <a:t>Một</a:t>
                </a:r>
                <a:r>
                  <a:rPr lang="en-US" sz="2400" b="1" spc="10" dirty="0">
                    <a:latin typeface="Times New Roman" pitchFamily="18" charset="0"/>
                    <a:ea typeface="Calibri"/>
                    <a:cs typeface="Times New Roman" pitchFamily="18" charset="0"/>
                  </a:rPr>
                  <a:t> </a:t>
                </a:r>
                <a:r>
                  <a:rPr lang="en-US" sz="2400" b="1" spc="10" dirty="0" err="1">
                    <a:latin typeface="Times New Roman" pitchFamily="18" charset="0"/>
                    <a:ea typeface="Calibri"/>
                    <a:cs typeface="Times New Roman" pitchFamily="18" charset="0"/>
                  </a:rPr>
                  <a:t>số</a:t>
                </a:r>
                <a:r>
                  <a:rPr lang="en-US" sz="2400" b="1" spc="10" dirty="0">
                    <a:latin typeface="Times New Roman" pitchFamily="18" charset="0"/>
                    <a:ea typeface="Calibri"/>
                    <a:cs typeface="Times New Roman" pitchFamily="18" charset="0"/>
                  </a:rPr>
                  <a:t> </a:t>
                </a:r>
                <a:r>
                  <a:rPr lang="en-US" sz="2400" b="1" spc="10" dirty="0" err="1">
                    <a:latin typeface="Times New Roman" pitchFamily="18" charset="0"/>
                    <a:ea typeface="Calibri"/>
                    <a:cs typeface="Times New Roman" pitchFamily="18" charset="0"/>
                  </a:rPr>
                  <a:t>vấn</a:t>
                </a:r>
                <a:r>
                  <a:rPr lang="en-US" sz="2400" b="1" spc="10" dirty="0">
                    <a:latin typeface="Times New Roman" pitchFamily="18" charset="0"/>
                    <a:ea typeface="Calibri"/>
                    <a:cs typeface="Times New Roman" pitchFamily="18" charset="0"/>
                  </a:rPr>
                  <a:t> </a:t>
                </a:r>
                <a:r>
                  <a:rPr lang="en-US" sz="2400" b="1" spc="10" dirty="0" err="1">
                    <a:latin typeface="Times New Roman" pitchFamily="18" charset="0"/>
                    <a:ea typeface="Calibri"/>
                    <a:cs typeface="Times New Roman" pitchFamily="18" charset="0"/>
                  </a:rPr>
                  <a:t>đề</a:t>
                </a:r>
                <a:r>
                  <a:rPr lang="en-US" sz="2400" b="1" spc="10" dirty="0">
                    <a:latin typeface="Times New Roman" pitchFamily="18" charset="0"/>
                    <a:ea typeface="Calibri"/>
                    <a:cs typeface="Times New Roman" pitchFamily="18" charset="0"/>
                  </a:rPr>
                  <a:t> </a:t>
                </a:r>
                <a:r>
                  <a:rPr lang="vi-VN" sz="2400" b="1" spc="10" dirty="0">
                    <a:latin typeface="Times New Roman" pitchFamily="18" charset="0"/>
                    <a:ea typeface="Calibri"/>
                    <a:cs typeface="Times New Roman" pitchFamily="18" charset="0"/>
                  </a:rPr>
                  <a:t>chung </a:t>
                </a:r>
                <a:r>
                  <a:rPr lang="en-US" sz="2400" b="1" spc="10" dirty="0" err="1">
                    <a:latin typeface="Times New Roman" pitchFamily="18" charset="0"/>
                    <a:ea typeface="Calibri"/>
                    <a:cs typeface="Times New Roman" pitchFamily="18" charset="0"/>
                  </a:rPr>
                  <a:t>về</a:t>
                </a:r>
                <a:r>
                  <a:rPr lang="en-US" sz="2400" b="1" spc="10" dirty="0">
                    <a:latin typeface="Times New Roman" pitchFamily="18" charset="0"/>
                    <a:ea typeface="Calibri"/>
                    <a:cs typeface="Times New Roman" pitchFamily="18" charset="0"/>
                  </a:rPr>
                  <a:t> 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SHCM 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phù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hợp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với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điều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kiện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thực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tế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trường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mầm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non (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khái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niệm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vai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trò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đặc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điểm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yêu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cầu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SHCM 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phù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hợp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với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điều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kiện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thực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tế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trường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mầm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non)</a:t>
                </a:r>
                <a:endParaRPr lang="en-US" sz="2400" b="1" dirty="0"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2" name="Group 11"/>
          <p:cNvGrpSpPr/>
          <p:nvPr/>
        </p:nvGrpSpPr>
        <p:grpSpPr>
          <a:xfrm>
            <a:off x="797442" y="4147969"/>
            <a:ext cx="11172885" cy="1037898"/>
            <a:chOff x="3466593" y="3752177"/>
            <a:chExt cx="8503734" cy="1037898"/>
          </a:xfrm>
        </p:grpSpPr>
        <p:grpSp>
          <p:nvGrpSpPr>
            <p:cNvPr id="73" name="Group 72"/>
            <p:cNvGrpSpPr/>
            <p:nvPr/>
          </p:nvGrpSpPr>
          <p:grpSpPr>
            <a:xfrm>
              <a:off x="3466593" y="3752177"/>
              <a:ext cx="8503734" cy="1037898"/>
              <a:chOff x="3466593" y="3097073"/>
              <a:chExt cx="8503734" cy="1037898"/>
            </a:xfrm>
          </p:grpSpPr>
          <p:sp>
            <p:nvSpPr>
              <p:cNvPr id="74" name="Rectangle: Rounded Corners 48">
                <a:extLst>
                  <a:ext uri="{FF2B5EF4-FFF2-40B4-BE49-F238E27FC236}">
                    <a16:creationId xmlns:a16="http://schemas.microsoft.com/office/drawing/2014/main" id="{6A160DE5-62AA-4DCF-8073-09C39DE16AD9}"/>
                  </a:ext>
                </a:extLst>
              </p:cNvPr>
              <p:cNvSpPr/>
              <p:nvPr/>
            </p:nvSpPr>
            <p:spPr>
              <a:xfrm>
                <a:off x="3466593" y="3097073"/>
                <a:ext cx="8503734" cy="1037898"/>
              </a:xfrm>
              <a:prstGeom prst="roundRect">
                <a:avLst>
                  <a:gd name="adj" fmla="val 6700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75" name="Group 74">
                <a:extLst>
                  <a:ext uri="{FF2B5EF4-FFF2-40B4-BE49-F238E27FC236}">
                    <a16:creationId xmlns:a16="http://schemas.microsoft.com/office/drawing/2014/main" id="{8190DB55-5642-4E39-83CC-909EA881AE4A}"/>
                  </a:ext>
                </a:extLst>
              </p:cNvPr>
              <p:cNvGrpSpPr/>
              <p:nvPr/>
            </p:nvGrpSpPr>
            <p:grpSpPr>
              <a:xfrm>
                <a:off x="3573159" y="3173600"/>
                <a:ext cx="931600" cy="889560"/>
                <a:chOff x="8064053" y="295600"/>
                <a:chExt cx="931600" cy="889560"/>
              </a:xfrm>
            </p:grpSpPr>
            <p:sp>
              <p:nvSpPr>
                <p:cNvPr id="77" name="126">
                  <a:extLst>
                    <a:ext uri="{FF2B5EF4-FFF2-40B4-BE49-F238E27FC236}">
                      <a16:creationId xmlns:a16="http://schemas.microsoft.com/office/drawing/2014/main" id="{AE259B81-9CF5-4BCB-92BF-D345FC6C9860}"/>
                    </a:ext>
                  </a:extLst>
                </p:cNvPr>
                <p:cNvSpPr/>
                <p:nvPr/>
              </p:nvSpPr>
              <p:spPr>
                <a:xfrm>
                  <a:off x="8064053" y="295600"/>
                  <a:ext cx="900738" cy="88956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0F0F0"/>
                    </a:gs>
                    <a:gs pos="100000">
                      <a:srgbClr val="F1F1F1"/>
                    </a:gs>
                  </a:gsLst>
                  <a:lin ang="2700000" scaled="1"/>
                  <a:tileRect/>
                </a:gradFill>
                <a:ln w="38100">
                  <a:gradFill flip="none" rotWithShape="1">
                    <a:gsLst>
                      <a:gs pos="100000">
                        <a:srgbClr val="FFFFFF"/>
                      </a:gs>
                      <a:gs pos="0">
                        <a:srgbClr val="CECED0"/>
                      </a:gs>
                    </a:gsLst>
                    <a:lin ang="13500000" scaled="1"/>
                    <a:tileRect/>
                  </a:gradFill>
                </a:ln>
                <a:effectLst>
                  <a:outerShdw blurRad="190500" dist="88900" dir="2700000" algn="tl" rotWithShape="0">
                    <a:prstClr val="black">
                      <a:alpha val="35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72585" tIns="36293" rIns="72585" bIns="36293" anchor="ctr"/>
                <a:lstStyle/>
                <a:p>
                  <a:pPr algn="ctr">
                    <a:defRPr/>
                  </a:pPr>
                  <a:endParaRPr lang="zh-CN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" name="127">
                  <a:extLst>
                    <a:ext uri="{FF2B5EF4-FFF2-40B4-BE49-F238E27FC236}">
                      <a16:creationId xmlns:a16="http://schemas.microsoft.com/office/drawing/2014/main" id="{8089B060-8968-4B42-8210-4B768CD02A56}"/>
                    </a:ext>
                  </a:extLst>
                </p:cNvPr>
                <p:cNvSpPr/>
                <p:nvPr/>
              </p:nvSpPr>
              <p:spPr>
                <a:xfrm>
                  <a:off x="8165245" y="395133"/>
                  <a:ext cx="698758" cy="690086"/>
                </a:xfrm>
                <a:prstGeom prst="ellipse">
                  <a:avLst/>
                </a:prstGeom>
                <a:solidFill>
                  <a:srgbClr val="009242"/>
                </a:solidFill>
                <a:ln w="222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72585" tIns="36293" rIns="72585" bIns="36293" anchor="ctr"/>
                <a:lstStyle/>
                <a:p>
                  <a:pPr algn="ctr">
                    <a:defRPr/>
                  </a:pPr>
                  <a:endParaRPr lang="zh-CN" altLang="en-US">
                    <a:solidFill>
                      <a:prstClr val="white"/>
                    </a:solidFill>
                  </a:endParaRPr>
                </a:p>
              </p:txBody>
            </p:sp>
            <p:grpSp>
              <p:nvGrpSpPr>
                <p:cNvPr id="79" name="138">
                  <a:extLst>
                    <a:ext uri="{FF2B5EF4-FFF2-40B4-BE49-F238E27FC236}">
                      <a16:creationId xmlns:a16="http://schemas.microsoft.com/office/drawing/2014/main" id="{B26165D6-62A4-4ADE-83CF-4052863E57B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331074" y="538902"/>
                  <a:ext cx="664579" cy="591324"/>
                  <a:chOff x="952501" y="6013451"/>
                  <a:chExt cx="511175" cy="460375"/>
                </a:xfrm>
              </p:grpSpPr>
              <p:sp>
                <p:nvSpPr>
                  <p:cNvPr id="80" name="58">
                    <a:extLst>
                      <a:ext uri="{FF2B5EF4-FFF2-40B4-BE49-F238E27FC236}">
                        <a16:creationId xmlns:a16="http://schemas.microsoft.com/office/drawing/2014/main" id="{04A68747-B5FD-42F8-B9AA-A5C84541E03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71551" y="6021388"/>
                    <a:ext cx="492125" cy="452438"/>
                  </a:xfrm>
                  <a:custGeom>
                    <a:avLst/>
                    <a:gdLst>
                      <a:gd name="T0" fmla="*/ 137 w 310"/>
                      <a:gd name="T1" fmla="*/ 285 h 285"/>
                      <a:gd name="T2" fmla="*/ 0 w 310"/>
                      <a:gd name="T3" fmla="*/ 171 h 285"/>
                      <a:gd name="T4" fmla="*/ 2 w 310"/>
                      <a:gd name="T5" fmla="*/ 12 h 285"/>
                      <a:gd name="T6" fmla="*/ 54 w 310"/>
                      <a:gd name="T7" fmla="*/ 7 h 285"/>
                      <a:gd name="T8" fmla="*/ 87 w 310"/>
                      <a:gd name="T9" fmla="*/ 40 h 285"/>
                      <a:gd name="T10" fmla="*/ 97 w 310"/>
                      <a:gd name="T11" fmla="*/ 7 h 285"/>
                      <a:gd name="T12" fmla="*/ 137 w 310"/>
                      <a:gd name="T13" fmla="*/ 0 h 285"/>
                      <a:gd name="T14" fmla="*/ 310 w 310"/>
                      <a:gd name="T15" fmla="*/ 150 h 285"/>
                      <a:gd name="T16" fmla="*/ 137 w 310"/>
                      <a:gd name="T17" fmla="*/ 285 h 2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310" h="285">
                        <a:moveTo>
                          <a:pt x="137" y="285"/>
                        </a:moveTo>
                        <a:lnTo>
                          <a:pt x="0" y="171"/>
                        </a:lnTo>
                        <a:lnTo>
                          <a:pt x="2" y="12"/>
                        </a:lnTo>
                        <a:lnTo>
                          <a:pt x="54" y="7"/>
                        </a:lnTo>
                        <a:lnTo>
                          <a:pt x="87" y="40"/>
                        </a:lnTo>
                        <a:lnTo>
                          <a:pt x="97" y="7"/>
                        </a:lnTo>
                        <a:lnTo>
                          <a:pt x="137" y="0"/>
                        </a:lnTo>
                        <a:lnTo>
                          <a:pt x="310" y="150"/>
                        </a:lnTo>
                        <a:lnTo>
                          <a:pt x="137" y="285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73000">
                        <a:srgbClr val="0D0D0D">
                          <a:alpha val="0"/>
                        </a:srgbClr>
                      </a:gs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0">
                        <a:schemeClr val="tx1">
                          <a:lumMod val="95000"/>
                          <a:lumOff val="5000"/>
                          <a:alpha val="55000"/>
                        </a:schemeClr>
                      </a:gs>
                    </a:gsLst>
                    <a:lin ang="2700000" scaled="1"/>
                    <a:tileRect/>
                  </a:gradFill>
                  <a:ln>
                    <a:noFill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1" name="59">
                    <a:extLst>
                      <a:ext uri="{FF2B5EF4-FFF2-40B4-BE49-F238E27FC236}">
                        <a16:creationId xmlns:a16="http://schemas.microsoft.com/office/drawing/2014/main" id="{1D95DAB0-76F3-4D5F-A2BA-45BF3F0D5F32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952501" y="6013451"/>
                    <a:ext cx="115888" cy="290513"/>
                  </a:xfrm>
                  <a:custGeom>
                    <a:avLst/>
                    <a:gdLst>
                      <a:gd name="T0" fmla="*/ 63551 w 31"/>
                      <a:gd name="T1" fmla="*/ 0 h 77"/>
                      <a:gd name="T2" fmla="*/ 104673 w 31"/>
                      <a:gd name="T3" fmla="*/ 18864 h 77"/>
                      <a:gd name="T4" fmla="*/ 115888 w 31"/>
                      <a:gd name="T5" fmla="*/ 67912 h 77"/>
                      <a:gd name="T6" fmla="*/ 115888 w 31"/>
                      <a:gd name="T7" fmla="*/ 233920 h 77"/>
                      <a:gd name="T8" fmla="*/ 100935 w 31"/>
                      <a:gd name="T9" fmla="*/ 275421 h 77"/>
                      <a:gd name="T10" fmla="*/ 59813 w 31"/>
                      <a:gd name="T11" fmla="*/ 290513 h 77"/>
                      <a:gd name="T12" fmla="*/ 11215 w 31"/>
                      <a:gd name="T13" fmla="*/ 267876 h 77"/>
                      <a:gd name="T14" fmla="*/ 0 w 31"/>
                      <a:gd name="T15" fmla="*/ 211282 h 77"/>
                      <a:gd name="T16" fmla="*/ 0 w 31"/>
                      <a:gd name="T17" fmla="*/ 79231 h 77"/>
                      <a:gd name="T18" fmla="*/ 11215 w 31"/>
                      <a:gd name="T19" fmla="*/ 18864 h 77"/>
                      <a:gd name="T20" fmla="*/ 63551 w 31"/>
                      <a:gd name="T21" fmla="*/ 0 h 77"/>
                      <a:gd name="T22" fmla="*/ 59813 w 31"/>
                      <a:gd name="T23" fmla="*/ 264103 h 77"/>
                      <a:gd name="T24" fmla="*/ 82243 w 31"/>
                      <a:gd name="T25" fmla="*/ 222601 h 77"/>
                      <a:gd name="T26" fmla="*/ 82243 w 31"/>
                      <a:gd name="T27" fmla="*/ 64139 h 77"/>
                      <a:gd name="T28" fmla="*/ 59813 w 31"/>
                      <a:gd name="T29" fmla="*/ 26410 h 77"/>
                      <a:gd name="T30" fmla="*/ 33645 w 31"/>
                      <a:gd name="T31" fmla="*/ 64139 h 77"/>
                      <a:gd name="T32" fmla="*/ 33645 w 31"/>
                      <a:gd name="T33" fmla="*/ 75458 h 77"/>
                      <a:gd name="T34" fmla="*/ 33645 w 31"/>
                      <a:gd name="T35" fmla="*/ 86777 h 77"/>
                      <a:gd name="T36" fmla="*/ 33645 w 31"/>
                      <a:gd name="T37" fmla="*/ 132051 h 77"/>
                      <a:gd name="T38" fmla="*/ 33645 w 31"/>
                      <a:gd name="T39" fmla="*/ 181099 h 77"/>
                      <a:gd name="T40" fmla="*/ 33645 w 31"/>
                      <a:gd name="T41" fmla="*/ 222601 h 77"/>
                      <a:gd name="T42" fmla="*/ 59813 w 31"/>
                      <a:gd name="T43" fmla="*/ 264103 h 77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0" t="0" r="r" b="b"/>
                    <a:pathLst>
                      <a:path w="31" h="77">
                        <a:moveTo>
                          <a:pt x="17" y="0"/>
                        </a:moveTo>
                        <a:cubicBezTo>
                          <a:pt x="22" y="0"/>
                          <a:pt x="26" y="1"/>
                          <a:pt x="28" y="5"/>
                        </a:cubicBezTo>
                        <a:cubicBezTo>
                          <a:pt x="30" y="8"/>
                          <a:pt x="31" y="12"/>
                          <a:pt x="31" y="18"/>
                        </a:cubicBezTo>
                        <a:cubicBezTo>
                          <a:pt x="31" y="62"/>
                          <a:pt x="31" y="62"/>
                          <a:pt x="31" y="62"/>
                        </a:cubicBezTo>
                        <a:cubicBezTo>
                          <a:pt x="31" y="67"/>
                          <a:pt x="30" y="71"/>
                          <a:pt x="27" y="73"/>
                        </a:cubicBezTo>
                        <a:cubicBezTo>
                          <a:pt x="25" y="76"/>
                          <a:pt x="21" y="77"/>
                          <a:pt x="16" y="77"/>
                        </a:cubicBezTo>
                        <a:cubicBezTo>
                          <a:pt x="9" y="77"/>
                          <a:pt x="5" y="75"/>
                          <a:pt x="3" y="71"/>
                        </a:cubicBezTo>
                        <a:cubicBezTo>
                          <a:pt x="1" y="69"/>
                          <a:pt x="0" y="64"/>
                          <a:pt x="0" y="56"/>
                        </a:cubicBezTo>
                        <a:cubicBezTo>
                          <a:pt x="0" y="21"/>
                          <a:pt x="0" y="21"/>
                          <a:pt x="0" y="21"/>
                        </a:cubicBezTo>
                        <a:cubicBezTo>
                          <a:pt x="0" y="13"/>
                          <a:pt x="1" y="8"/>
                          <a:pt x="3" y="5"/>
                        </a:cubicBezTo>
                        <a:cubicBezTo>
                          <a:pt x="5" y="2"/>
                          <a:pt x="10" y="0"/>
                          <a:pt x="17" y="0"/>
                        </a:cubicBezTo>
                        <a:close/>
                        <a:moveTo>
                          <a:pt x="16" y="70"/>
                        </a:moveTo>
                        <a:cubicBezTo>
                          <a:pt x="20" y="70"/>
                          <a:pt x="22" y="66"/>
                          <a:pt x="22" y="59"/>
                        </a:cubicBezTo>
                        <a:cubicBezTo>
                          <a:pt x="22" y="17"/>
                          <a:pt x="22" y="17"/>
                          <a:pt x="22" y="17"/>
                        </a:cubicBezTo>
                        <a:cubicBezTo>
                          <a:pt x="22" y="10"/>
                          <a:pt x="20" y="7"/>
                          <a:pt x="16" y="7"/>
                        </a:cubicBezTo>
                        <a:cubicBezTo>
                          <a:pt x="11" y="7"/>
                          <a:pt x="9" y="10"/>
                          <a:pt x="9" y="17"/>
                        </a:cubicBezTo>
                        <a:cubicBezTo>
                          <a:pt x="9" y="20"/>
                          <a:pt x="9" y="20"/>
                          <a:pt x="9" y="20"/>
                        </a:cubicBezTo>
                        <a:cubicBezTo>
                          <a:pt x="9" y="23"/>
                          <a:pt x="9" y="23"/>
                          <a:pt x="9" y="23"/>
                        </a:cubicBezTo>
                        <a:cubicBezTo>
                          <a:pt x="9" y="35"/>
                          <a:pt x="9" y="35"/>
                          <a:pt x="9" y="35"/>
                        </a:cubicBezTo>
                        <a:cubicBezTo>
                          <a:pt x="9" y="48"/>
                          <a:pt x="9" y="48"/>
                          <a:pt x="9" y="48"/>
                        </a:cubicBezTo>
                        <a:cubicBezTo>
                          <a:pt x="9" y="59"/>
                          <a:pt x="9" y="59"/>
                          <a:pt x="9" y="59"/>
                        </a:cubicBezTo>
                        <a:cubicBezTo>
                          <a:pt x="9" y="66"/>
                          <a:pt x="11" y="70"/>
                          <a:pt x="16" y="7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5875" cap="flat">
                        <a:solidFill>
                          <a:srgbClr val="000000"/>
                        </a:solidFill>
                        <a:prstDash val="solid"/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zh-CN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2" name="60">
                    <a:extLst>
                      <a:ext uri="{FF2B5EF4-FFF2-40B4-BE49-F238E27FC236}">
                        <a16:creationId xmlns:a16="http://schemas.microsoft.com/office/drawing/2014/main" id="{284B0257-745C-4AAB-902D-1D66A98DD18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90613" y="6013451"/>
                    <a:ext cx="117475" cy="290513"/>
                  </a:xfrm>
                  <a:custGeom>
                    <a:avLst/>
                    <a:gdLst>
                      <a:gd name="T0" fmla="*/ 0 w 31"/>
                      <a:gd name="T1" fmla="*/ 60366 h 77"/>
                      <a:gd name="T2" fmla="*/ 15158 w 31"/>
                      <a:gd name="T3" fmla="*/ 15092 h 77"/>
                      <a:gd name="T4" fmla="*/ 60632 w 31"/>
                      <a:gd name="T5" fmla="*/ 0 h 77"/>
                      <a:gd name="T6" fmla="*/ 109896 w 31"/>
                      <a:gd name="T7" fmla="*/ 22637 h 77"/>
                      <a:gd name="T8" fmla="*/ 117475 w 31"/>
                      <a:gd name="T9" fmla="*/ 83004 h 77"/>
                      <a:gd name="T10" fmla="*/ 113685 w 31"/>
                      <a:gd name="T11" fmla="*/ 113187 h 77"/>
                      <a:gd name="T12" fmla="*/ 102317 w 31"/>
                      <a:gd name="T13" fmla="*/ 143370 h 77"/>
                      <a:gd name="T14" fmla="*/ 68211 w 31"/>
                      <a:gd name="T15" fmla="*/ 196191 h 77"/>
                      <a:gd name="T16" fmla="*/ 41685 w 31"/>
                      <a:gd name="T17" fmla="*/ 256557 h 77"/>
                      <a:gd name="T18" fmla="*/ 117475 w 31"/>
                      <a:gd name="T19" fmla="*/ 256557 h 77"/>
                      <a:gd name="T20" fmla="*/ 117475 w 31"/>
                      <a:gd name="T21" fmla="*/ 286740 h 77"/>
                      <a:gd name="T22" fmla="*/ 30316 w 31"/>
                      <a:gd name="T23" fmla="*/ 290513 h 77"/>
                      <a:gd name="T24" fmla="*/ 0 w 31"/>
                      <a:gd name="T25" fmla="*/ 286740 h 77"/>
                      <a:gd name="T26" fmla="*/ 0 w 31"/>
                      <a:gd name="T27" fmla="*/ 286740 h 77"/>
                      <a:gd name="T28" fmla="*/ 18948 w 31"/>
                      <a:gd name="T29" fmla="*/ 207509 h 77"/>
                      <a:gd name="T30" fmla="*/ 64422 w 31"/>
                      <a:gd name="T31" fmla="*/ 139597 h 77"/>
                      <a:gd name="T32" fmla="*/ 79580 w 31"/>
                      <a:gd name="T33" fmla="*/ 75458 h 77"/>
                      <a:gd name="T34" fmla="*/ 79580 w 31"/>
                      <a:gd name="T35" fmla="*/ 71685 h 77"/>
                      <a:gd name="T36" fmla="*/ 79580 w 31"/>
                      <a:gd name="T37" fmla="*/ 64139 h 77"/>
                      <a:gd name="T38" fmla="*/ 79580 w 31"/>
                      <a:gd name="T39" fmla="*/ 45275 h 77"/>
                      <a:gd name="T40" fmla="*/ 56843 w 31"/>
                      <a:gd name="T41" fmla="*/ 26410 h 77"/>
                      <a:gd name="T42" fmla="*/ 37895 w 31"/>
                      <a:gd name="T43" fmla="*/ 60366 h 77"/>
                      <a:gd name="T44" fmla="*/ 37895 w 31"/>
                      <a:gd name="T45" fmla="*/ 71685 h 77"/>
                      <a:gd name="T46" fmla="*/ 37895 w 31"/>
                      <a:gd name="T47" fmla="*/ 79231 h 77"/>
                      <a:gd name="T48" fmla="*/ 37895 w 31"/>
                      <a:gd name="T49" fmla="*/ 86777 h 77"/>
                      <a:gd name="T50" fmla="*/ 37895 w 31"/>
                      <a:gd name="T51" fmla="*/ 98095 h 77"/>
                      <a:gd name="T52" fmla="*/ 0 w 31"/>
                      <a:gd name="T53" fmla="*/ 98095 h 77"/>
                      <a:gd name="T54" fmla="*/ 0 w 31"/>
                      <a:gd name="T55" fmla="*/ 60366 h 77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0" t="0" r="r" b="b"/>
                    <a:pathLst>
                      <a:path w="31" h="77">
                        <a:moveTo>
                          <a:pt x="0" y="16"/>
                        </a:moveTo>
                        <a:cubicBezTo>
                          <a:pt x="0" y="10"/>
                          <a:pt x="2" y="6"/>
                          <a:pt x="4" y="4"/>
                        </a:cubicBezTo>
                        <a:cubicBezTo>
                          <a:pt x="6" y="1"/>
                          <a:pt x="10" y="0"/>
                          <a:pt x="16" y="0"/>
                        </a:cubicBezTo>
                        <a:cubicBezTo>
                          <a:pt x="23" y="0"/>
                          <a:pt x="27" y="2"/>
                          <a:pt x="29" y="6"/>
                        </a:cubicBezTo>
                        <a:cubicBezTo>
                          <a:pt x="30" y="9"/>
                          <a:pt x="31" y="14"/>
                          <a:pt x="31" y="22"/>
                        </a:cubicBezTo>
                        <a:cubicBezTo>
                          <a:pt x="31" y="25"/>
                          <a:pt x="31" y="28"/>
                          <a:pt x="30" y="30"/>
                        </a:cubicBezTo>
                        <a:cubicBezTo>
                          <a:pt x="30" y="32"/>
                          <a:pt x="29" y="35"/>
                          <a:pt x="27" y="38"/>
                        </a:cubicBezTo>
                        <a:cubicBezTo>
                          <a:pt x="18" y="52"/>
                          <a:pt x="18" y="52"/>
                          <a:pt x="18" y="52"/>
                        </a:cubicBezTo>
                        <a:cubicBezTo>
                          <a:pt x="14" y="58"/>
                          <a:pt x="12" y="63"/>
                          <a:pt x="11" y="68"/>
                        </a:cubicBezTo>
                        <a:cubicBezTo>
                          <a:pt x="31" y="68"/>
                          <a:pt x="31" y="68"/>
                          <a:pt x="31" y="68"/>
                        </a:cubicBezTo>
                        <a:cubicBezTo>
                          <a:pt x="31" y="76"/>
                          <a:pt x="31" y="76"/>
                          <a:pt x="31" y="76"/>
                        </a:cubicBezTo>
                        <a:cubicBezTo>
                          <a:pt x="8" y="77"/>
                          <a:pt x="8" y="77"/>
                          <a:pt x="8" y="77"/>
                        </a:cubicBezTo>
                        <a:cubicBezTo>
                          <a:pt x="0" y="76"/>
                          <a:pt x="0" y="76"/>
                          <a:pt x="0" y="76"/>
                        </a:cubicBezTo>
                        <a:cubicBezTo>
                          <a:pt x="0" y="76"/>
                          <a:pt x="0" y="76"/>
                          <a:pt x="0" y="76"/>
                        </a:cubicBezTo>
                        <a:cubicBezTo>
                          <a:pt x="0" y="68"/>
                          <a:pt x="2" y="61"/>
                          <a:pt x="5" y="55"/>
                        </a:cubicBezTo>
                        <a:cubicBezTo>
                          <a:pt x="7" y="51"/>
                          <a:pt x="11" y="45"/>
                          <a:pt x="17" y="37"/>
                        </a:cubicBezTo>
                        <a:cubicBezTo>
                          <a:pt x="20" y="32"/>
                          <a:pt x="21" y="27"/>
                          <a:pt x="21" y="20"/>
                        </a:cubicBezTo>
                        <a:cubicBezTo>
                          <a:pt x="21" y="19"/>
                          <a:pt x="21" y="19"/>
                          <a:pt x="21" y="19"/>
                        </a:cubicBezTo>
                        <a:cubicBezTo>
                          <a:pt x="21" y="17"/>
                          <a:pt x="21" y="17"/>
                          <a:pt x="21" y="17"/>
                        </a:cubicBezTo>
                        <a:cubicBezTo>
                          <a:pt x="21" y="15"/>
                          <a:pt x="21" y="13"/>
                          <a:pt x="21" y="12"/>
                        </a:cubicBezTo>
                        <a:cubicBezTo>
                          <a:pt x="20" y="9"/>
                          <a:pt x="18" y="7"/>
                          <a:pt x="15" y="7"/>
                        </a:cubicBezTo>
                        <a:cubicBezTo>
                          <a:pt x="11" y="7"/>
                          <a:pt x="10" y="10"/>
                          <a:pt x="10" y="16"/>
                        </a:cubicBezTo>
                        <a:cubicBezTo>
                          <a:pt x="10" y="19"/>
                          <a:pt x="10" y="19"/>
                          <a:pt x="10" y="19"/>
                        </a:cubicBezTo>
                        <a:cubicBezTo>
                          <a:pt x="10" y="21"/>
                          <a:pt x="10" y="21"/>
                          <a:pt x="10" y="21"/>
                        </a:cubicBezTo>
                        <a:cubicBezTo>
                          <a:pt x="10" y="23"/>
                          <a:pt x="10" y="23"/>
                          <a:pt x="10" y="23"/>
                        </a:cubicBezTo>
                        <a:cubicBezTo>
                          <a:pt x="10" y="26"/>
                          <a:pt x="10" y="26"/>
                          <a:pt x="10" y="26"/>
                        </a:cubicBezTo>
                        <a:cubicBezTo>
                          <a:pt x="0" y="26"/>
                          <a:pt x="0" y="26"/>
                          <a:pt x="0" y="26"/>
                        </a:cubicBezTo>
                        <a:lnTo>
                          <a:pt x="0" y="1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5875" cap="flat">
                        <a:solidFill>
                          <a:srgbClr val="000000"/>
                        </a:solidFill>
                        <a:prstDash val="solid"/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zh-CN" altLang="en-US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</p:grpSp>
        <p:sp>
          <p:nvSpPr>
            <p:cNvPr id="8" name="Rectangle 7"/>
            <p:cNvSpPr/>
            <p:nvPr/>
          </p:nvSpPr>
          <p:spPr>
            <a:xfrm>
              <a:off x="4736970" y="4003433"/>
              <a:ext cx="672652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err="1">
                  <a:latin typeface="Times New Roman"/>
                  <a:ea typeface="Calibri"/>
                </a:rPr>
                <a:t>Thực</a:t>
              </a:r>
              <a:r>
                <a:rPr lang="en-US" sz="2400" b="1" dirty="0">
                  <a:latin typeface="Times New Roman"/>
                  <a:ea typeface="Calibri"/>
                </a:rPr>
                <a:t> </a:t>
              </a:r>
              <a:r>
                <a:rPr lang="en-US" sz="2400" b="1" dirty="0" err="1">
                  <a:latin typeface="Times New Roman"/>
                  <a:ea typeface="Calibri"/>
                </a:rPr>
                <a:t>trạng</a:t>
              </a:r>
              <a:r>
                <a:rPr lang="en-US" sz="2400" b="1" dirty="0">
                  <a:latin typeface="Times New Roman"/>
                  <a:ea typeface="Calibri"/>
                </a:rPr>
                <a:t> SHCM </a:t>
              </a:r>
              <a:r>
                <a:rPr lang="en-US" sz="2400" b="1" dirty="0" err="1">
                  <a:latin typeface="Times New Roman"/>
                  <a:ea typeface="Calibri"/>
                </a:rPr>
                <a:t>của</a:t>
              </a:r>
              <a:r>
                <a:rPr lang="en-US" sz="2400" b="1" dirty="0">
                  <a:latin typeface="Times New Roman"/>
                  <a:ea typeface="Calibri"/>
                </a:rPr>
                <a:t> </a:t>
              </a:r>
              <a:r>
                <a:rPr lang="en-US" sz="2400" b="1" dirty="0" err="1">
                  <a:latin typeface="Times New Roman"/>
                  <a:ea typeface="Calibri"/>
                </a:rPr>
                <a:t>trường</a:t>
              </a:r>
              <a:r>
                <a:rPr lang="en-US" sz="2400" b="1" dirty="0">
                  <a:latin typeface="Times New Roman"/>
                  <a:ea typeface="Calibri"/>
                </a:rPr>
                <a:t> </a:t>
              </a:r>
              <a:r>
                <a:rPr lang="en-US" sz="2400" b="1" dirty="0" err="1">
                  <a:latin typeface="Times New Roman"/>
                  <a:ea typeface="Calibri"/>
                </a:rPr>
                <a:t>mầm</a:t>
              </a:r>
              <a:r>
                <a:rPr lang="en-US" sz="2400" b="1" dirty="0">
                  <a:latin typeface="Times New Roman"/>
                  <a:ea typeface="Calibri"/>
                </a:rPr>
                <a:t> non </a:t>
              </a:r>
              <a:r>
                <a:rPr lang="en-US" sz="2400" b="1" dirty="0" err="1">
                  <a:latin typeface="Times New Roman"/>
                  <a:ea typeface="Calibri"/>
                </a:rPr>
                <a:t>hiện</a:t>
              </a:r>
              <a:r>
                <a:rPr lang="en-US" sz="2400" b="1" dirty="0">
                  <a:latin typeface="Times New Roman"/>
                  <a:ea typeface="Calibri"/>
                </a:rPr>
                <a:t> nay</a:t>
              </a:r>
              <a:endParaRPr lang="en-US" sz="2400" b="1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97442" y="5449179"/>
            <a:ext cx="11172885" cy="1037898"/>
            <a:chOff x="3466593" y="5449179"/>
            <a:chExt cx="8503734" cy="1037898"/>
          </a:xfrm>
        </p:grpSpPr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DFFC3F97-D1D6-45F1-A193-8336D287A583}"/>
                </a:ext>
              </a:extLst>
            </p:cNvPr>
            <p:cNvSpPr/>
            <p:nvPr/>
          </p:nvSpPr>
          <p:spPr>
            <a:xfrm>
              <a:off x="3466593" y="5449179"/>
              <a:ext cx="8503734" cy="1037898"/>
            </a:xfrm>
            <a:prstGeom prst="roundRect">
              <a:avLst>
                <a:gd name="adj" fmla="val 6700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3549854" y="5450240"/>
              <a:ext cx="8405803" cy="889560"/>
              <a:chOff x="3549854" y="5450240"/>
              <a:chExt cx="8405803" cy="889560"/>
            </a:xfrm>
          </p:grpSpPr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8CEEA314-8DB7-4D6B-A34A-CAEDCB3833DC}"/>
                  </a:ext>
                </a:extLst>
              </p:cNvPr>
              <p:cNvGrpSpPr/>
              <p:nvPr/>
            </p:nvGrpSpPr>
            <p:grpSpPr>
              <a:xfrm>
                <a:off x="3549854" y="5450240"/>
                <a:ext cx="901219" cy="889560"/>
                <a:chOff x="9256281" y="288639"/>
                <a:chExt cx="901219" cy="889560"/>
              </a:xfrm>
            </p:grpSpPr>
            <p:sp>
              <p:nvSpPr>
                <p:cNvPr id="35" name="129">
                  <a:extLst>
                    <a:ext uri="{FF2B5EF4-FFF2-40B4-BE49-F238E27FC236}">
                      <a16:creationId xmlns:a16="http://schemas.microsoft.com/office/drawing/2014/main" id="{B0FE7E92-C8B7-4B23-8C45-218CB08A33BA}"/>
                    </a:ext>
                  </a:extLst>
                </p:cNvPr>
                <p:cNvSpPr/>
                <p:nvPr/>
              </p:nvSpPr>
              <p:spPr>
                <a:xfrm>
                  <a:off x="9256281" y="288639"/>
                  <a:ext cx="900738" cy="88956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0F0F0"/>
                    </a:gs>
                    <a:gs pos="100000">
                      <a:srgbClr val="F1F1F1"/>
                    </a:gs>
                  </a:gsLst>
                  <a:lin ang="2700000" scaled="1"/>
                  <a:tileRect/>
                </a:gradFill>
                <a:ln w="38100">
                  <a:gradFill flip="none" rotWithShape="1">
                    <a:gsLst>
                      <a:gs pos="100000">
                        <a:srgbClr val="FFFFFF"/>
                      </a:gs>
                      <a:gs pos="0">
                        <a:srgbClr val="CECED0"/>
                      </a:gs>
                    </a:gsLst>
                    <a:lin ang="13500000" scaled="1"/>
                    <a:tileRect/>
                  </a:gradFill>
                </a:ln>
                <a:effectLst>
                  <a:outerShdw blurRad="190500" dist="88900" dir="2700000" algn="tl" rotWithShape="0">
                    <a:prstClr val="black">
                      <a:alpha val="35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72585" tIns="36293" rIns="72585" bIns="36293" anchor="ctr"/>
                <a:lstStyle/>
                <a:p>
                  <a:pPr algn="ctr">
                    <a:defRPr/>
                  </a:pPr>
                  <a:endParaRPr lang="zh-CN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6" name="30">
                  <a:extLst>
                    <a:ext uri="{FF2B5EF4-FFF2-40B4-BE49-F238E27FC236}">
                      <a16:creationId xmlns:a16="http://schemas.microsoft.com/office/drawing/2014/main" id="{411D91A5-93D1-4E92-AEBF-5E8E37B95981}"/>
                    </a:ext>
                  </a:extLst>
                </p:cNvPr>
                <p:cNvSpPr/>
                <p:nvPr/>
              </p:nvSpPr>
              <p:spPr>
                <a:xfrm>
                  <a:off x="9357473" y="389032"/>
                  <a:ext cx="698758" cy="688836"/>
                </a:xfrm>
                <a:prstGeom prst="ellipse">
                  <a:avLst/>
                </a:prstGeom>
                <a:solidFill>
                  <a:srgbClr val="009999"/>
                </a:solidFill>
                <a:ln w="222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72585" tIns="36293" rIns="72585" bIns="36293" anchor="ctr"/>
                <a:lstStyle/>
                <a:p>
                  <a:pPr algn="ctr">
                    <a:defRPr/>
                  </a:pPr>
                  <a:endParaRPr lang="zh-CN" altLang="en-US">
                    <a:solidFill>
                      <a:prstClr val="white"/>
                    </a:solidFill>
                  </a:endParaRPr>
                </a:p>
              </p:txBody>
            </p:sp>
            <p:grpSp>
              <p:nvGrpSpPr>
                <p:cNvPr id="37" name="142">
                  <a:extLst>
                    <a:ext uri="{FF2B5EF4-FFF2-40B4-BE49-F238E27FC236}">
                      <a16:creationId xmlns:a16="http://schemas.microsoft.com/office/drawing/2014/main" id="{3E75A5A6-90E2-40BA-9DD2-D14AAD7B04D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9491655" y="536550"/>
                  <a:ext cx="665845" cy="591324"/>
                  <a:chOff x="5405438" y="6815138"/>
                  <a:chExt cx="511175" cy="460375"/>
                </a:xfrm>
              </p:grpSpPr>
              <p:sp>
                <p:nvSpPr>
                  <p:cNvPr id="38" name="61">
                    <a:extLst>
                      <a:ext uri="{FF2B5EF4-FFF2-40B4-BE49-F238E27FC236}">
                        <a16:creationId xmlns:a16="http://schemas.microsoft.com/office/drawing/2014/main" id="{FAF1F8C3-D7B8-4AA9-8B57-81BFAB45C96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424488" y="6821488"/>
                    <a:ext cx="492125" cy="454025"/>
                  </a:xfrm>
                  <a:custGeom>
                    <a:avLst/>
                    <a:gdLst>
                      <a:gd name="T0" fmla="*/ 140 w 310"/>
                      <a:gd name="T1" fmla="*/ 286 h 286"/>
                      <a:gd name="T2" fmla="*/ 0 w 310"/>
                      <a:gd name="T3" fmla="*/ 172 h 286"/>
                      <a:gd name="T4" fmla="*/ 2 w 310"/>
                      <a:gd name="T5" fmla="*/ 12 h 286"/>
                      <a:gd name="T6" fmla="*/ 57 w 310"/>
                      <a:gd name="T7" fmla="*/ 7 h 286"/>
                      <a:gd name="T8" fmla="*/ 88 w 310"/>
                      <a:gd name="T9" fmla="*/ 41 h 286"/>
                      <a:gd name="T10" fmla="*/ 97 w 310"/>
                      <a:gd name="T11" fmla="*/ 7 h 286"/>
                      <a:gd name="T12" fmla="*/ 135 w 310"/>
                      <a:gd name="T13" fmla="*/ 0 h 286"/>
                      <a:gd name="T14" fmla="*/ 310 w 310"/>
                      <a:gd name="T15" fmla="*/ 150 h 286"/>
                      <a:gd name="T16" fmla="*/ 140 w 310"/>
                      <a:gd name="T17" fmla="*/ 286 h 2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310" h="286">
                        <a:moveTo>
                          <a:pt x="140" y="286"/>
                        </a:moveTo>
                        <a:lnTo>
                          <a:pt x="0" y="172"/>
                        </a:lnTo>
                        <a:lnTo>
                          <a:pt x="2" y="12"/>
                        </a:lnTo>
                        <a:lnTo>
                          <a:pt x="57" y="7"/>
                        </a:lnTo>
                        <a:lnTo>
                          <a:pt x="88" y="41"/>
                        </a:lnTo>
                        <a:lnTo>
                          <a:pt x="97" y="7"/>
                        </a:lnTo>
                        <a:lnTo>
                          <a:pt x="135" y="0"/>
                        </a:lnTo>
                        <a:lnTo>
                          <a:pt x="310" y="150"/>
                        </a:lnTo>
                        <a:lnTo>
                          <a:pt x="140" y="286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73000">
                        <a:srgbClr val="0D0D0D">
                          <a:alpha val="0"/>
                        </a:srgbClr>
                      </a:gs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0">
                        <a:schemeClr val="tx1">
                          <a:lumMod val="95000"/>
                          <a:lumOff val="5000"/>
                          <a:alpha val="55000"/>
                        </a:schemeClr>
                      </a:gs>
                    </a:gsLst>
                    <a:lin ang="2700000" scaled="1"/>
                    <a:tileRect/>
                  </a:gradFill>
                  <a:ln>
                    <a:noFill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9" name="62">
                    <a:extLst>
                      <a:ext uri="{FF2B5EF4-FFF2-40B4-BE49-F238E27FC236}">
                        <a16:creationId xmlns:a16="http://schemas.microsoft.com/office/drawing/2014/main" id="{4B23D96E-A792-4DE0-9E8C-A58DB36A22ED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5405438" y="6815138"/>
                    <a:ext cx="117475" cy="290513"/>
                  </a:xfrm>
                  <a:custGeom>
                    <a:avLst/>
                    <a:gdLst>
                      <a:gd name="T0" fmla="*/ 64422 w 31"/>
                      <a:gd name="T1" fmla="*/ 0 h 77"/>
                      <a:gd name="T2" fmla="*/ 109896 w 31"/>
                      <a:gd name="T3" fmla="*/ 18864 h 77"/>
                      <a:gd name="T4" fmla="*/ 117475 w 31"/>
                      <a:gd name="T5" fmla="*/ 67912 h 77"/>
                      <a:gd name="T6" fmla="*/ 117475 w 31"/>
                      <a:gd name="T7" fmla="*/ 233920 h 77"/>
                      <a:gd name="T8" fmla="*/ 102317 w 31"/>
                      <a:gd name="T9" fmla="*/ 275421 h 77"/>
                      <a:gd name="T10" fmla="*/ 60632 w 31"/>
                      <a:gd name="T11" fmla="*/ 290513 h 77"/>
                      <a:gd name="T12" fmla="*/ 11369 w 31"/>
                      <a:gd name="T13" fmla="*/ 271649 h 77"/>
                      <a:gd name="T14" fmla="*/ 0 w 31"/>
                      <a:gd name="T15" fmla="*/ 211282 h 77"/>
                      <a:gd name="T16" fmla="*/ 0 w 31"/>
                      <a:gd name="T17" fmla="*/ 79231 h 77"/>
                      <a:gd name="T18" fmla="*/ 11369 w 31"/>
                      <a:gd name="T19" fmla="*/ 18864 h 77"/>
                      <a:gd name="T20" fmla="*/ 64422 w 31"/>
                      <a:gd name="T21" fmla="*/ 0 h 77"/>
                      <a:gd name="T22" fmla="*/ 60632 w 31"/>
                      <a:gd name="T23" fmla="*/ 264103 h 77"/>
                      <a:gd name="T24" fmla="*/ 87159 w 31"/>
                      <a:gd name="T25" fmla="*/ 222601 h 77"/>
                      <a:gd name="T26" fmla="*/ 87159 w 31"/>
                      <a:gd name="T27" fmla="*/ 64139 h 77"/>
                      <a:gd name="T28" fmla="*/ 60632 w 31"/>
                      <a:gd name="T29" fmla="*/ 26410 h 77"/>
                      <a:gd name="T30" fmla="*/ 34106 w 31"/>
                      <a:gd name="T31" fmla="*/ 64139 h 77"/>
                      <a:gd name="T32" fmla="*/ 34106 w 31"/>
                      <a:gd name="T33" fmla="*/ 75458 h 77"/>
                      <a:gd name="T34" fmla="*/ 34106 w 31"/>
                      <a:gd name="T35" fmla="*/ 86777 h 77"/>
                      <a:gd name="T36" fmla="*/ 34106 w 31"/>
                      <a:gd name="T37" fmla="*/ 132051 h 77"/>
                      <a:gd name="T38" fmla="*/ 34106 w 31"/>
                      <a:gd name="T39" fmla="*/ 181099 h 77"/>
                      <a:gd name="T40" fmla="*/ 34106 w 31"/>
                      <a:gd name="T41" fmla="*/ 222601 h 77"/>
                      <a:gd name="T42" fmla="*/ 60632 w 31"/>
                      <a:gd name="T43" fmla="*/ 264103 h 77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0" t="0" r="r" b="b"/>
                    <a:pathLst>
                      <a:path w="31" h="77">
                        <a:moveTo>
                          <a:pt x="17" y="0"/>
                        </a:moveTo>
                        <a:cubicBezTo>
                          <a:pt x="22" y="0"/>
                          <a:pt x="26" y="2"/>
                          <a:pt x="29" y="5"/>
                        </a:cubicBezTo>
                        <a:cubicBezTo>
                          <a:pt x="30" y="8"/>
                          <a:pt x="31" y="12"/>
                          <a:pt x="31" y="18"/>
                        </a:cubicBezTo>
                        <a:cubicBezTo>
                          <a:pt x="31" y="62"/>
                          <a:pt x="31" y="62"/>
                          <a:pt x="31" y="62"/>
                        </a:cubicBezTo>
                        <a:cubicBezTo>
                          <a:pt x="31" y="67"/>
                          <a:pt x="30" y="71"/>
                          <a:pt x="27" y="73"/>
                        </a:cubicBezTo>
                        <a:cubicBezTo>
                          <a:pt x="25" y="76"/>
                          <a:pt x="21" y="77"/>
                          <a:pt x="16" y="77"/>
                        </a:cubicBezTo>
                        <a:cubicBezTo>
                          <a:pt x="10" y="77"/>
                          <a:pt x="5" y="75"/>
                          <a:pt x="3" y="72"/>
                        </a:cubicBezTo>
                        <a:cubicBezTo>
                          <a:pt x="1" y="69"/>
                          <a:pt x="0" y="64"/>
                          <a:pt x="0" y="56"/>
                        </a:cubicBezTo>
                        <a:cubicBezTo>
                          <a:pt x="0" y="21"/>
                          <a:pt x="0" y="21"/>
                          <a:pt x="0" y="21"/>
                        </a:cubicBezTo>
                        <a:cubicBezTo>
                          <a:pt x="0" y="14"/>
                          <a:pt x="1" y="8"/>
                          <a:pt x="3" y="5"/>
                        </a:cubicBezTo>
                        <a:cubicBezTo>
                          <a:pt x="5" y="2"/>
                          <a:pt x="10" y="0"/>
                          <a:pt x="17" y="0"/>
                        </a:cubicBezTo>
                        <a:close/>
                        <a:moveTo>
                          <a:pt x="16" y="70"/>
                        </a:moveTo>
                        <a:cubicBezTo>
                          <a:pt x="20" y="70"/>
                          <a:pt x="23" y="66"/>
                          <a:pt x="23" y="59"/>
                        </a:cubicBezTo>
                        <a:cubicBezTo>
                          <a:pt x="23" y="17"/>
                          <a:pt x="23" y="17"/>
                          <a:pt x="23" y="17"/>
                        </a:cubicBezTo>
                        <a:cubicBezTo>
                          <a:pt x="23" y="10"/>
                          <a:pt x="20" y="7"/>
                          <a:pt x="16" y="7"/>
                        </a:cubicBezTo>
                        <a:cubicBezTo>
                          <a:pt x="12" y="7"/>
                          <a:pt x="9" y="10"/>
                          <a:pt x="9" y="17"/>
                        </a:cubicBezTo>
                        <a:cubicBezTo>
                          <a:pt x="9" y="20"/>
                          <a:pt x="9" y="20"/>
                          <a:pt x="9" y="20"/>
                        </a:cubicBezTo>
                        <a:cubicBezTo>
                          <a:pt x="9" y="23"/>
                          <a:pt x="9" y="23"/>
                          <a:pt x="9" y="23"/>
                        </a:cubicBezTo>
                        <a:cubicBezTo>
                          <a:pt x="9" y="35"/>
                          <a:pt x="9" y="35"/>
                          <a:pt x="9" y="35"/>
                        </a:cubicBezTo>
                        <a:cubicBezTo>
                          <a:pt x="9" y="48"/>
                          <a:pt x="9" y="48"/>
                          <a:pt x="9" y="48"/>
                        </a:cubicBezTo>
                        <a:cubicBezTo>
                          <a:pt x="9" y="59"/>
                          <a:pt x="9" y="59"/>
                          <a:pt x="9" y="59"/>
                        </a:cubicBezTo>
                        <a:cubicBezTo>
                          <a:pt x="9" y="66"/>
                          <a:pt x="12" y="70"/>
                          <a:pt x="16" y="7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5875" cap="flat">
                        <a:solidFill>
                          <a:srgbClr val="000000"/>
                        </a:solidFill>
                        <a:prstDash val="solid"/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zh-CN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40" name="63">
                    <a:extLst>
                      <a:ext uri="{FF2B5EF4-FFF2-40B4-BE49-F238E27FC236}">
                        <a16:creationId xmlns:a16="http://schemas.microsoft.com/office/drawing/2014/main" id="{9AE3D75C-2520-4192-AA7B-71FA255A0FB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545138" y="6815138"/>
                    <a:ext cx="112713" cy="290513"/>
                  </a:xfrm>
                  <a:custGeom>
                    <a:avLst/>
                    <a:gdLst>
                      <a:gd name="T0" fmla="*/ 33814 w 30"/>
                      <a:gd name="T1" fmla="*/ 203736 h 77"/>
                      <a:gd name="T2" fmla="*/ 33814 w 30"/>
                      <a:gd name="T3" fmla="*/ 233920 h 77"/>
                      <a:gd name="T4" fmla="*/ 37571 w 30"/>
                      <a:gd name="T5" fmla="*/ 256557 h 77"/>
                      <a:gd name="T6" fmla="*/ 60114 w 30"/>
                      <a:gd name="T7" fmla="*/ 264103 h 77"/>
                      <a:gd name="T8" fmla="*/ 78899 w 30"/>
                      <a:gd name="T9" fmla="*/ 245238 h 77"/>
                      <a:gd name="T10" fmla="*/ 78899 w 30"/>
                      <a:gd name="T11" fmla="*/ 218828 h 77"/>
                      <a:gd name="T12" fmla="*/ 78899 w 30"/>
                      <a:gd name="T13" fmla="*/ 196191 h 77"/>
                      <a:gd name="T14" fmla="*/ 75142 w 30"/>
                      <a:gd name="T15" fmla="*/ 162235 h 77"/>
                      <a:gd name="T16" fmla="*/ 45085 w 30"/>
                      <a:gd name="T17" fmla="*/ 147143 h 77"/>
                      <a:gd name="T18" fmla="*/ 37571 w 30"/>
                      <a:gd name="T19" fmla="*/ 147143 h 77"/>
                      <a:gd name="T20" fmla="*/ 26300 w 30"/>
                      <a:gd name="T21" fmla="*/ 150916 h 77"/>
                      <a:gd name="T22" fmla="*/ 26300 w 30"/>
                      <a:gd name="T23" fmla="*/ 116960 h 77"/>
                      <a:gd name="T24" fmla="*/ 33814 w 30"/>
                      <a:gd name="T25" fmla="*/ 116960 h 77"/>
                      <a:gd name="T26" fmla="*/ 71385 w 30"/>
                      <a:gd name="T27" fmla="*/ 83004 h 77"/>
                      <a:gd name="T28" fmla="*/ 71385 w 30"/>
                      <a:gd name="T29" fmla="*/ 52821 h 77"/>
                      <a:gd name="T30" fmla="*/ 52599 w 30"/>
                      <a:gd name="T31" fmla="*/ 26410 h 77"/>
                      <a:gd name="T32" fmla="*/ 33814 w 30"/>
                      <a:gd name="T33" fmla="*/ 56593 h 77"/>
                      <a:gd name="T34" fmla="*/ 33814 w 30"/>
                      <a:gd name="T35" fmla="*/ 64139 h 77"/>
                      <a:gd name="T36" fmla="*/ 33814 w 30"/>
                      <a:gd name="T37" fmla="*/ 71685 h 77"/>
                      <a:gd name="T38" fmla="*/ 0 w 30"/>
                      <a:gd name="T39" fmla="*/ 71685 h 77"/>
                      <a:gd name="T40" fmla="*/ 0 w 30"/>
                      <a:gd name="T41" fmla="*/ 45275 h 77"/>
                      <a:gd name="T42" fmla="*/ 56357 w 30"/>
                      <a:gd name="T43" fmla="*/ 0 h 77"/>
                      <a:gd name="T44" fmla="*/ 108956 w 30"/>
                      <a:gd name="T45" fmla="*/ 49048 h 77"/>
                      <a:gd name="T46" fmla="*/ 108956 w 30"/>
                      <a:gd name="T47" fmla="*/ 64139 h 77"/>
                      <a:gd name="T48" fmla="*/ 108956 w 30"/>
                      <a:gd name="T49" fmla="*/ 75458 h 77"/>
                      <a:gd name="T50" fmla="*/ 82656 w 30"/>
                      <a:gd name="T51" fmla="*/ 128278 h 77"/>
                      <a:gd name="T52" fmla="*/ 105199 w 30"/>
                      <a:gd name="T53" fmla="*/ 147143 h 77"/>
                      <a:gd name="T54" fmla="*/ 112713 w 30"/>
                      <a:gd name="T55" fmla="*/ 181099 h 77"/>
                      <a:gd name="T56" fmla="*/ 112713 w 30"/>
                      <a:gd name="T57" fmla="*/ 241465 h 77"/>
                      <a:gd name="T58" fmla="*/ 52599 w 30"/>
                      <a:gd name="T59" fmla="*/ 290513 h 77"/>
                      <a:gd name="T60" fmla="*/ 0 w 30"/>
                      <a:gd name="T61" fmla="*/ 241465 h 77"/>
                      <a:gd name="T62" fmla="*/ 0 w 30"/>
                      <a:gd name="T63" fmla="*/ 203736 h 77"/>
                      <a:gd name="T64" fmla="*/ 33814 w 30"/>
                      <a:gd name="T65" fmla="*/ 203736 h 77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0" t="0" r="r" b="b"/>
                    <a:pathLst>
                      <a:path w="30" h="77">
                        <a:moveTo>
                          <a:pt x="9" y="54"/>
                        </a:moveTo>
                        <a:cubicBezTo>
                          <a:pt x="9" y="62"/>
                          <a:pt x="9" y="62"/>
                          <a:pt x="9" y="62"/>
                        </a:cubicBezTo>
                        <a:cubicBezTo>
                          <a:pt x="9" y="65"/>
                          <a:pt x="9" y="67"/>
                          <a:pt x="10" y="68"/>
                        </a:cubicBezTo>
                        <a:cubicBezTo>
                          <a:pt x="11" y="69"/>
                          <a:pt x="13" y="70"/>
                          <a:pt x="16" y="70"/>
                        </a:cubicBezTo>
                        <a:cubicBezTo>
                          <a:pt x="18" y="70"/>
                          <a:pt x="20" y="68"/>
                          <a:pt x="21" y="65"/>
                        </a:cubicBezTo>
                        <a:cubicBezTo>
                          <a:pt x="21" y="64"/>
                          <a:pt x="21" y="62"/>
                          <a:pt x="21" y="58"/>
                        </a:cubicBezTo>
                        <a:cubicBezTo>
                          <a:pt x="21" y="52"/>
                          <a:pt x="21" y="52"/>
                          <a:pt x="21" y="52"/>
                        </a:cubicBezTo>
                        <a:cubicBezTo>
                          <a:pt x="21" y="48"/>
                          <a:pt x="21" y="45"/>
                          <a:pt x="20" y="43"/>
                        </a:cubicBezTo>
                        <a:cubicBezTo>
                          <a:pt x="18" y="41"/>
                          <a:pt x="16" y="39"/>
                          <a:pt x="12" y="39"/>
                        </a:cubicBezTo>
                        <a:cubicBezTo>
                          <a:pt x="11" y="39"/>
                          <a:pt x="11" y="39"/>
                          <a:pt x="10" y="39"/>
                        </a:cubicBezTo>
                        <a:cubicBezTo>
                          <a:pt x="9" y="39"/>
                          <a:pt x="8" y="40"/>
                          <a:pt x="7" y="40"/>
                        </a:cubicBezTo>
                        <a:cubicBezTo>
                          <a:pt x="7" y="31"/>
                          <a:pt x="7" y="31"/>
                          <a:pt x="7" y="31"/>
                        </a:cubicBezTo>
                        <a:cubicBezTo>
                          <a:pt x="9" y="31"/>
                          <a:pt x="9" y="31"/>
                          <a:pt x="9" y="31"/>
                        </a:cubicBezTo>
                        <a:cubicBezTo>
                          <a:pt x="16" y="31"/>
                          <a:pt x="19" y="28"/>
                          <a:pt x="19" y="22"/>
                        </a:cubicBezTo>
                        <a:cubicBezTo>
                          <a:pt x="19" y="14"/>
                          <a:pt x="19" y="14"/>
                          <a:pt x="19" y="14"/>
                        </a:cubicBezTo>
                        <a:cubicBezTo>
                          <a:pt x="19" y="9"/>
                          <a:pt x="18" y="7"/>
                          <a:pt x="14" y="7"/>
                        </a:cubicBezTo>
                        <a:cubicBezTo>
                          <a:pt x="11" y="7"/>
                          <a:pt x="9" y="10"/>
                          <a:pt x="9" y="15"/>
                        </a:cubicBezTo>
                        <a:cubicBezTo>
                          <a:pt x="9" y="17"/>
                          <a:pt x="9" y="17"/>
                          <a:pt x="9" y="17"/>
                        </a:cubicBezTo>
                        <a:cubicBezTo>
                          <a:pt x="9" y="19"/>
                          <a:pt x="9" y="19"/>
                          <a:pt x="9" y="19"/>
                        </a:cubicBezTo>
                        <a:cubicBezTo>
                          <a:pt x="0" y="19"/>
                          <a:pt x="0" y="19"/>
                          <a:pt x="0" y="19"/>
                        </a:cubicBezTo>
                        <a:cubicBezTo>
                          <a:pt x="0" y="12"/>
                          <a:pt x="0" y="12"/>
                          <a:pt x="0" y="12"/>
                        </a:cubicBezTo>
                        <a:cubicBezTo>
                          <a:pt x="0" y="4"/>
                          <a:pt x="5" y="0"/>
                          <a:pt x="15" y="0"/>
                        </a:cubicBezTo>
                        <a:cubicBezTo>
                          <a:pt x="24" y="0"/>
                          <a:pt x="29" y="4"/>
                          <a:pt x="29" y="13"/>
                        </a:cubicBezTo>
                        <a:cubicBezTo>
                          <a:pt x="29" y="17"/>
                          <a:pt x="29" y="17"/>
                          <a:pt x="29" y="17"/>
                        </a:cubicBezTo>
                        <a:cubicBezTo>
                          <a:pt x="29" y="20"/>
                          <a:pt x="29" y="20"/>
                          <a:pt x="29" y="20"/>
                        </a:cubicBezTo>
                        <a:cubicBezTo>
                          <a:pt x="29" y="27"/>
                          <a:pt x="26" y="31"/>
                          <a:pt x="22" y="34"/>
                        </a:cubicBezTo>
                        <a:cubicBezTo>
                          <a:pt x="25" y="35"/>
                          <a:pt x="27" y="36"/>
                          <a:pt x="28" y="39"/>
                        </a:cubicBezTo>
                        <a:cubicBezTo>
                          <a:pt x="29" y="41"/>
                          <a:pt x="30" y="44"/>
                          <a:pt x="30" y="48"/>
                        </a:cubicBezTo>
                        <a:cubicBezTo>
                          <a:pt x="30" y="64"/>
                          <a:pt x="30" y="64"/>
                          <a:pt x="30" y="64"/>
                        </a:cubicBezTo>
                        <a:cubicBezTo>
                          <a:pt x="30" y="73"/>
                          <a:pt x="25" y="77"/>
                          <a:pt x="14" y="77"/>
                        </a:cubicBezTo>
                        <a:cubicBezTo>
                          <a:pt x="5" y="77"/>
                          <a:pt x="0" y="73"/>
                          <a:pt x="0" y="64"/>
                        </a:cubicBezTo>
                        <a:cubicBezTo>
                          <a:pt x="0" y="54"/>
                          <a:pt x="0" y="54"/>
                          <a:pt x="0" y="54"/>
                        </a:cubicBezTo>
                        <a:lnTo>
                          <a:pt x="9" y="5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5875" cap="flat">
                        <a:solidFill>
                          <a:srgbClr val="000000"/>
                        </a:solidFill>
                        <a:prstDash val="solid"/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zh-CN" altLang="en-US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  <p:sp>
            <p:nvSpPr>
              <p:cNvPr id="14" name="Rectangle 13"/>
              <p:cNvSpPr/>
              <p:nvPr/>
            </p:nvSpPr>
            <p:spPr>
              <a:xfrm>
                <a:off x="4736971" y="5593138"/>
                <a:ext cx="721868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 err="1">
                    <a:latin typeface="Times New Roman"/>
                    <a:ea typeface="Calibri"/>
                  </a:rPr>
                  <a:t>Hướng</a:t>
                </a:r>
                <a:r>
                  <a:rPr lang="en-US" sz="2400" b="1" dirty="0">
                    <a:latin typeface="Times New Roman"/>
                    <a:ea typeface="Calibri"/>
                  </a:rPr>
                  <a:t> </a:t>
                </a:r>
                <a:r>
                  <a:rPr lang="en-US" sz="2400" b="1" dirty="0" err="1">
                    <a:latin typeface="Times New Roman"/>
                    <a:ea typeface="Calibri"/>
                  </a:rPr>
                  <a:t>dẫn</a:t>
                </a:r>
                <a:r>
                  <a:rPr lang="en-US" sz="2400" b="1" dirty="0">
                    <a:latin typeface="Times New Roman"/>
                    <a:ea typeface="Calibri"/>
                  </a:rPr>
                  <a:t> SHCM </a:t>
                </a:r>
                <a:r>
                  <a:rPr lang="en-US" sz="2400" b="1" dirty="0" err="1">
                    <a:latin typeface="Times New Roman"/>
                    <a:ea typeface="Calibri"/>
                  </a:rPr>
                  <a:t>phù</a:t>
                </a:r>
                <a:r>
                  <a:rPr lang="en-US" sz="2400" b="1" dirty="0">
                    <a:latin typeface="Times New Roman"/>
                    <a:ea typeface="Calibri"/>
                  </a:rPr>
                  <a:t> </a:t>
                </a:r>
                <a:r>
                  <a:rPr lang="en-US" sz="2400" b="1" dirty="0" err="1">
                    <a:latin typeface="Times New Roman"/>
                    <a:ea typeface="Calibri"/>
                  </a:rPr>
                  <a:t>hợp</a:t>
                </a:r>
                <a:r>
                  <a:rPr lang="en-US" sz="2400" b="1" dirty="0">
                    <a:latin typeface="Times New Roman"/>
                    <a:ea typeface="Calibri"/>
                  </a:rPr>
                  <a:t> </a:t>
                </a:r>
                <a:r>
                  <a:rPr lang="en-US" sz="2400" b="1" dirty="0" err="1">
                    <a:latin typeface="Times New Roman"/>
                    <a:ea typeface="Calibri"/>
                  </a:rPr>
                  <a:t>với</a:t>
                </a:r>
                <a:r>
                  <a:rPr lang="en-US" sz="2400" b="1" dirty="0">
                    <a:latin typeface="Times New Roman"/>
                    <a:ea typeface="Calibri"/>
                  </a:rPr>
                  <a:t> </a:t>
                </a:r>
                <a:r>
                  <a:rPr lang="en-US" sz="2400" b="1" dirty="0" err="1">
                    <a:latin typeface="Times New Roman"/>
                    <a:ea typeface="Calibri"/>
                  </a:rPr>
                  <a:t>điều</a:t>
                </a:r>
                <a:r>
                  <a:rPr lang="en-US" sz="2400" b="1" dirty="0">
                    <a:latin typeface="Times New Roman"/>
                    <a:ea typeface="Calibri"/>
                  </a:rPr>
                  <a:t> </a:t>
                </a:r>
                <a:r>
                  <a:rPr lang="en-US" sz="2400" b="1" dirty="0" err="1">
                    <a:latin typeface="Times New Roman"/>
                    <a:ea typeface="Calibri"/>
                  </a:rPr>
                  <a:t>kiện</a:t>
                </a:r>
                <a:r>
                  <a:rPr lang="en-US" sz="2400" b="1" dirty="0">
                    <a:latin typeface="Times New Roman"/>
                    <a:ea typeface="Calibri"/>
                  </a:rPr>
                  <a:t> </a:t>
                </a:r>
                <a:r>
                  <a:rPr lang="en-US" sz="2400" b="1" dirty="0" err="1">
                    <a:latin typeface="Times New Roman"/>
                    <a:ea typeface="Calibri"/>
                  </a:rPr>
                  <a:t>thực</a:t>
                </a:r>
                <a:r>
                  <a:rPr lang="en-US" sz="2400" b="1" dirty="0">
                    <a:latin typeface="Times New Roman"/>
                    <a:ea typeface="Calibri"/>
                  </a:rPr>
                  <a:t> </a:t>
                </a:r>
                <a:r>
                  <a:rPr lang="en-US" sz="2400" b="1" dirty="0" err="1">
                    <a:latin typeface="Times New Roman"/>
                    <a:ea typeface="Calibri"/>
                  </a:rPr>
                  <a:t>tế</a:t>
                </a:r>
                <a:r>
                  <a:rPr lang="en-US" sz="2400" b="1" dirty="0">
                    <a:latin typeface="Times New Roman"/>
                    <a:ea typeface="Calibri"/>
                  </a:rPr>
                  <a:t> </a:t>
                </a:r>
                <a:r>
                  <a:rPr lang="en-US" sz="2400" b="1" dirty="0" err="1">
                    <a:latin typeface="Times New Roman"/>
                    <a:ea typeface="Calibri"/>
                  </a:rPr>
                  <a:t>của</a:t>
                </a:r>
                <a:r>
                  <a:rPr lang="en-US" sz="2400" b="1" dirty="0">
                    <a:latin typeface="Times New Roman"/>
                    <a:ea typeface="Calibri"/>
                  </a:rPr>
                  <a:t> </a:t>
                </a:r>
                <a:r>
                  <a:rPr lang="en-US" sz="2400" b="1" dirty="0" err="1">
                    <a:latin typeface="Times New Roman"/>
                    <a:ea typeface="Calibri"/>
                  </a:rPr>
                  <a:t>trường</a:t>
                </a:r>
                <a:r>
                  <a:rPr lang="en-US" sz="2400" b="1" dirty="0">
                    <a:latin typeface="Times New Roman"/>
                    <a:ea typeface="Calibri"/>
                  </a:rPr>
                  <a:t> </a:t>
                </a:r>
                <a:r>
                  <a:rPr lang="en-US" sz="2400" b="1" dirty="0" err="1">
                    <a:latin typeface="Times New Roman"/>
                    <a:ea typeface="Calibri"/>
                  </a:rPr>
                  <a:t>mầm</a:t>
                </a:r>
                <a:r>
                  <a:rPr lang="en-US" sz="2400" b="1" dirty="0">
                    <a:latin typeface="Times New Roman"/>
                    <a:ea typeface="Calibri"/>
                  </a:rPr>
                  <a:t> non.</a:t>
                </a:r>
                <a:endParaRPr lang="en-US" sz="2400" b="1" dirty="0"/>
              </a:p>
            </p:txBody>
          </p:sp>
        </p:grpSp>
      </p:grpSp>
      <p:sp>
        <p:nvSpPr>
          <p:cNvPr id="43" name="Pentagon 42"/>
          <p:cNvSpPr/>
          <p:nvPr/>
        </p:nvSpPr>
        <p:spPr>
          <a:xfrm>
            <a:off x="-25644" y="40388"/>
            <a:ext cx="4555114" cy="1567299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NỘI DUNG CƠ BẢN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68626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0BD5F0B-5066-41B0-88BE-A9B646016BEE}"/>
              </a:ext>
            </a:extLst>
          </p:cNvPr>
          <p:cNvSpPr/>
          <p:nvPr/>
        </p:nvSpPr>
        <p:spPr>
          <a:xfrm>
            <a:off x="0" y="-70805"/>
            <a:ext cx="12192000" cy="142083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DA4F5F-2DC7-4F92-8CB8-593EE99D299F}"/>
              </a:ext>
            </a:extLst>
          </p:cNvPr>
          <p:cNvSpPr/>
          <p:nvPr/>
        </p:nvSpPr>
        <p:spPr>
          <a:xfrm>
            <a:off x="2031978" y="1233118"/>
            <a:ext cx="1014717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: Rounded Corners 18"/>
          <p:cNvSpPr/>
          <p:nvPr/>
        </p:nvSpPr>
        <p:spPr>
          <a:xfrm>
            <a:off x="4465674" y="1858898"/>
            <a:ext cx="7025289" cy="1104757"/>
          </a:xfrm>
          <a:prstGeom prst="roundRect">
            <a:avLst>
              <a:gd name="adj" fmla="val 50000"/>
            </a:avLst>
          </a:prstGeom>
          <a:solidFill>
            <a:schemeClr val="bg1">
              <a:alpha val="95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tx1"/>
              </a:solidFill>
            </a:endParaRPr>
          </a:p>
        </p:txBody>
      </p:sp>
      <p:sp>
        <p:nvSpPr>
          <p:cNvPr id="18" name="Title 4"/>
          <p:cNvSpPr txBox="1">
            <a:spLocks noChangeArrowheads="1"/>
          </p:cNvSpPr>
          <p:nvPr/>
        </p:nvSpPr>
        <p:spPr>
          <a:xfrm>
            <a:off x="4742631" y="1997732"/>
            <a:ext cx="6602309" cy="827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2500" b="1" dirty="0" err="1">
                <a:solidFill>
                  <a:srgbClr val="C00000"/>
                </a:solidFill>
                <a:latin typeface="+mn-lt"/>
                <a:ea typeface="Calibri"/>
              </a:rPr>
              <a:t>Khái</a:t>
            </a:r>
            <a:r>
              <a:rPr lang="en-US" sz="2500" b="1" dirty="0">
                <a:solidFill>
                  <a:srgbClr val="C00000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C00000"/>
                </a:solidFill>
                <a:latin typeface="+mn-lt"/>
                <a:ea typeface="Calibri"/>
              </a:rPr>
              <a:t>niệm</a:t>
            </a:r>
            <a:r>
              <a:rPr lang="x-none" sz="2500">
                <a:solidFill>
                  <a:srgbClr val="C00000"/>
                </a:solidFill>
                <a:latin typeface="+mn-lt"/>
                <a:ea typeface="Calibri"/>
              </a:rPr>
              <a:t> 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SHCM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phù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hợp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với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điều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kiện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thực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tế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của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trường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mầm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non </a:t>
            </a:r>
            <a:endParaRPr lang="en-US" sz="2500" b="1" dirty="0">
              <a:solidFill>
                <a:srgbClr val="0066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>
              <a:lnSpc>
                <a:spcPct val="100000"/>
              </a:lnSpc>
            </a:pPr>
            <a:endParaRPr lang="en-ID" altLang="en-US" sz="2500" dirty="0">
              <a:solidFill>
                <a:srgbClr val="0066CC"/>
              </a:solidFill>
              <a:latin typeface="+mn-lt"/>
            </a:endParaRPr>
          </a:p>
        </p:txBody>
      </p:sp>
      <p:sp>
        <p:nvSpPr>
          <p:cNvPr id="30" name="Flowchart: Alternate Process 29"/>
          <p:cNvSpPr/>
          <p:nvPr/>
        </p:nvSpPr>
        <p:spPr>
          <a:xfrm>
            <a:off x="875020" y="2016224"/>
            <a:ext cx="2594343" cy="4434430"/>
          </a:xfrm>
          <a:prstGeom prst="flowChartAlternateProcess">
            <a:avLst/>
          </a:prstGeom>
          <a:solidFill>
            <a:schemeClr val="accent2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073888" y="2115299"/>
            <a:ext cx="2190307" cy="4286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2500" b="1" spc="10" dirty="0" err="1">
                <a:solidFill>
                  <a:schemeClr val="bg1"/>
                </a:solidFill>
                <a:latin typeface="+mj-lt"/>
                <a:ea typeface="Calibri"/>
                <a:cs typeface="Times New Roman" pitchFamily="18" charset="0"/>
              </a:rPr>
              <a:t>Một</a:t>
            </a:r>
            <a:r>
              <a:rPr lang="en-US" sz="2500" b="1" spc="10" dirty="0">
                <a:solidFill>
                  <a:schemeClr val="bg1"/>
                </a:solidFill>
                <a:latin typeface="+mj-lt"/>
                <a:ea typeface="Calibri"/>
                <a:cs typeface="Times New Roman" pitchFamily="18" charset="0"/>
              </a:rPr>
              <a:t> </a:t>
            </a:r>
            <a:r>
              <a:rPr lang="en-US" sz="2500" b="1" spc="10" dirty="0" err="1">
                <a:solidFill>
                  <a:schemeClr val="bg1"/>
                </a:solidFill>
                <a:latin typeface="+mj-lt"/>
                <a:ea typeface="Calibri"/>
                <a:cs typeface="Times New Roman" pitchFamily="18" charset="0"/>
              </a:rPr>
              <a:t>số</a:t>
            </a:r>
            <a:r>
              <a:rPr lang="en-US" sz="2500" b="1" spc="10" dirty="0">
                <a:solidFill>
                  <a:schemeClr val="bg1"/>
                </a:solidFill>
                <a:latin typeface="+mj-lt"/>
                <a:ea typeface="Calibri"/>
                <a:cs typeface="Times New Roman" pitchFamily="18" charset="0"/>
              </a:rPr>
              <a:t> </a:t>
            </a:r>
            <a:r>
              <a:rPr lang="en-US" sz="2500" b="1" spc="10" dirty="0" err="1">
                <a:solidFill>
                  <a:schemeClr val="bg1"/>
                </a:solidFill>
                <a:latin typeface="+mj-lt"/>
                <a:ea typeface="Calibri"/>
                <a:cs typeface="Times New Roman" pitchFamily="18" charset="0"/>
              </a:rPr>
              <a:t>vấn</a:t>
            </a:r>
            <a:r>
              <a:rPr lang="en-US" sz="2500" b="1" spc="10" dirty="0">
                <a:solidFill>
                  <a:schemeClr val="bg1"/>
                </a:solidFill>
                <a:latin typeface="+mj-lt"/>
                <a:ea typeface="Calibri"/>
                <a:cs typeface="Times New Roman" pitchFamily="18" charset="0"/>
              </a:rPr>
              <a:t> </a:t>
            </a:r>
            <a:r>
              <a:rPr lang="en-US" sz="2500" b="1" spc="10" dirty="0" err="1">
                <a:solidFill>
                  <a:schemeClr val="bg1"/>
                </a:solidFill>
                <a:latin typeface="+mj-lt"/>
                <a:ea typeface="Calibri"/>
                <a:cs typeface="Times New Roman" pitchFamily="18" charset="0"/>
              </a:rPr>
              <a:t>đề</a:t>
            </a:r>
            <a:r>
              <a:rPr lang="en-US" sz="2500" b="1" spc="10" dirty="0">
                <a:solidFill>
                  <a:schemeClr val="bg1"/>
                </a:solidFill>
                <a:latin typeface="+mj-lt"/>
                <a:ea typeface="Calibri"/>
                <a:cs typeface="Times New Roman" pitchFamily="18" charset="0"/>
              </a:rPr>
              <a:t> </a:t>
            </a:r>
            <a:r>
              <a:rPr lang="vi-VN" sz="2500" b="1" spc="10" dirty="0">
                <a:solidFill>
                  <a:schemeClr val="bg1"/>
                </a:solidFill>
                <a:latin typeface="+mj-lt"/>
                <a:ea typeface="Calibri"/>
                <a:cs typeface="Times New Roman" pitchFamily="18" charset="0"/>
              </a:rPr>
              <a:t>chung </a:t>
            </a:r>
            <a:r>
              <a:rPr lang="en-US" sz="2500" b="1" spc="10" dirty="0" err="1">
                <a:solidFill>
                  <a:schemeClr val="bg1"/>
                </a:solidFill>
                <a:latin typeface="+mj-lt"/>
                <a:ea typeface="Calibri"/>
                <a:cs typeface="Times New Roman" pitchFamily="18" charset="0"/>
              </a:rPr>
              <a:t>về</a:t>
            </a:r>
            <a:r>
              <a:rPr lang="en-US" sz="2500" b="1" spc="10" dirty="0">
                <a:solidFill>
                  <a:schemeClr val="bg1"/>
                </a:solidFill>
                <a:latin typeface="+mj-lt"/>
                <a:ea typeface="Calibri"/>
                <a:cs typeface="Times New Roman" pitchFamily="18" charset="0"/>
              </a:rPr>
              <a:t> </a:t>
            </a:r>
            <a:r>
              <a:rPr lang="en-US" sz="2500" b="1" dirty="0" err="1">
                <a:solidFill>
                  <a:schemeClr val="bg1"/>
                </a:solidFill>
                <a:latin typeface="+mj-lt"/>
                <a:cs typeface="Times New Roman" pitchFamily="18" charset="0"/>
              </a:rPr>
              <a:t>sinh</a:t>
            </a:r>
            <a:r>
              <a:rPr lang="en-US" sz="25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500" b="1" dirty="0" err="1">
                <a:solidFill>
                  <a:schemeClr val="bg1"/>
                </a:solidFill>
                <a:latin typeface="+mj-lt"/>
                <a:cs typeface="Times New Roman" pitchFamily="18" charset="0"/>
              </a:rPr>
              <a:t>hoạt</a:t>
            </a:r>
            <a:r>
              <a:rPr lang="en-US" sz="25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500" b="1" dirty="0" err="1">
                <a:solidFill>
                  <a:schemeClr val="bg1"/>
                </a:solidFill>
                <a:latin typeface="+mj-lt"/>
                <a:cs typeface="Times New Roman" pitchFamily="18" charset="0"/>
              </a:rPr>
              <a:t>chuyên</a:t>
            </a:r>
            <a:r>
              <a:rPr lang="en-US" sz="25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500" b="1" dirty="0" err="1">
                <a:solidFill>
                  <a:schemeClr val="bg1"/>
                </a:solidFill>
                <a:latin typeface="+mj-lt"/>
                <a:cs typeface="Times New Roman" pitchFamily="18" charset="0"/>
              </a:rPr>
              <a:t>môn</a:t>
            </a:r>
            <a:r>
              <a:rPr lang="en-US" sz="25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500" b="1" dirty="0" err="1">
                <a:solidFill>
                  <a:schemeClr val="bg1"/>
                </a:solidFill>
                <a:latin typeface="+mj-lt"/>
                <a:cs typeface="Times New Roman" pitchFamily="18" charset="0"/>
              </a:rPr>
              <a:t>phù</a:t>
            </a:r>
            <a:r>
              <a:rPr lang="en-US" sz="25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500" b="1" dirty="0" err="1">
                <a:solidFill>
                  <a:schemeClr val="bg1"/>
                </a:solidFill>
                <a:latin typeface="+mj-lt"/>
                <a:cs typeface="Times New Roman" pitchFamily="18" charset="0"/>
              </a:rPr>
              <a:t>hợp</a:t>
            </a:r>
            <a:r>
              <a:rPr lang="en-US" sz="25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500" b="1" dirty="0" err="1">
                <a:solidFill>
                  <a:schemeClr val="bg1"/>
                </a:solidFill>
                <a:latin typeface="+mj-lt"/>
                <a:cs typeface="Times New Roman" pitchFamily="18" charset="0"/>
              </a:rPr>
              <a:t>với</a:t>
            </a:r>
            <a:r>
              <a:rPr lang="en-US" sz="25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500" b="1" dirty="0" err="1">
                <a:solidFill>
                  <a:schemeClr val="bg1"/>
                </a:solidFill>
                <a:latin typeface="+mj-lt"/>
                <a:cs typeface="Times New Roman" pitchFamily="18" charset="0"/>
              </a:rPr>
              <a:t>điều</a:t>
            </a:r>
            <a:r>
              <a:rPr lang="en-US" sz="25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500" b="1" dirty="0" err="1">
                <a:solidFill>
                  <a:schemeClr val="bg1"/>
                </a:solidFill>
                <a:latin typeface="+mj-lt"/>
                <a:cs typeface="Times New Roman" pitchFamily="18" charset="0"/>
              </a:rPr>
              <a:t>kiện</a:t>
            </a:r>
            <a:r>
              <a:rPr lang="en-US" sz="25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500" b="1" dirty="0" err="1">
                <a:solidFill>
                  <a:schemeClr val="bg1"/>
                </a:solidFill>
                <a:latin typeface="+mj-lt"/>
                <a:cs typeface="Times New Roman" pitchFamily="18" charset="0"/>
              </a:rPr>
              <a:t>thực</a:t>
            </a:r>
            <a:r>
              <a:rPr lang="en-US" sz="25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500" b="1" dirty="0" err="1">
                <a:solidFill>
                  <a:schemeClr val="bg1"/>
                </a:solidFill>
                <a:latin typeface="+mj-lt"/>
                <a:cs typeface="Times New Roman" pitchFamily="18" charset="0"/>
              </a:rPr>
              <a:t>tế</a:t>
            </a:r>
            <a:r>
              <a:rPr lang="en-US" sz="25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500" b="1" dirty="0" err="1">
                <a:solidFill>
                  <a:schemeClr val="bg1"/>
                </a:solidFill>
                <a:latin typeface="+mj-lt"/>
                <a:cs typeface="Times New Roman" pitchFamily="18" charset="0"/>
              </a:rPr>
              <a:t>của</a:t>
            </a:r>
            <a:r>
              <a:rPr lang="en-US" sz="25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500" b="1" dirty="0" err="1">
                <a:solidFill>
                  <a:schemeClr val="bg1"/>
                </a:solidFill>
                <a:latin typeface="+mj-lt"/>
                <a:cs typeface="Times New Roman" pitchFamily="18" charset="0"/>
              </a:rPr>
              <a:t>trường</a:t>
            </a:r>
            <a:r>
              <a:rPr lang="en-US" sz="25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500" b="1" dirty="0" err="1">
                <a:solidFill>
                  <a:schemeClr val="bg1"/>
                </a:solidFill>
                <a:latin typeface="+mj-lt"/>
                <a:cs typeface="Times New Roman" pitchFamily="18" charset="0"/>
              </a:rPr>
              <a:t>mầm</a:t>
            </a:r>
            <a:r>
              <a:rPr lang="en-US" sz="25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 non </a:t>
            </a:r>
            <a:endParaRPr lang="en-US" sz="2500" dirty="0">
              <a:latin typeface="+mj-lt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597496" y="2466193"/>
            <a:ext cx="709006" cy="1"/>
          </a:xfrm>
          <a:prstGeom prst="straightConnector1">
            <a:avLst/>
          </a:prstGeom>
          <a:ln w="762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3597496" y="3693831"/>
            <a:ext cx="709006" cy="1"/>
          </a:xfrm>
          <a:prstGeom prst="straightConnector1">
            <a:avLst/>
          </a:prstGeom>
          <a:ln w="762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3619077" y="6073785"/>
            <a:ext cx="709006" cy="1"/>
          </a:xfrm>
          <a:prstGeom prst="straightConnector1">
            <a:avLst/>
          </a:prstGeom>
          <a:ln w="762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: Rounded Corners 18"/>
          <p:cNvSpPr/>
          <p:nvPr/>
        </p:nvSpPr>
        <p:spPr>
          <a:xfrm>
            <a:off x="4469212" y="3074598"/>
            <a:ext cx="7025289" cy="1104757"/>
          </a:xfrm>
          <a:prstGeom prst="roundRect">
            <a:avLst>
              <a:gd name="adj" fmla="val 50000"/>
            </a:avLst>
          </a:prstGeom>
          <a:solidFill>
            <a:schemeClr val="bg1">
              <a:alpha val="95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tx1"/>
              </a:solidFill>
            </a:endParaRPr>
          </a:p>
        </p:txBody>
      </p:sp>
      <p:sp>
        <p:nvSpPr>
          <p:cNvPr id="23" name="Title 4"/>
          <p:cNvSpPr txBox="1">
            <a:spLocks noChangeArrowheads="1"/>
          </p:cNvSpPr>
          <p:nvPr/>
        </p:nvSpPr>
        <p:spPr>
          <a:xfrm>
            <a:off x="4746169" y="3213432"/>
            <a:ext cx="6602309" cy="827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2500" b="1" dirty="0" err="1">
                <a:solidFill>
                  <a:srgbClr val="C00000"/>
                </a:solidFill>
                <a:latin typeface="+mn-lt"/>
                <a:ea typeface="Calibri"/>
              </a:rPr>
              <a:t>Vai</a:t>
            </a:r>
            <a:r>
              <a:rPr lang="en-US" sz="2500" b="1" dirty="0">
                <a:solidFill>
                  <a:srgbClr val="C00000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C00000"/>
                </a:solidFill>
                <a:latin typeface="+mn-lt"/>
                <a:ea typeface="Calibri"/>
              </a:rPr>
              <a:t>trò</a:t>
            </a:r>
            <a:r>
              <a:rPr lang="x-none" sz="2500">
                <a:solidFill>
                  <a:srgbClr val="C00000"/>
                </a:solidFill>
                <a:latin typeface="+mn-lt"/>
                <a:ea typeface="Calibri"/>
              </a:rPr>
              <a:t> 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SHCM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phù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hợp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với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điều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kiện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thực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tế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của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trường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mầm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non </a:t>
            </a:r>
            <a:endParaRPr lang="en-US" sz="2500" b="1" dirty="0">
              <a:solidFill>
                <a:srgbClr val="0066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>
              <a:lnSpc>
                <a:spcPct val="100000"/>
              </a:lnSpc>
            </a:pPr>
            <a:endParaRPr lang="en-ID" altLang="en-US" sz="2500" dirty="0">
              <a:solidFill>
                <a:srgbClr val="0066CC"/>
              </a:solidFill>
              <a:latin typeface="+mn-lt"/>
            </a:endParaRPr>
          </a:p>
        </p:txBody>
      </p:sp>
      <p:sp>
        <p:nvSpPr>
          <p:cNvPr id="24" name="Rectangle: Rounded Corners 18"/>
          <p:cNvSpPr/>
          <p:nvPr/>
        </p:nvSpPr>
        <p:spPr>
          <a:xfrm>
            <a:off x="4462117" y="4290298"/>
            <a:ext cx="7025289" cy="1104757"/>
          </a:xfrm>
          <a:prstGeom prst="roundRect">
            <a:avLst>
              <a:gd name="adj" fmla="val 50000"/>
            </a:avLst>
          </a:prstGeom>
          <a:solidFill>
            <a:schemeClr val="bg1">
              <a:alpha val="95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tx1"/>
              </a:solidFill>
            </a:endParaRPr>
          </a:p>
        </p:txBody>
      </p:sp>
      <p:sp>
        <p:nvSpPr>
          <p:cNvPr id="25" name="Title 4"/>
          <p:cNvSpPr txBox="1">
            <a:spLocks noChangeArrowheads="1"/>
          </p:cNvSpPr>
          <p:nvPr/>
        </p:nvSpPr>
        <p:spPr>
          <a:xfrm>
            <a:off x="4739074" y="4429132"/>
            <a:ext cx="6602309" cy="827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2500" b="1" dirty="0" err="1">
                <a:solidFill>
                  <a:srgbClr val="C00000"/>
                </a:solidFill>
                <a:latin typeface="+mn-lt"/>
                <a:ea typeface="Calibri"/>
              </a:rPr>
              <a:t>Đặc</a:t>
            </a:r>
            <a:r>
              <a:rPr lang="en-US" sz="2500" b="1" dirty="0">
                <a:solidFill>
                  <a:srgbClr val="C00000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C00000"/>
                </a:solidFill>
                <a:latin typeface="+mn-lt"/>
                <a:ea typeface="Calibri"/>
              </a:rPr>
              <a:t>điểm</a:t>
            </a:r>
            <a:r>
              <a:rPr lang="x-none" sz="2500">
                <a:solidFill>
                  <a:srgbClr val="C00000"/>
                </a:solidFill>
                <a:latin typeface="+mn-lt"/>
                <a:ea typeface="Calibri"/>
              </a:rPr>
              <a:t> 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SHCM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phù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hợp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với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điều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kiện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thực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tế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của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trường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mầm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non </a:t>
            </a:r>
            <a:endParaRPr lang="en-US" sz="2500" b="1" dirty="0">
              <a:solidFill>
                <a:srgbClr val="0066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>
              <a:lnSpc>
                <a:spcPct val="100000"/>
              </a:lnSpc>
            </a:pPr>
            <a:endParaRPr lang="en-ID" altLang="en-US" sz="2500" dirty="0">
              <a:solidFill>
                <a:srgbClr val="0066CC"/>
              </a:solidFill>
              <a:latin typeface="+mn-lt"/>
            </a:endParaRPr>
          </a:p>
        </p:txBody>
      </p:sp>
      <p:sp>
        <p:nvSpPr>
          <p:cNvPr id="26" name="Rectangle: Rounded Corners 18"/>
          <p:cNvSpPr/>
          <p:nvPr/>
        </p:nvSpPr>
        <p:spPr>
          <a:xfrm>
            <a:off x="4465655" y="5484732"/>
            <a:ext cx="7025289" cy="1104757"/>
          </a:xfrm>
          <a:prstGeom prst="roundRect">
            <a:avLst>
              <a:gd name="adj" fmla="val 50000"/>
            </a:avLst>
          </a:prstGeom>
          <a:solidFill>
            <a:schemeClr val="bg1">
              <a:alpha val="95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tx1"/>
              </a:solidFill>
            </a:endParaRPr>
          </a:p>
        </p:txBody>
      </p:sp>
      <p:sp>
        <p:nvSpPr>
          <p:cNvPr id="27" name="Title 4"/>
          <p:cNvSpPr txBox="1">
            <a:spLocks noChangeArrowheads="1"/>
          </p:cNvSpPr>
          <p:nvPr/>
        </p:nvSpPr>
        <p:spPr>
          <a:xfrm>
            <a:off x="4742612" y="5623566"/>
            <a:ext cx="6602309" cy="827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2500" b="1" dirty="0" err="1">
                <a:solidFill>
                  <a:srgbClr val="C00000"/>
                </a:solidFill>
                <a:latin typeface="+mn-lt"/>
                <a:ea typeface="Calibri"/>
              </a:rPr>
              <a:t>Yêu</a:t>
            </a:r>
            <a:r>
              <a:rPr lang="en-US" sz="2500" b="1" dirty="0">
                <a:solidFill>
                  <a:srgbClr val="C00000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C00000"/>
                </a:solidFill>
                <a:latin typeface="+mn-lt"/>
                <a:ea typeface="Calibri"/>
              </a:rPr>
              <a:t>cầu</a:t>
            </a:r>
            <a:r>
              <a:rPr lang="x-none" sz="2500">
                <a:solidFill>
                  <a:srgbClr val="C00000"/>
                </a:solidFill>
                <a:latin typeface="+mn-lt"/>
                <a:ea typeface="Calibri"/>
              </a:rPr>
              <a:t> 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SHCM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phù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hợp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với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điều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kiện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thực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tế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của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trường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</a:t>
            </a:r>
            <a:r>
              <a:rPr lang="en-US" sz="2500" b="1" dirty="0" err="1">
                <a:solidFill>
                  <a:srgbClr val="0066CC"/>
                </a:solidFill>
                <a:latin typeface="+mn-lt"/>
                <a:ea typeface="Calibri"/>
              </a:rPr>
              <a:t>mầm</a:t>
            </a:r>
            <a:r>
              <a:rPr lang="en-US" sz="2500" b="1" dirty="0">
                <a:solidFill>
                  <a:srgbClr val="0066CC"/>
                </a:solidFill>
                <a:latin typeface="+mn-lt"/>
                <a:ea typeface="Calibri"/>
              </a:rPr>
              <a:t> non </a:t>
            </a:r>
            <a:endParaRPr lang="en-US" sz="2500" b="1" dirty="0">
              <a:solidFill>
                <a:srgbClr val="0066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>
              <a:lnSpc>
                <a:spcPct val="100000"/>
              </a:lnSpc>
            </a:pPr>
            <a:endParaRPr lang="en-ID" altLang="en-US" sz="2500" dirty="0">
              <a:solidFill>
                <a:srgbClr val="0066CC"/>
              </a:solidFill>
              <a:latin typeface="+mn-lt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3601034" y="4866999"/>
            <a:ext cx="709006" cy="1"/>
          </a:xfrm>
          <a:prstGeom prst="straightConnector1">
            <a:avLst/>
          </a:prstGeom>
          <a:ln w="762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entagon 28"/>
          <p:cNvSpPr/>
          <p:nvPr/>
        </p:nvSpPr>
        <p:spPr>
          <a:xfrm>
            <a:off x="-25644" y="-63477"/>
            <a:ext cx="3885263" cy="1567299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NỘI DUNG 1</a:t>
            </a:r>
            <a:endParaRPr lang="en-US" sz="30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5E0BE8B-91E4-42B9-893E-3759D53E7692}"/>
              </a:ext>
            </a:extLst>
          </p:cNvPr>
          <p:cNvSpPr/>
          <p:nvPr/>
        </p:nvSpPr>
        <p:spPr>
          <a:xfrm>
            <a:off x="5637965" y="180572"/>
            <a:ext cx="6528391" cy="742641"/>
          </a:xfrm>
          <a:prstGeom prst="rect">
            <a:avLst/>
          </a:prstGeom>
          <a:noFill/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algn="r">
              <a:tabLst>
                <a:tab pos="1090930" algn="l"/>
              </a:tabLst>
            </a:pPr>
            <a:r>
              <a:rPr lang="en-US" sz="1600" b="1" dirty="0" err="1">
                <a:solidFill>
                  <a:schemeClr val="bg1"/>
                </a:solidFill>
                <a:latin typeface="Times New Roman"/>
                <a:ea typeface="Times New Roman"/>
              </a:rPr>
              <a:t>Chuyên</a:t>
            </a:r>
            <a:r>
              <a:rPr lang="en-US" sz="1600" b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Times New Roman"/>
                <a:ea typeface="Times New Roman"/>
              </a:rPr>
              <a:t>đề</a:t>
            </a:r>
            <a:r>
              <a:rPr lang="en-US" sz="1600" b="1" dirty="0">
                <a:solidFill>
                  <a:schemeClr val="bg1"/>
                </a:solidFill>
                <a:latin typeface="Times New Roman"/>
                <a:ea typeface="Times New Roman"/>
              </a:rPr>
              <a:t>:</a:t>
            </a:r>
            <a:endParaRPr lang="en-US" sz="1600" dirty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algn="r">
              <a:tabLst>
                <a:tab pos="1090930" algn="l"/>
              </a:tabLst>
            </a:pPr>
            <a:r>
              <a:rPr lang="en-US" sz="16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HƯỚNG DẪN SINH HOẠT CHUYÊN MÔN </a:t>
            </a:r>
            <a:endParaRPr lang="en-US" sz="1600" dirty="0">
              <a:solidFill>
                <a:schemeClr val="bg1"/>
              </a:solidFill>
              <a:latin typeface="Times New Roman"/>
              <a:ea typeface="Calibri"/>
              <a:cs typeface="Times New Roman"/>
            </a:endParaRPr>
          </a:p>
          <a:p>
            <a:pPr algn="r">
              <a:tabLst>
                <a:tab pos="1090930" algn="l"/>
              </a:tabLst>
            </a:pPr>
            <a:r>
              <a:rPr lang="en-US" sz="16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PHÙ HỢP VỚI ĐIỀU KIỆN THỰC TẾ CỦA TRƯỜNG MẦM NON</a:t>
            </a:r>
            <a:endParaRPr lang="en-US" sz="1600" dirty="0">
              <a:solidFill>
                <a:schemeClr val="bg1"/>
              </a:solidFill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42616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0BD5F0B-5066-41B0-88BE-A9B646016BEE}"/>
              </a:ext>
            </a:extLst>
          </p:cNvPr>
          <p:cNvSpPr/>
          <p:nvPr/>
        </p:nvSpPr>
        <p:spPr>
          <a:xfrm>
            <a:off x="0" y="-70805"/>
            <a:ext cx="12192000" cy="142083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DA4F5F-2DC7-4F92-8CB8-593EE99D299F}"/>
              </a:ext>
            </a:extLst>
          </p:cNvPr>
          <p:cNvSpPr/>
          <p:nvPr/>
        </p:nvSpPr>
        <p:spPr>
          <a:xfrm>
            <a:off x="2031978" y="1233118"/>
            <a:ext cx="1014717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Title 4"/>
          <p:cNvSpPr txBox="1">
            <a:spLocks noChangeArrowheads="1"/>
          </p:cNvSpPr>
          <p:nvPr/>
        </p:nvSpPr>
        <p:spPr>
          <a:xfrm>
            <a:off x="786809" y="1997731"/>
            <a:ext cx="10558131" cy="430737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sz="2800" b="1" dirty="0"/>
              <a:t>	</a:t>
            </a:r>
            <a:r>
              <a:rPr lang="en-US" sz="2800" b="1" dirty="0" err="1"/>
              <a:t>Sinh</a:t>
            </a:r>
            <a:r>
              <a:rPr lang="en-US" sz="2800" b="1" dirty="0"/>
              <a:t> </a:t>
            </a:r>
            <a:r>
              <a:rPr lang="en-US" sz="2800" b="1" dirty="0" err="1"/>
              <a:t>hoạt</a:t>
            </a:r>
            <a:r>
              <a:rPr lang="en-US" sz="2800" b="1" dirty="0"/>
              <a:t> </a:t>
            </a:r>
            <a:r>
              <a:rPr lang="en-US" sz="2800" b="1" dirty="0" err="1"/>
              <a:t>chuyên</a:t>
            </a:r>
            <a:r>
              <a:rPr lang="en-US" sz="2800" b="1" dirty="0"/>
              <a:t> </a:t>
            </a:r>
            <a:r>
              <a:rPr lang="en-US" sz="2800" b="1" dirty="0" err="1"/>
              <a:t>môn</a:t>
            </a:r>
            <a:r>
              <a:rPr lang="en-US" sz="2800" b="1" dirty="0"/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phù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hợp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với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điều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kiện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thực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tế</a:t>
            </a:r>
            <a:r>
              <a:rPr lang="en-US" sz="2800" b="1" dirty="0"/>
              <a:t> </a:t>
            </a:r>
            <a:r>
              <a:rPr lang="en-US" sz="2800" b="1" dirty="0" err="1"/>
              <a:t>của</a:t>
            </a:r>
            <a:r>
              <a:rPr lang="en-US" sz="2800" b="1" dirty="0"/>
              <a:t> </a:t>
            </a:r>
            <a:r>
              <a:rPr lang="en-US" sz="2800" b="1" dirty="0" err="1"/>
              <a:t>trường</a:t>
            </a:r>
            <a:r>
              <a:rPr lang="en-US" sz="2800" b="1" dirty="0"/>
              <a:t> </a:t>
            </a:r>
            <a:r>
              <a:rPr lang="en-US" sz="2800" b="1" dirty="0" err="1"/>
              <a:t>mầm</a:t>
            </a:r>
            <a:r>
              <a:rPr lang="en-US" sz="2800" b="1" dirty="0"/>
              <a:t> non </a:t>
            </a:r>
            <a:r>
              <a:rPr lang="en-US" sz="2800" b="1" dirty="0" err="1"/>
              <a:t>là</a:t>
            </a:r>
            <a:r>
              <a:rPr lang="en-US" sz="2800" b="1" dirty="0"/>
              <a:t> </a:t>
            </a:r>
            <a:r>
              <a:rPr lang="en-US" sz="2800" b="1" dirty="0" err="1"/>
              <a:t>hoạt</a:t>
            </a:r>
            <a:r>
              <a:rPr lang="en-US" sz="2800" b="1" dirty="0"/>
              <a:t> </a:t>
            </a:r>
            <a:r>
              <a:rPr lang="en-US" sz="2800" b="1" dirty="0" err="1"/>
              <a:t>động</a:t>
            </a:r>
            <a:r>
              <a:rPr lang="en-US" sz="2800" b="1" dirty="0"/>
              <a:t> </a:t>
            </a:r>
            <a:r>
              <a:rPr lang="en-US" sz="2800" b="1" dirty="0" err="1"/>
              <a:t>nhằm</a:t>
            </a:r>
            <a:r>
              <a:rPr lang="en-US" sz="2800" b="1" dirty="0"/>
              <a:t> </a:t>
            </a:r>
            <a:r>
              <a:rPr lang="en-US" sz="2800" b="1" dirty="0" err="1"/>
              <a:t>bồi</a:t>
            </a:r>
            <a:r>
              <a:rPr lang="en-US" sz="2800" b="1" dirty="0"/>
              <a:t> </a:t>
            </a:r>
            <a:r>
              <a:rPr lang="en-US" sz="2800" b="1" dirty="0" err="1"/>
              <a:t>dưỡng</a:t>
            </a:r>
            <a:r>
              <a:rPr lang="en-US" sz="2800" b="1" dirty="0"/>
              <a:t> </a:t>
            </a:r>
            <a:r>
              <a:rPr lang="en-US" sz="2800" b="1" dirty="0" err="1"/>
              <a:t>chuyên</a:t>
            </a:r>
            <a:r>
              <a:rPr lang="en-US" sz="2800" b="1" dirty="0"/>
              <a:t> </a:t>
            </a:r>
            <a:r>
              <a:rPr lang="en-US" sz="2800" b="1" dirty="0" err="1"/>
              <a:t>môn</a:t>
            </a:r>
            <a:r>
              <a:rPr lang="en-US" sz="2800" b="1" dirty="0"/>
              <a:t>, </a:t>
            </a:r>
            <a:r>
              <a:rPr lang="en-US" sz="2800" b="1" dirty="0" err="1"/>
              <a:t>nghiệp</a:t>
            </a:r>
            <a:r>
              <a:rPr lang="en-US" sz="2800" b="1" dirty="0"/>
              <a:t> </a:t>
            </a:r>
            <a:r>
              <a:rPr lang="en-US" sz="2800" b="1" dirty="0" err="1"/>
              <a:t>vụ</a:t>
            </a:r>
            <a:r>
              <a:rPr lang="en-US" sz="2800" b="1" dirty="0"/>
              <a:t>, </a:t>
            </a:r>
            <a:r>
              <a:rPr lang="en-US" sz="2800" b="1" dirty="0" err="1"/>
              <a:t>năng</a:t>
            </a:r>
            <a:r>
              <a:rPr lang="en-US" sz="2800" b="1" dirty="0"/>
              <a:t> </a:t>
            </a:r>
            <a:r>
              <a:rPr lang="en-US" sz="2800" b="1" dirty="0" err="1"/>
              <a:t>lực</a:t>
            </a:r>
            <a:r>
              <a:rPr lang="en-US" sz="2800" b="1" dirty="0"/>
              <a:t> </a:t>
            </a:r>
            <a:r>
              <a:rPr lang="en-US" sz="2800" b="1" dirty="0" err="1"/>
              <a:t>sư</a:t>
            </a:r>
            <a:r>
              <a:rPr lang="en-US" sz="2800" b="1" dirty="0"/>
              <a:t> </a:t>
            </a:r>
            <a:r>
              <a:rPr lang="en-US" sz="2800" b="1" dirty="0" err="1"/>
              <a:t>phạm</a:t>
            </a:r>
            <a:r>
              <a:rPr lang="en-US" sz="2800" b="1" dirty="0"/>
              <a:t> </a:t>
            </a:r>
            <a:r>
              <a:rPr lang="en-US" sz="2800" b="1" dirty="0" err="1"/>
              <a:t>cho</a:t>
            </a:r>
            <a:r>
              <a:rPr lang="en-US" sz="2800" b="1" dirty="0"/>
              <a:t> </a:t>
            </a:r>
            <a:r>
              <a:rPr lang="en-US" sz="2800" b="1" dirty="0" err="1"/>
              <a:t>đội</a:t>
            </a:r>
            <a:r>
              <a:rPr lang="en-US" sz="2800" b="1" dirty="0"/>
              <a:t> </a:t>
            </a:r>
            <a:r>
              <a:rPr lang="en-US" sz="2800" b="1" dirty="0" err="1"/>
              <a:t>ngũ</a:t>
            </a:r>
            <a:r>
              <a:rPr lang="en-US" sz="2800" b="1" dirty="0"/>
              <a:t> CBQL, GV, NV </a:t>
            </a:r>
            <a:r>
              <a:rPr lang="en-US" sz="2800" b="1" dirty="0" err="1">
                <a:solidFill>
                  <a:srgbClr val="FF0000"/>
                </a:solidFill>
              </a:rPr>
              <a:t>đáp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ứng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nhu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cầu</a:t>
            </a:r>
            <a:r>
              <a:rPr lang="en-US" sz="2800" b="1" dirty="0">
                <a:solidFill>
                  <a:srgbClr val="FF0000"/>
                </a:solidFill>
              </a:rPr>
              <a:t>, </a:t>
            </a:r>
            <a:r>
              <a:rPr lang="en-US" sz="2800" b="1" dirty="0" err="1">
                <a:solidFill>
                  <a:srgbClr val="FF0000"/>
                </a:solidFill>
              </a:rPr>
              <a:t>mục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tiêu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chăm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sóc</a:t>
            </a:r>
            <a:r>
              <a:rPr lang="en-US" sz="2800" b="1" dirty="0">
                <a:solidFill>
                  <a:srgbClr val="FF0000"/>
                </a:solidFill>
              </a:rPr>
              <a:t>, </a:t>
            </a:r>
            <a:r>
              <a:rPr lang="en-US" sz="2800" b="1" dirty="0" err="1">
                <a:solidFill>
                  <a:srgbClr val="FF0000"/>
                </a:solidFill>
              </a:rPr>
              <a:t>nuôi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dưỡng</a:t>
            </a:r>
            <a:r>
              <a:rPr lang="en-US" sz="2800" b="1" dirty="0">
                <a:solidFill>
                  <a:srgbClr val="FF0000"/>
                </a:solidFill>
              </a:rPr>
              <a:t>, </a:t>
            </a:r>
            <a:r>
              <a:rPr lang="en-US" sz="2800" b="1" dirty="0" err="1">
                <a:solidFill>
                  <a:srgbClr val="FF0000"/>
                </a:solidFill>
              </a:rPr>
              <a:t>giáo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dục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trẻ</a:t>
            </a:r>
            <a:r>
              <a:rPr lang="en-US" sz="2800" b="1" dirty="0"/>
              <a:t> </a:t>
            </a:r>
            <a:r>
              <a:rPr lang="en-US" sz="2800" b="1" dirty="0" err="1"/>
              <a:t>em</a:t>
            </a:r>
            <a:r>
              <a:rPr lang="en-US" sz="2800" b="1" dirty="0"/>
              <a:t> </a:t>
            </a:r>
            <a:r>
              <a:rPr lang="en-US" sz="2800" b="1" dirty="0" err="1"/>
              <a:t>trên</a:t>
            </a:r>
            <a:r>
              <a:rPr lang="en-US" sz="2800" b="1" dirty="0"/>
              <a:t> </a:t>
            </a:r>
            <a:r>
              <a:rPr lang="en-US" sz="2800" b="1" dirty="0" err="1"/>
              <a:t>cơ</a:t>
            </a:r>
            <a:r>
              <a:rPr lang="en-US" sz="2800" b="1" dirty="0"/>
              <a:t> </a:t>
            </a:r>
            <a:r>
              <a:rPr lang="en-US" sz="2800" b="1" dirty="0" err="1"/>
              <a:t>sở</a:t>
            </a:r>
            <a:r>
              <a:rPr lang="en-US" sz="2800" b="1" dirty="0"/>
              <a:t> </a:t>
            </a:r>
            <a:r>
              <a:rPr lang="en-US" sz="2800" b="1" dirty="0" err="1"/>
              <a:t>phù</a:t>
            </a:r>
            <a:r>
              <a:rPr lang="en-US" sz="2800" b="1" dirty="0"/>
              <a:t> </a:t>
            </a:r>
            <a:r>
              <a:rPr lang="en-US" sz="2800" b="1" dirty="0" err="1"/>
              <a:t>hợp</a:t>
            </a:r>
            <a:r>
              <a:rPr lang="en-US" sz="2800" b="1" dirty="0"/>
              <a:t> </a:t>
            </a:r>
            <a:r>
              <a:rPr lang="en-US" sz="2800" b="1" dirty="0" err="1"/>
              <a:t>với</a:t>
            </a:r>
            <a:r>
              <a:rPr lang="en-US" sz="2800" b="1" dirty="0"/>
              <a:t> </a:t>
            </a:r>
            <a:r>
              <a:rPr lang="en-US" sz="2800" b="1" dirty="0" err="1"/>
              <a:t>các</a:t>
            </a:r>
            <a:r>
              <a:rPr lang="en-US" sz="2800" b="1" dirty="0"/>
              <a:t> </a:t>
            </a:r>
            <a:r>
              <a:rPr lang="en-US" sz="2800" b="1" dirty="0" err="1"/>
              <a:t>điều</a:t>
            </a:r>
            <a:r>
              <a:rPr lang="en-US" sz="2800" b="1" dirty="0"/>
              <a:t> </a:t>
            </a:r>
            <a:r>
              <a:rPr lang="en-US" sz="2800" b="1" dirty="0" err="1"/>
              <a:t>kiện</a:t>
            </a:r>
            <a:r>
              <a:rPr lang="en-US" sz="2800" b="1" dirty="0"/>
              <a:t> </a:t>
            </a:r>
            <a:r>
              <a:rPr lang="en-US" sz="2800" b="1" dirty="0" err="1"/>
              <a:t>thực</a:t>
            </a:r>
            <a:r>
              <a:rPr lang="en-US" sz="2800" b="1" dirty="0"/>
              <a:t> </a:t>
            </a:r>
            <a:r>
              <a:rPr lang="en-US" sz="2800" b="1" dirty="0" err="1"/>
              <a:t>tế</a:t>
            </a:r>
            <a:r>
              <a:rPr lang="en-US" sz="2800" b="1" dirty="0"/>
              <a:t> </a:t>
            </a:r>
            <a:r>
              <a:rPr lang="en-US" sz="2800" b="1" dirty="0" err="1"/>
              <a:t>của</a:t>
            </a:r>
            <a:r>
              <a:rPr lang="en-US" sz="2800" b="1" dirty="0"/>
              <a:t> </a:t>
            </a:r>
            <a:r>
              <a:rPr lang="en-US" sz="2800" b="1" dirty="0" err="1"/>
              <a:t>trường</a:t>
            </a:r>
            <a:r>
              <a:rPr lang="en-US" sz="2800" b="1" dirty="0"/>
              <a:t> </a:t>
            </a:r>
            <a:r>
              <a:rPr lang="en-US" sz="2800" b="1" dirty="0" err="1"/>
              <a:t>mầm</a:t>
            </a:r>
            <a:r>
              <a:rPr lang="en-US" sz="2800" b="1" dirty="0"/>
              <a:t> non </a:t>
            </a:r>
            <a:r>
              <a:rPr lang="en-US" sz="2800" b="1" dirty="0" err="1"/>
              <a:t>về</a:t>
            </a:r>
            <a:r>
              <a:rPr lang="en-US" sz="2800" b="1" dirty="0"/>
              <a:t> </a:t>
            </a:r>
            <a:r>
              <a:rPr lang="en-US" sz="2800" b="1" dirty="0" err="1"/>
              <a:t>nhiệm</a:t>
            </a:r>
            <a:r>
              <a:rPr lang="en-US" sz="2800" b="1" dirty="0"/>
              <a:t> </a:t>
            </a:r>
            <a:r>
              <a:rPr lang="en-US" sz="2800" b="1" dirty="0" err="1"/>
              <a:t>vụ</a:t>
            </a:r>
            <a:r>
              <a:rPr lang="en-US" sz="2800" b="1" dirty="0"/>
              <a:t> </a:t>
            </a:r>
            <a:r>
              <a:rPr lang="en-US" sz="2800" b="1" dirty="0" err="1"/>
              <a:t>chuyên</a:t>
            </a:r>
            <a:r>
              <a:rPr lang="en-US" sz="2800" b="1" dirty="0"/>
              <a:t> </a:t>
            </a:r>
            <a:r>
              <a:rPr lang="en-US" sz="2800" b="1" dirty="0" err="1"/>
              <a:t>môn</a:t>
            </a:r>
            <a:r>
              <a:rPr lang="en-US" sz="2800" b="1" dirty="0"/>
              <a:t>, </a:t>
            </a:r>
            <a:r>
              <a:rPr lang="en-US" sz="2800" b="1" dirty="0" err="1"/>
              <a:t>cơ</a:t>
            </a:r>
            <a:r>
              <a:rPr lang="en-US" sz="2800" b="1" dirty="0"/>
              <a:t> </a:t>
            </a:r>
            <a:r>
              <a:rPr lang="en-US" sz="2800" b="1" dirty="0" err="1"/>
              <a:t>sở</a:t>
            </a:r>
            <a:r>
              <a:rPr lang="en-US" sz="2800" b="1" dirty="0"/>
              <a:t> </a:t>
            </a:r>
            <a:r>
              <a:rPr lang="en-US" sz="2800" b="1" dirty="0" err="1"/>
              <a:t>vật</a:t>
            </a:r>
            <a:r>
              <a:rPr lang="en-US" sz="2800" b="1" dirty="0"/>
              <a:t> </a:t>
            </a:r>
            <a:r>
              <a:rPr lang="en-US" sz="2800" b="1" dirty="0" err="1"/>
              <a:t>chất</a:t>
            </a:r>
            <a:r>
              <a:rPr lang="en-US" sz="2800" b="1" dirty="0"/>
              <a:t>, </a:t>
            </a:r>
            <a:r>
              <a:rPr lang="en-US" sz="2800" b="1" dirty="0" err="1"/>
              <a:t>điều</a:t>
            </a:r>
            <a:r>
              <a:rPr lang="en-US" sz="2800" b="1" dirty="0"/>
              <a:t> </a:t>
            </a:r>
            <a:r>
              <a:rPr lang="en-US" sz="2800" b="1" dirty="0" err="1"/>
              <a:t>kiện</a:t>
            </a:r>
            <a:r>
              <a:rPr lang="en-US" sz="2800" b="1" dirty="0"/>
              <a:t> </a:t>
            </a:r>
            <a:r>
              <a:rPr lang="en-US" sz="2800" b="1" dirty="0" err="1"/>
              <a:t>tài</a:t>
            </a:r>
            <a:r>
              <a:rPr lang="en-US" sz="2800" b="1" dirty="0"/>
              <a:t> </a:t>
            </a:r>
            <a:r>
              <a:rPr lang="en-US" sz="2800" b="1" dirty="0" err="1"/>
              <a:t>chính</a:t>
            </a:r>
            <a:r>
              <a:rPr lang="en-US" sz="2800" b="1" dirty="0"/>
              <a:t>, </a:t>
            </a:r>
            <a:r>
              <a:rPr lang="en-US" sz="2800" b="1" dirty="0" err="1"/>
              <a:t>nhân</a:t>
            </a:r>
            <a:r>
              <a:rPr lang="en-US" sz="2800" b="1" dirty="0"/>
              <a:t> </a:t>
            </a:r>
            <a:r>
              <a:rPr lang="en-US" sz="2800" b="1" dirty="0" err="1"/>
              <a:t>lực</a:t>
            </a:r>
            <a:r>
              <a:rPr lang="en-US" sz="2800" b="1" dirty="0"/>
              <a:t>, </a:t>
            </a:r>
            <a:r>
              <a:rPr lang="en-US" sz="2800" b="1" dirty="0" err="1"/>
              <a:t>văn</a:t>
            </a:r>
            <a:r>
              <a:rPr lang="en-US" sz="2800" b="1" dirty="0"/>
              <a:t> </a:t>
            </a:r>
            <a:r>
              <a:rPr lang="en-US" sz="2800" b="1" dirty="0" err="1"/>
              <a:t>hóa</a:t>
            </a:r>
            <a:r>
              <a:rPr lang="en-US" sz="2800" b="1" dirty="0"/>
              <a:t> </a:t>
            </a:r>
            <a:r>
              <a:rPr lang="en-US" sz="2800" b="1" dirty="0" err="1"/>
              <a:t>nhà</a:t>
            </a:r>
            <a:r>
              <a:rPr lang="en-US" sz="2800" b="1" dirty="0"/>
              <a:t> </a:t>
            </a:r>
            <a:r>
              <a:rPr lang="en-US" sz="2800" b="1" dirty="0" err="1"/>
              <a:t>trường</a:t>
            </a:r>
            <a:r>
              <a:rPr lang="en-US" sz="2800" b="1" dirty="0"/>
              <a:t> </a:t>
            </a:r>
            <a:r>
              <a:rPr lang="en-US" sz="2800" b="1" dirty="0" err="1"/>
              <a:t>và</a:t>
            </a:r>
            <a:r>
              <a:rPr lang="en-US" sz="2800" b="1" dirty="0"/>
              <a:t> </a:t>
            </a:r>
            <a:r>
              <a:rPr lang="en-US" sz="2800" b="1" dirty="0" err="1"/>
              <a:t>địa</a:t>
            </a:r>
            <a:r>
              <a:rPr lang="en-US" sz="2800" b="1" dirty="0"/>
              <a:t> </a:t>
            </a:r>
            <a:r>
              <a:rPr lang="en-US" sz="2800" b="1" dirty="0" err="1"/>
              <a:t>phương</a:t>
            </a:r>
            <a:r>
              <a:rPr lang="en-US" sz="2800" b="1" dirty="0"/>
              <a:t>….</a:t>
            </a:r>
          </a:p>
          <a:p>
            <a:pPr>
              <a:lnSpc>
                <a:spcPct val="120000"/>
              </a:lnSpc>
            </a:pPr>
            <a:endParaRPr lang="en-ID" altLang="en-US" sz="2500" b="1" dirty="0">
              <a:solidFill>
                <a:srgbClr val="0066CC"/>
              </a:solidFill>
              <a:latin typeface="+mn-lt"/>
            </a:endParaRPr>
          </a:p>
        </p:txBody>
      </p:sp>
      <p:sp>
        <p:nvSpPr>
          <p:cNvPr id="29" name="Pentagon 28"/>
          <p:cNvSpPr/>
          <p:nvPr/>
        </p:nvSpPr>
        <p:spPr>
          <a:xfrm>
            <a:off x="-25644" y="-63477"/>
            <a:ext cx="3885263" cy="1567299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NỘI DUNG 1</a:t>
            </a:r>
            <a:endParaRPr lang="en-US" sz="30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5E0BE8B-91E4-42B9-893E-3759D53E7692}"/>
              </a:ext>
            </a:extLst>
          </p:cNvPr>
          <p:cNvSpPr/>
          <p:nvPr/>
        </p:nvSpPr>
        <p:spPr>
          <a:xfrm>
            <a:off x="5637965" y="180572"/>
            <a:ext cx="6528391" cy="742641"/>
          </a:xfrm>
          <a:prstGeom prst="rect">
            <a:avLst/>
          </a:prstGeom>
          <a:noFill/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algn="r">
              <a:tabLst>
                <a:tab pos="1090930" algn="l"/>
              </a:tabLst>
            </a:pPr>
            <a:r>
              <a:rPr lang="en-US" sz="1600" b="1" dirty="0" err="1">
                <a:solidFill>
                  <a:schemeClr val="bg1"/>
                </a:solidFill>
                <a:latin typeface="Times New Roman"/>
                <a:ea typeface="Times New Roman"/>
              </a:rPr>
              <a:t>Chuyên</a:t>
            </a:r>
            <a:r>
              <a:rPr lang="en-US" sz="1600" b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Times New Roman"/>
                <a:ea typeface="Times New Roman"/>
              </a:rPr>
              <a:t>đề</a:t>
            </a:r>
            <a:r>
              <a:rPr lang="en-US" sz="1600" b="1" dirty="0">
                <a:solidFill>
                  <a:schemeClr val="bg1"/>
                </a:solidFill>
                <a:latin typeface="Times New Roman"/>
                <a:ea typeface="Times New Roman"/>
              </a:rPr>
              <a:t>:</a:t>
            </a:r>
            <a:endParaRPr lang="en-US" sz="1600" dirty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algn="r">
              <a:tabLst>
                <a:tab pos="1090930" algn="l"/>
              </a:tabLst>
            </a:pPr>
            <a:r>
              <a:rPr lang="en-US" sz="16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HƯỚNG DẪN SINH HOẠT CHUYÊN MÔN </a:t>
            </a:r>
            <a:endParaRPr lang="en-US" sz="1600" dirty="0">
              <a:solidFill>
                <a:schemeClr val="bg1"/>
              </a:solidFill>
              <a:latin typeface="Times New Roman"/>
              <a:ea typeface="Calibri"/>
              <a:cs typeface="Times New Roman"/>
            </a:endParaRPr>
          </a:p>
          <a:p>
            <a:pPr algn="r">
              <a:tabLst>
                <a:tab pos="1090930" algn="l"/>
              </a:tabLst>
            </a:pPr>
            <a:r>
              <a:rPr lang="en-US" sz="16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PHÙ HỢP VỚI ĐIỀU KIỆN THỰC TẾ CỦA TRƯỜNG MẦM NON</a:t>
            </a:r>
            <a:endParaRPr lang="en-US" sz="1600" dirty="0">
              <a:solidFill>
                <a:schemeClr val="bg1"/>
              </a:solidFill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07871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0BD5F0B-5066-41B0-88BE-A9B646016BEE}"/>
              </a:ext>
            </a:extLst>
          </p:cNvPr>
          <p:cNvSpPr/>
          <p:nvPr/>
        </p:nvSpPr>
        <p:spPr>
          <a:xfrm>
            <a:off x="0" y="-70805"/>
            <a:ext cx="12192000" cy="142083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DA4F5F-2DC7-4F92-8CB8-593EE99D299F}"/>
              </a:ext>
            </a:extLst>
          </p:cNvPr>
          <p:cNvSpPr/>
          <p:nvPr/>
        </p:nvSpPr>
        <p:spPr>
          <a:xfrm>
            <a:off x="2031978" y="1233118"/>
            <a:ext cx="1014717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Title 4"/>
          <p:cNvSpPr txBox="1">
            <a:spLocks noChangeArrowheads="1"/>
          </p:cNvSpPr>
          <p:nvPr/>
        </p:nvSpPr>
        <p:spPr>
          <a:xfrm>
            <a:off x="786809" y="1807535"/>
            <a:ext cx="10558131" cy="44975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sz="2000" i="1" dirty="0"/>
              <a:t>-</a:t>
            </a:r>
            <a:r>
              <a:rPr lang="en-US" sz="2000" dirty="0"/>
              <a:t> K</a:t>
            </a:r>
            <a:r>
              <a:rPr lang="vi-VN" sz="2000" dirty="0"/>
              <a:t>ế hoạch </a:t>
            </a:r>
            <a:r>
              <a:rPr lang="en-US" sz="2000" dirty="0" err="1"/>
              <a:t>cụ</a:t>
            </a:r>
            <a:r>
              <a:rPr lang="en-US" sz="2000" dirty="0"/>
              <a:t> </a:t>
            </a:r>
            <a:r>
              <a:rPr lang="en-US" sz="2000" dirty="0" err="1"/>
              <a:t>thể</a:t>
            </a:r>
            <a:r>
              <a:rPr lang="en-US" sz="2000" dirty="0"/>
              <a:t>, m</a:t>
            </a:r>
            <a:r>
              <a:rPr lang="vi-VN" sz="2000" dirty="0"/>
              <a:t>ục tiêu rõ ràng </a:t>
            </a:r>
            <a:r>
              <a:rPr lang="en-US" sz="2000" dirty="0" err="1">
                <a:solidFill>
                  <a:srgbClr val="FF0000"/>
                </a:solidFill>
              </a:rPr>
              <a:t>đáp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ứng</a:t>
            </a:r>
            <a:r>
              <a:rPr lang="vi-VN" sz="2000" dirty="0">
                <a:solidFill>
                  <a:srgbClr val="FF0000"/>
                </a:solidFill>
              </a:rPr>
              <a:t> các vấn đề thực t</a:t>
            </a:r>
            <a:r>
              <a:rPr lang="en-US" sz="2000" dirty="0">
                <a:solidFill>
                  <a:srgbClr val="FF0000"/>
                </a:solidFill>
              </a:rPr>
              <a:t>ế</a:t>
            </a:r>
            <a:r>
              <a:rPr lang="en-US" sz="2000" dirty="0"/>
              <a:t>.</a:t>
            </a:r>
          </a:p>
          <a:p>
            <a:pPr>
              <a:lnSpc>
                <a:spcPct val="120000"/>
              </a:lnSpc>
            </a:pPr>
            <a:r>
              <a:rPr lang="vi-VN" sz="2000" dirty="0"/>
              <a:t>-  Cơ sở vật chất, trang thiết bị</a:t>
            </a:r>
            <a:r>
              <a:rPr lang="en-US" sz="2000" dirty="0"/>
              <a:t>,</a:t>
            </a:r>
            <a:r>
              <a:rPr lang="vi-VN" sz="2000" dirty="0"/>
              <a:t> </a:t>
            </a:r>
            <a:r>
              <a:rPr lang="en-US" sz="2000" dirty="0" err="1"/>
              <a:t>tài</a:t>
            </a:r>
            <a:r>
              <a:rPr lang="en-US" sz="2000" dirty="0"/>
              <a:t> </a:t>
            </a:r>
            <a:r>
              <a:rPr lang="en-US" sz="2000" dirty="0" err="1"/>
              <a:t>liệu</a:t>
            </a:r>
            <a:r>
              <a:rPr lang="en-US" sz="2000" dirty="0"/>
              <a:t>, </a:t>
            </a:r>
            <a:r>
              <a:rPr lang="en-US" sz="2000" dirty="0" err="1"/>
              <a:t>học</a:t>
            </a:r>
            <a:r>
              <a:rPr lang="en-US" sz="2000" dirty="0"/>
              <a:t> </a:t>
            </a:r>
            <a:r>
              <a:rPr lang="en-US" sz="2000" dirty="0" err="1"/>
              <a:t>liệu</a:t>
            </a:r>
            <a:r>
              <a:rPr lang="en-US" sz="2000" dirty="0"/>
              <a:t> </a:t>
            </a:r>
            <a:r>
              <a:rPr lang="vi-VN" sz="2000" dirty="0"/>
              <a:t>được </a:t>
            </a:r>
            <a:r>
              <a:rPr lang="en-US" sz="2000" dirty="0" err="1"/>
              <a:t>sử</a:t>
            </a:r>
            <a:r>
              <a:rPr lang="en-US" sz="2000" dirty="0"/>
              <a:t> </a:t>
            </a:r>
            <a:r>
              <a:rPr lang="en-US" sz="2000" dirty="0" err="1"/>
              <a:t>dụng</a:t>
            </a:r>
            <a:r>
              <a:rPr lang="en-US" sz="2000" dirty="0"/>
              <a:t> </a:t>
            </a:r>
            <a:r>
              <a:rPr lang="en-US" sz="2000" dirty="0" err="1">
                <a:solidFill>
                  <a:srgbClr val="FF0000"/>
                </a:solidFill>
              </a:rPr>
              <a:t>hợp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lý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và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hiệu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quả</a:t>
            </a:r>
            <a:r>
              <a:rPr lang="en-US" sz="2000" dirty="0"/>
              <a:t>. 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- </a:t>
            </a:r>
            <a:r>
              <a:rPr lang="en-US" sz="2000" dirty="0" err="1"/>
              <a:t>Địa</a:t>
            </a:r>
            <a:r>
              <a:rPr lang="en-US" sz="2000" dirty="0"/>
              <a:t> </a:t>
            </a:r>
            <a:r>
              <a:rPr lang="en-US" sz="2000" dirty="0" err="1"/>
              <a:t>điểm</a:t>
            </a:r>
            <a:r>
              <a:rPr lang="en-US" sz="2000" dirty="0"/>
              <a:t>,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gian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x-none" sz="2000">
                <a:solidFill>
                  <a:srgbClr val="FF0000"/>
                </a:solidFill>
              </a:rPr>
              <a:t>thuận lợi </a:t>
            </a:r>
            <a:r>
              <a:rPr lang="x-none" sz="2000"/>
              <a:t>cho đa số</a:t>
            </a:r>
            <a:r>
              <a:rPr lang="en-US" sz="2000" dirty="0"/>
              <a:t> CBQL,</a:t>
            </a:r>
            <a:r>
              <a:rPr lang="x-none" sz="2000"/>
              <a:t> GV, NV tham gia. </a:t>
            </a: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- </a:t>
            </a:r>
            <a:r>
              <a:rPr lang="en-US" sz="2000" dirty="0" err="1"/>
              <a:t>Nội</a:t>
            </a:r>
            <a:r>
              <a:rPr lang="en-US" sz="2000" dirty="0"/>
              <a:t> dung SHCM </a:t>
            </a:r>
            <a:r>
              <a:rPr lang="en-US" sz="2000" dirty="0" err="1">
                <a:solidFill>
                  <a:srgbClr val="FF0000"/>
                </a:solidFill>
              </a:rPr>
              <a:t>đảm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bảo</a:t>
            </a:r>
            <a:r>
              <a:rPr lang="en-US" sz="2000" dirty="0"/>
              <a:t> </a:t>
            </a:r>
            <a:r>
              <a:rPr lang="en-US" sz="2000" dirty="0" err="1"/>
              <a:t>việc</a:t>
            </a:r>
            <a:r>
              <a:rPr lang="en-US" sz="2000" dirty="0"/>
              <a:t> </a:t>
            </a:r>
            <a:r>
              <a:rPr lang="en-US" sz="2000" dirty="0" err="1"/>
              <a:t>thực</a:t>
            </a:r>
            <a:r>
              <a:rPr lang="en-US" sz="2000" dirty="0"/>
              <a:t> </a:t>
            </a:r>
            <a:r>
              <a:rPr lang="en-US" sz="2000" dirty="0" err="1"/>
              <a:t>hiện</a:t>
            </a:r>
            <a:r>
              <a:rPr lang="en-US" sz="2000" dirty="0"/>
              <a:t> </a:t>
            </a:r>
            <a:r>
              <a:rPr lang="en-US" sz="2000" dirty="0" err="1"/>
              <a:t>Chương</a:t>
            </a:r>
            <a:r>
              <a:rPr lang="en-US" sz="2000" dirty="0"/>
              <a:t> </a:t>
            </a:r>
            <a:r>
              <a:rPr lang="en-US" sz="2000" dirty="0" err="1"/>
              <a:t>trình</a:t>
            </a:r>
            <a:r>
              <a:rPr lang="en-US" sz="2000" dirty="0"/>
              <a:t> </a:t>
            </a:r>
            <a:r>
              <a:rPr lang="en-US" sz="2000" dirty="0" err="1"/>
              <a:t>Giáo</a:t>
            </a:r>
            <a:r>
              <a:rPr lang="en-US" sz="2000" dirty="0"/>
              <a:t> </a:t>
            </a:r>
            <a:r>
              <a:rPr lang="en-US" sz="2000" dirty="0" err="1"/>
              <a:t>dục</a:t>
            </a:r>
            <a:r>
              <a:rPr lang="en-US" sz="2000" dirty="0"/>
              <a:t> </a:t>
            </a:r>
            <a:r>
              <a:rPr lang="en-US" sz="2000" dirty="0" err="1"/>
              <a:t>mầm</a:t>
            </a:r>
            <a:r>
              <a:rPr lang="en-US" sz="2000" dirty="0"/>
              <a:t> non, </a:t>
            </a:r>
            <a:r>
              <a:rPr lang="en-US" sz="2000" dirty="0" err="1"/>
              <a:t>gắn</a:t>
            </a:r>
            <a:r>
              <a:rPr lang="en-US" sz="2000" dirty="0"/>
              <a:t> </a:t>
            </a:r>
            <a:r>
              <a:rPr lang="en-US" sz="2000" dirty="0" err="1"/>
              <a:t>với</a:t>
            </a:r>
            <a:r>
              <a:rPr lang="en-US" sz="2000" dirty="0"/>
              <a:t> </a:t>
            </a:r>
            <a:r>
              <a:rPr lang="en-US" sz="2000" dirty="0" err="1"/>
              <a:t>nhiệm</a:t>
            </a:r>
            <a:r>
              <a:rPr lang="en-US" sz="2000" dirty="0"/>
              <a:t> </a:t>
            </a:r>
            <a:r>
              <a:rPr lang="en-US" sz="2000" dirty="0" err="1"/>
              <a:t>vụ</a:t>
            </a:r>
            <a:r>
              <a:rPr lang="en-US" sz="2000" dirty="0"/>
              <a:t> </a:t>
            </a:r>
            <a:r>
              <a:rPr lang="en-US" sz="2000" dirty="0" err="1"/>
              <a:t>chuyên</a:t>
            </a:r>
            <a:r>
              <a:rPr lang="en-US" sz="2000" dirty="0"/>
              <a:t> </a:t>
            </a:r>
            <a:r>
              <a:rPr lang="en-US" sz="2000" dirty="0" err="1"/>
              <a:t>môn</a:t>
            </a:r>
            <a:r>
              <a:rPr lang="en-US" sz="2000" dirty="0"/>
              <a:t> </a:t>
            </a:r>
            <a:r>
              <a:rPr lang="en-US" sz="2000" dirty="0" err="1"/>
              <a:t>theo</a:t>
            </a:r>
            <a:r>
              <a:rPr lang="en-US" sz="2000" dirty="0"/>
              <a:t> </a:t>
            </a:r>
            <a:r>
              <a:rPr lang="en-US" sz="2000" dirty="0" err="1"/>
              <a:t>kế</a:t>
            </a:r>
            <a:r>
              <a:rPr lang="en-US" sz="2000" dirty="0"/>
              <a:t> </a:t>
            </a:r>
            <a:r>
              <a:rPr lang="en-US" sz="2000" dirty="0" err="1"/>
              <a:t>hoạch</a:t>
            </a:r>
            <a:r>
              <a:rPr lang="en-US" sz="2000" dirty="0"/>
              <a:t> </a:t>
            </a:r>
            <a:r>
              <a:rPr lang="en-US" sz="2000" dirty="0" err="1"/>
              <a:t>năm</a:t>
            </a:r>
            <a:r>
              <a:rPr lang="en-US" sz="2000" dirty="0"/>
              <a:t> </a:t>
            </a:r>
            <a:r>
              <a:rPr lang="en-US" sz="2000" dirty="0" err="1"/>
              <a:t>học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nhà</a:t>
            </a:r>
            <a:r>
              <a:rPr lang="en-US" sz="2000" dirty="0"/>
              <a:t> </a:t>
            </a:r>
            <a:r>
              <a:rPr lang="en-US" sz="2000" dirty="0" err="1"/>
              <a:t>trường</a:t>
            </a:r>
            <a:r>
              <a:rPr lang="en-US" sz="2000" dirty="0"/>
              <a:t>.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- </a:t>
            </a:r>
            <a:r>
              <a:rPr lang="en-US" sz="2000" dirty="0" err="1"/>
              <a:t>Hình</a:t>
            </a:r>
            <a:r>
              <a:rPr lang="en-US" sz="2000" dirty="0"/>
              <a:t> </a:t>
            </a:r>
            <a:r>
              <a:rPr lang="en-US" sz="2000" dirty="0" err="1"/>
              <a:t>thức</a:t>
            </a:r>
            <a:r>
              <a:rPr lang="en-US" sz="2000" dirty="0"/>
              <a:t> </a:t>
            </a:r>
            <a:r>
              <a:rPr lang="vi-VN" sz="2000" dirty="0"/>
              <a:t>SHCM </a:t>
            </a:r>
            <a:r>
              <a:rPr lang="vi-VN" sz="2000" dirty="0">
                <a:solidFill>
                  <a:srgbClr val="FF0000"/>
                </a:solidFill>
              </a:rPr>
              <a:t>linh hoạt</a:t>
            </a:r>
            <a:r>
              <a:rPr lang="en-US" sz="2000" dirty="0"/>
              <a:t>, </a:t>
            </a:r>
            <a:r>
              <a:rPr lang="en-US" sz="2000" dirty="0" err="1"/>
              <a:t>đa</a:t>
            </a:r>
            <a:r>
              <a:rPr lang="en-US" sz="2000" dirty="0"/>
              <a:t> </a:t>
            </a:r>
            <a:r>
              <a:rPr lang="en-US" sz="2000" dirty="0" err="1"/>
              <a:t>dạng</a:t>
            </a:r>
            <a:r>
              <a:rPr lang="en-US" sz="2000" dirty="0"/>
              <a:t>. 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- </a:t>
            </a:r>
            <a:r>
              <a:rPr lang="en-US" sz="2000" dirty="0" err="1"/>
              <a:t>Mức</a:t>
            </a:r>
            <a:r>
              <a:rPr lang="en-US" sz="2000" dirty="0"/>
              <a:t> </a:t>
            </a:r>
            <a:r>
              <a:rPr lang="en-US" sz="2000" dirty="0" err="1"/>
              <a:t>độ</a:t>
            </a:r>
            <a:r>
              <a:rPr lang="en-US" sz="2000" dirty="0"/>
              <a:t> </a:t>
            </a:r>
            <a:r>
              <a:rPr lang="en-US" sz="2000" dirty="0" err="1">
                <a:solidFill>
                  <a:srgbClr val="FF0000"/>
                </a:solidFill>
              </a:rPr>
              <a:t>thoải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mái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đối</a:t>
            </a:r>
            <a:r>
              <a:rPr lang="en-US" sz="2000" dirty="0"/>
              <a:t> </a:t>
            </a:r>
            <a:r>
              <a:rPr lang="en-US" sz="2000" dirty="0" err="1"/>
              <a:t>tượng</a:t>
            </a:r>
            <a:r>
              <a:rPr lang="en-US" sz="2000" dirty="0"/>
              <a:t> </a:t>
            </a:r>
            <a:r>
              <a:rPr lang="en-US" sz="2000" dirty="0" err="1"/>
              <a:t>tham</a:t>
            </a:r>
            <a:r>
              <a:rPr lang="en-US" sz="2000" dirty="0"/>
              <a:t> </a:t>
            </a:r>
            <a:r>
              <a:rPr lang="en-US" sz="2000" dirty="0" err="1"/>
              <a:t>gia</a:t>
            </a:r>
            <a:r>
              <a:rPr lang="en-US" sz="2000" dirty="0"/>
              <a:t> ở </a:t>
            </a:r>
            <a:r>
              <a:rPr lang="en-US" sz="2000" dirty="0" err="1"/>
              <a:t>mức</a:t>
            </a:r>
            <a:r>
              <a:rPr lang="en-US" sz="2000" dirty="0"/>
              <a:t> </a:t>
            </a:r>
            <a:r>
              <a:rPr lang="en-US" sz="2000" dirty="0" err="1"/>
              <a:t>cao</a:t>
            </a:r>
            <a:r>
              <a:rPr lang="en-US" sz="2000" dirty="0"/>
              <a:t>. 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- </a:t>
            </a:r>
            <a:r>
              <a:rPr lang="en-US" sz="2000" dirty="0" err="1"/>
              <a:t>Thời</a:t>
            </a:r>
            <a:r>
              <a:rPr lang="en-US" sz="2000" dirty="0"/>
              <a:t> </a:t>
            </a:r>
            <a:r>
              <a:rPr lang="en-US" sz="2000" dirty="0" err="1"/>
              <a:t>điểm</a:t>
            </a:r>
            <a:r>
              <a:rPr lang="en-US" sz="2000" dirty="0">
                <a:solidFill>
                  <a:srgbClr val="FF0000"/>
                </a:solidFill>
              </a:rPr>
              <a:t>, </a:t>
            </a:r>
            <a:r>
              <a:rPr lang="en-US" sz="2000" dirty="0" err="1"/>
              <a:t>thời</a:t>
            </a:r>
            <a:r>
              <a:rPr lang="en-US" sz="2000" dirty="0"/>
              <a:t> </a:t>
            </a:r>
            <a:r>
              <a:rPr lang="en-US" sz="2000" dirty="0" err="1"/>
              <a:t>lượng</a:t>
            </a:r>
            <a:r>
              <a:rPr lang="en-US" sz="2000" dirty="0"/>
              <a:t> SHCM </a:t>
            </a:r>
            <a:r>
              <a:rPr lang="en-US" sz="2000" dirty="0" err="1">
                <a:solidFill>
                  <a:srgbClr val="FF0000"/>
                </a:solidFill>
              </a:rPr>
              <a:t>phù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hợp</a:t>
            </a:r>
            <a:r>
              <a:rPr lang="en-US" sz="2000" dirty="0"/>
              <a:t> </a:t>
            </a:r>
            <a:r>
              <a:rPr lang="en-US" sz="2000" dirty="0" err="1"/>
              <a:t>với</a:t>
            </a:r>
            <a:r>
              <a:rPr lang="en-US" sz="2000" dirty="0"/>
              <a:t> </a:t>
            </a:r>
            <a:r>
              <a:rPr lang="en-US" sz="2000" dirty="0" err="1"/>
              <a:t>việc</a:t>
            </a:r>
            <a:r>
              <a:rPr lang="en-US" sz="2000" dirty="0"/>
              <a:t> </a:t>
            </a:r>
            <a:r>
              <a:rPr lang="en-US" sz="2000" dirty="0" err="1"/>
              <a:t>thực</a:t>
            </a:r>
            <a:r>
              <a:rPr lang="en-US" sz="2000" dirty="0"/>
              <a:t> </a:t>
            </a:r>
            <a:r>
              <a:rPr lang="en-US" sz="2000" dirty="0" err="1"/>
              <a:t>hiện</a:t>
            </a:r>
            <a:r>
              <a:rPr lang="en-US" sz="2000" dirty="0"/>
              <a:t> </a:t>
            </a:r>
            <a:r>
              <a:rPr lang="en-US" sz="2000" dirty="0" err="1"/>
              <a:t>nhiệm</a:t>
            </a:r>
            <a:r>
              <a:rPr lang="en-US" sz="2000" dirty="0"/>
              <a:t> </a:t>
            </a:r>
            <a:r>
              <a:rPr lang="en-US" sz="2000" dirty="0" err="1"/>
              <a:t>vụ</a:t>
            </a:r>
            <a:r>
              <a:rPr lang="en-US" sz="2000" dirty="0"/>
              <a:t> </a:t>
            </a:r>
            <a:r>
              <a:rPr lang="en-US" sz="2000" dirty="0" err="1"/>
              <a:t>chăm</a:t>
            </a:r>
            <a:r>
              <a:rPr lang="en-US" sz="2000" dirty="0"/>
              <a:t> </a:t>
            </a:r>
            <a:r>
              <a:rPr lang="en-US" sz="2000" dirty="0" err="1"/>
              <a:t>sóc</a:t>
            </a:r>
            <a:r>
              <a:rPr lang="en-US" sz="2000" dirty="0"/>
              <a:t>, </a:t>
            </a:r>
            <a:r>
              <a:rPr lang="en-US" sz="2000" dirty="0" err="1"/>
              <a:t>nuôi</a:t>
            </a:r>
            <a:r>
              <a:rPr lang="en-US" sz="2000" dirty="0"/>
              <a:t> </a:t>
            </a:r>
            <a:r>
              <a:rPr lang="en-US" sz="2000" dirty="0" err="1"/>
              <a:t>dưỡng</a:t>
            </a:r>
            <a:r>
              <a:rPr lang="en-US" sz="2000" dirty="0"/>
              <a:t>, </a:t>
            </a:r>
            <a:r>
              <a:rPr lang="en-US" sz="2000" dirty="0" err="1"/>
              <a:t>giáo</a:t>
            </a:r>
            <a:r>
              <a:rPr lang="en-US" sz="2000" dirty="0"/>
              <a:t> </a:t>
            </a:r>
            <a:r>
              <a:rPr lang="en-US" sz="2000" dirty="0" err="1"/>
              <a:t>dục</a:t>
            </a:r>
            <a:r>
              <a:rPr lang="en-US" sz="2000" dirty="0"/>
              <a:t> </a:t>
            </a:r>
            <a:r>
              <a:rPr lang="en-US" sz="2000" dirty="0" err="1"/>
              <a:t>trẻ</a:t>
            </a:r>
            <a:r>
              <a:rPr lang="en-US" sz="2000" dirty="0"/>
              <a:t> </a:t>
            </a:r>
            <a:r>
              <a:rPr lang="en-US" sz="2000" dirty="0" err="1"/>
              <a:t>tại</a:t>
            </a:r>
            <a:r>
              <a:rPr lang="en-US" sz="2000" dirty="0"/>
              <a:t> </a:t>
            </a:r>
            <a:r>
              <a:rPr lang="en-US" sz="2000" dirty="0" err="1"/>
              <a:t>trường</a:t>
            </a:r>
            <a:r>
              <a:rPr lang="en-US" sz="2000" dirty="0"/>
              <a:t>. 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- </a:t>
            </a:r>
            <a:r>
              <a:rPr lang="en-US" sz="2000" dirty="0" err="1"/>
              <a:t>Thành</a:t>
            </a:r>
            <a:r>
              <a:rPr lang="en-US" sz="2000" dirty="0"/>
              <a:t> </a:t>
            </a:r>
            <a:r>
              <a:rPr lang="en-US" sz="2000" dirty="0" err="1"/>
              <a:t>phần</a:t>
            </a:r>
            <a:r>
              <a:rPr lang="en-US" sz="2000" dirty="0"/>
              <a:t> </a:t>
            </a:r>
            <a:r>
              <a:rPr lang="en-US" sz="2000" dirty="0" err="1"/>
              <a:t>tham</a:t>
            </a:r>
            <a:r>
              <a:rPr lang="en-US" sz="2000" dirty="0"/>
              <a:t> </a:t>
            </a:r>
            <a:r>
              <a:rPr lang="en-US" sz="2000" dirty="0" err="1"/>
              <a:t>gia</a:t>
            </a:r>
            <a:r>
              <a:rPr lang="en-US" sz="2000" dirty="0"/>
              <a:t> SHCM </a:t>
            </a:r>
            <a:r>
              <a:rPr lang="en-US" sz="2000" dirty="0" err="1">
                <a:solidFill>
                  <a:srgbClr val="FF0000"/>
                </a:solidFill>
              </a:rPr>
              <a:t>đúng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đối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tượng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mục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tiêu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hoạt</a:t>
            </a:r>
            <a:r>
              <a:rPr lang="en-US" sz="2000" dirty="0"/>
              <a:t> </a:t>
            </a:r>
            <a:r>
              <a:rPr lang="en-US" sz="2000" dirty="0" err="1"/>
              <a:t>động</a:t>
            </a:r>
            <a:r>
              <a:rPr lang="en-US" sz="2000" dirty="0"/>
              <a:t>.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- </a:t>
            </a:r>
            <a:r>
              <a:rPr lang="vi-VN" sz="2000" dirty="0">
                <a:solidFill>
                  <a:srgbClr val="FF0000"/>
                </a:solidFill>
              </a:rPr>
              <a:t>Kết quả </a:t>
            </a:r>
            <a:r>
              <a:rPr lang="en-US" sz="2000" dirty="0"/>
              <a:t>SHCM</a:t>
            </a:r>
            <a:r>
              <a:rPr lang="vi-VN" sz="2000" dirty="0"/>
              <a:t> đạt được tương thích với mục tiêu đề ra và điều kiện hiện có của nhà trường, tổ, nhóm, cá nhân.</a:t>
            </a:r>
            <a:endParaRPr lang="en-ID" altLang="en-US" sz="2000" b="1" dirty="0">
              <a:solidFill>
                <a:srgbClr val="0066CC"/>
              </a:solidFill>
              <a:latin typeface="+mn-lt"/>
            </a:endParaRPr>
          </a:p>
        </p:txBody>
      </p:sp>
      <p:sp>
        <p:nvSpPr>
          <p:cNvPr id="29" name="Pentagon 28"/>
          <p:cNvSpPr/>
          <p:nvPr/>
        </p:nvSpPr>
        <p:spPr>
          <a:xfrm>
            <a:off x="-25644" y="-63477"/>
            <a:ext cx="3885263" cy="1567299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NỘI DUNG 1</a:t>
            </a:r>
            <a:endParaRPr lang="en-US" sz="30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5E0BE8B-91E4-42B9-893E-3759D53E7692}"/>
              </a:ext>
            </a:extLst>
          </p:cNvPr>
          <p:cNvSpPr/>
          <p:nvPr/>
        </p:nvSpPr>
        <p:spPr>
          <a:xfrm>
            <a:off x="5637965" y="180572"/>
            <a:ext cx="6528391" cy="742641"/>
          </a:xfrm>
          <a:prstGeom prst="rect">
            <a:avLst/>
          </a:prstGeom>
          <a:noFill/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algn="r">
              <a:tabLst>
                <a:tab pos="1090930" algn="l"/>
              </a:tabLst>
            </a:pPr>
            <a:r>
              <a:rPr lang="en-US" sz="1600" b="1" dirty="0" err="1">
                <a:solidFill>
                  <a:schemeClr val="bg1"/>
                </a:solidFill>
                <a:latin typeface="Times New Roman"/>
                <a:ea typeface="Times New Roman"/>
              </a:rPr>
              <a:t>Chuyên</a:t>
            </a:r>
            <a:r>
              <a:rPr lang="en-US" sz="1600" b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Times New Roman"/>
                <a:ea typeface="Times New Roman"/>
              </a:rPr>
              <a:t>đề</a:t>
            </a:r>
            <a:r>
              <a:rPr lang="en-US" sz="1600" b="1" dirty="0">
                <a:solidFill>
                  <a:schemeClr val="bg1"/>
                </a:solidFill>
                <a:latin typeface="Times New Roman"/>
                <a:ea typeface="Times New Roman"/>
              </a:rPr>
              <a:t>:</a:t>
            </a:r>
            <a:endParaRPr lang="en-US" sz="1600" dirty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algn="r">
              <a:tabLst>
                <a:tab pos="1090930" algn="l"/>
              </a:tabLst>
            </a:pPr>
            <a:r>
              <a:rPr lang="en-US" sz="16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HƯỚNG DẪN SINH HOẠT CHUYÊN MÔN </a:t>
            </a:r>
            <a:endParaRPr lang="en-US" sz="1600" dirty="0">
              <a:solidFill>
                <a:schemeClr val="bg1"/>
              </a:solidFill>
              <a:latin typeface="Times New Roman"/>
              <a:ea typeface="Calibri"/>
              <a:cs typeface="Times New Roman"/>
            </a:endParaRPr>
          </a:p>
          <a:p>
            <a:pPr algn="r">
              <a:tabLst>
                <a:tab pos="1090930" algn="l"/>
              </a:tabLst>
            </a:pPr>
            <a:r>
              <a:rPr lang="en-US" sz="16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PHÙ HỢP VỚI ĐIỀU KIỆN THỰC TẾ CỦA TRƯỜNG MẦM NON</a:t>
            </a:r>
            <a:endParaRPr lang="en-US" sz="1600" dirty="0">
              <a:solidFill>
                <a:schemeClr val="bg1"/>
              </a:solidFill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19196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lowchart: Alternate Process 40"/>
          <p:cNvSpPr/>
          <p:nvPr/>
        </p:nvSpPr>
        <p:spPr>
          <a:xfrm>
            <a:off x="9151435" y="2023299"/>
            <a:ext cx="2594343" cy="3405401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lowchart: Alternate Process 41"/>
          <p:cNvSpPr/>
          <p:nvPr/>
        </p:nvSpPr>
        <p:spPr>
          <a:xfrm>
            <a:off x="6294696" y="2017402"/>
            <a:ext cx="2594343" cy="3405401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lowchart: Alternate Process 39"/>
          <p:cNvSpPr/>
          <p:nvPr/>
        </p:nvSpPr>
        <p:spPr>
          <a:xfrm>
            <a:off x="3395444" y="2019761"/>
            <a:ext cx="2594343" cy="3405401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Alternate Process 3"/>
          <p:cNvSpPr/>
          <p:nvPr/>
        </p:nvSpPr>
        <p:spPr>
          <a:xfrm>
            <a:off x="510363" y="2016223"/>
            <a:ext cx="2594343" cy="3405401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0BD5F0B-5066-41B0-88BE-A9B646016BEE}"/>
              </a:ext>
            </a:extLst>
          </p:cNvPr>
          <p:cNvSpPr/>
          <p:nvPr/>
        </p:nvSpPr>
        <p:spPr>
          <a:xfrm>
            <a:off x="0" y="-1"/>
            <a:ext cx="12192000" cy="142083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ectangle: Rounded Corners 21"/>
          <p:cNvSpPr/>
          <p:nvPr/>
        </p:nvSpPr>
        <p:spPr>
          <a:xfrm>
            <a:off x="6510346" y="5093017"/>
            <a:ext cx="2295525" cy="531813"/>
          </a:xfrm>
          <a:prstGeom prst="roundRect">
            <a:avLst>
              <a:gd name="adj" fmla="val 50000"/>
            </a:avLst>
          </a:prstGeom>
          <a:solidFill>
            <a:srgbClr val="0096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tx1"/>
              </a:solidFill>
            </a:endParaRPr>
          </a:p>
        </p:txBody>
      </p:sp>
      <p:sp>
        <p:nvSpPr>
          <p:cNvPr id="12296" name="TextBox 13"/>
          <p:cNvSpPr txBox="1">
            <a:spLocks noChangeArrowheads="1"/>
          </p:cNvSpPr>
          <p:nvPr/>
        </p:nvSpPr>
        <p:spPr bwMode="auto">
          <a:xfrm>
            <a:off x="1008970" y="5645169"/>
            <a:ext cx="160920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ID" altLang="en-US" sz="1200" dirty="0" err="1"/>
              <a:t>Phân</a:t>
            </a:r>
            <a:r>
              <a:rPr lang="en-ID" altLang="en-US" sz="1200" dirty="0"/>
              <a:t> </a:t>
            </a:r>
            <a:r>
              <a:rPr lang="en-ID" altLang="en-US" sz="1200" dirty="0" err="1"/>
              <a:t>tích</a:t>
            </a:r>
            <a:r>
              <a:rPr lang="en-ID" altLang="en-US" sz="1200" dirty="0"/>
              <a:t>, </a:t>
            </a:r>
            <a:r>
              <a:rPr lang="en-ID" altLang="en-US" sz="1200" dirty="0" err="1"/>
              <a:t>đánh</a:t>
            </a:r>
            <a:r>
              <a:rPr lang="en-ID" altLang="en-US" sz="1200" dirty="0"/>
              <a:t> </a:t>
            </a:r>
            <a:r>
              <a:rPr lang="en-ID" altLang="en-US" sz="1200" dirty="0" err="1"/>
              <a:t>giá</a:t>
            </a:r>
            <a:endParaRPr lang="en-ID" altLang="en-US" sz="1200" dirty="0"/>
          </a:p>
        </p:txBody>
      </p:sp>
      <p:sp>
        <p:nvSpPr>
          <p:cNvPr id="12299" name="TextBox 23"/>
          <p:cNvSpPr txBox="1">
            <a:spLocks noChangeArrowheads="1"/>
          </p:cNvSpPr>
          <p:nvPr/>
        </p:nvSpPr>
        <p:spPr bwMode="auto">
          <a:xfrm>
            <a:off x="6661158" y="5110182"/>
            <a:ext cx="1993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ID" altLang="en-US" sz="1400" b="1" dirty="0" err="1">
                <a:solidFill>
                  <a:schemeClr val="bg2"/>
                </a:solidFill>
              </a:rPr>
              <a:t>Kế</a:t>
            </a:r>
            <a:r>
              <a:rPr lang="en-ID" altLang="en-US" sz="1400" b="1" dirty="0">
                <a:solidFill>
                  <a:schemeClr val="bg2"/>
                </a:solidFill>
              </a:rPr>
              <a:t> </a:t>
            </a:r>
            <a:r>
              <a:rPr lang="en-ID" altLang="en-US" sz="1400" b="1" dirty="0" err="1">
                <a:solidFill>
                  <a:schemeClr val="bg2"/>
                </a:solidFill>
              </a:rPr>
              <a:t>hoạch</a:t>
            </a:r>
            <a:r>
              <a:rPr lang="en-ID" altLang="en-US" sz="1400" b="1" dirty="0">
                <a:solidFill>
                  <a:schemeClr val="bg2"/>
                </a:solidFill>
              </a:rPr>
              <a:t>, </a:t>
            </a:r>
            <a:r>
              <a:rPr lang="en-ID" altLang="en-US" sz="1400" b="1" dirty="0" err="1">
                <a:solidFill>
                  <a:schemeClr val="bg2"/>
                </a:solidFill>
              </a:rPr>
              <a:t>nội</a:t>
            </a:r>
            <a:r>
              <a:rPr lang="en-ID" altLang="en-US" sz="1400" b="1" dirty="0">
                <a:solidFill>
                  <a:schemeClr val="bg2"/>
                </a:solidFill>
              </a:rPr>
              <a:t> dung, </a:t>
            </a:r>
            <a:r>
              <a:rPr lang="en-ID" altLang="en-US" sz="1400" b="1" dirty="0" err="1">
                <a:solidFill>
                  <a:schemeClr val="bg2"/>
                </a:solidFill>
              </a:rPr>
              <a:t>hình</a:t>
            </a:r>
            <a:r>
              <a:rPr lang="en-ID" altLang="en-US" sz="1400" b="1" dirty="0">
                <a:solidFill>
                  <a:schemeClr val="bg2"/>
                </a:solidFill>
              </a:rPr>
              <a:t> </a:t>
            </a:r>
            <a:r>
              <a:rPr lang="en-ID" altLang="en-US" sz="1400" b="1" dirty="0" err="1">
                <a:solidFill>
                  <a:schemeClr val="bg2"/>
                </a:solidFill>
              </a:rPr>
              <a:t>thức</a:t>
            </a:r>
            <a:r>
              <a:rPr lang="en-ID" altLang="en-US" sz="1400" b="1" dirty="0">
                <a:solidFill>
                  <a:schemeClr val="bg2"/>
                </a:solidFill>
              </a:rPr>
              <a:t> SHCM</a:t>
            </a:r>
          </a:p>
        </p:txBody>
      </p:sp>
      <p:sp>
        <p:nvSpPr>
          <p:cNvPr id="12300" name="Rectangle 27"/>
          <p:cNvSpPr>
            <a:spLocks noChangeArrowheads="1"/>
          </p:cNvSpPr>
          <p:nvPr/>
        </p:nvSpPr>
        <p:spPr bwMode="auto">
          <a:xfrm>
            <a:off x="1419903" y="6185004"/>
            <a:ext cx="96520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 err="1"/>
              <a:t>Một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số</a:t>
            </a:r>
            <a:r>
              <a:rPr lang="en-US" altLang="en-US" sz="1400" dirty="0"/>
              <a:t> </a:t>
            </a:r>
            <a:r>
              <a:rPr lang="en-US" altLang="en-US" sz="1400" dirty="0" err="1"/>
              <a:t>nội</a:t>
            </a:r>
            <a:r>
              <a:rPr lang="en-US" altLang="en-US" sz="1400" dirty="0"/>
              <a:t> dung </a:t>
            </a:r>
            <a:r>
              <a:rPr lang="en-US" altLang="en-US" sz="1400" dirty="0" err="1"/>
              <a:t>gợi</a:t>
            </a:r>
            <a:r>
              <a:rPr lang="en-US" altLang="en-US" sz="1400" dirty="0"/>
              <a:t> ý </a:t>
            </a:r>
            <a:r>
              <a:rPr lang="en-US" altLang="en-US" sz="1400" dirty="0" err="1"/>
              <a:t>để</a:t>
            </a:r>
            <a:r>
              <a:rPr lang="en-US" altLang="en-US" sz="1400" dirty="0"/>
              <a:t> </a:t>
            </a:r>
            <a:r>
              <a:rPr lang="en-US" altLang="en-US" sz="1400" dirty="0" err="1"/>
              <a:t>học</a:t>
            </a:r>
            <a:r>
              <a:rPr lang="en-US" altLang="en-US" sz="1400" dirty="0"/>
              <a:t> </a:t>
            </a:r>
            <a:r>
              <a:rPr lang="en-US" altLang="en-US" sz="1400" dirty="0" err="1"/>
              <a:t>viên</a:t>
            </a:r>
            <a:r>
              <a:rPr lang="en-US" altLang="en-US" sz="1400" dirty="0"/>
              <a:t> </a:t>
            </a:r>
            <a:r>
              <a:rPr lang="en-US" altLang="en-US" sz="1400" dirty="0" err="1"/>
              <a:t>phân</a:t>
            </a:r>
            <a:r>
              <a:rPr lang="en-US" altLang="en-US" sz="1400" dirty="0"/>
              <a:t> </a:t>
            </a:r>
            <a:r>
              <a:rPr lang="en-US" altLang="en-US" sz="1400" dirty="0" err="1"/>
              <a:t>tích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đánh</a:t>
            </a:r>
            <a:r>
              <a:rPr lang="en-US" altLang="en-US" sz="1400" dirty="0"/>
              <a:t> </a:t>
            </a:r>
            <a:r>
              <a:rPr lang="en-US" altLang="en-US" sz="1400" dirty="0" err="1"/>
              <a:t>giá</a:t>
            </a:r>
            <a:r>
              <a:rPr lang="en-US" altLang="en-US" sz="1400" dirty="0"/>
              <a:t> </a:t>
            </a:r>
            <a:r>
              <a:rPr lang="en-US" altLang="en-US" sz="1400" dirty="0" err="1"/>
              <a:t>về</a:t>
            </a:r>
            <a:r>
              <a:rPr lang="en-US" altLang="en-US" sz="1400" dirty="0"/>
              <a:t> </a:t>
            </a:r>
            <a:r>
              <a:rPr lang="en-US" altLang="en-US" sz="1400" dirty="0" err="1"/>
              <a:t>thực</a:t>
            </a:r>
            <a:r>
              <a:rPr lang="en-US" altLang="en-US" sz="1400" dirty="0"/>
              <a:t> </a:t>
            </a:r>
            <a:r>
              <a:rPr lang="en-US" altLang="en-US" sz="1400" dirty="0" err="1"/>
              <a:t>trạng</a:t>
            </a:r>
            <a:r>
              <a:rPr lang="en-US" altLang="en-US" sz="1400" dirty="0"/>
              <a:t> SHCM </a:t>
            </a:r>
            <a:r>
              <a:rPr lang="en-US" altLang="en-US" sz="1400" dirty="0" err="1"/>
              <a:t>của</a:t>
            </a:r>
            <a:r>
              <a:rPr lang="en-US" altLang="en-US" sz="1400" dirty="0"/>
              <a:t> </a:t>
            </a:r>
            <a:r>
              <a:rPr lang="en-US" altLang="en-US" sz="1400" dirty="0" err="1"/>
              <a:t>trường</a:t>
            </a:r>
            <a:r>
              <a:rPr lang="en-US" altLang="en-US" sz="1400" dirty="0"/>
              <a:t> </a:t>
            </a:r>
            <a:r>
              <a:rPr lang="en-US" altLang="en-US" sz="1400" dirty="0" err="1"/>
              <a:t>mầm</a:t>
            </a:r>
            <a:r>
              <a:rPr lang="en-US" altLang="en-US" sz="1400" dirty="0"/>
              <a:t> non </a:t>
            </a:r>
            <a:r>
              <a:rPr lang="en-US" altLang="en-US" sz="1400" dirty="0" err="1"/>
              <a:t>hiện</a:t>
            </a:r>
            <a:r>
              <a:rPr lang="en-US" altLang="en-US" sz="1400" dirty="0"/>
              <a:t> </a:t>
            </a:r>
            <a:r>
              <a:rPr lang="en-US" altLang="en-US" sz="1400" dirty="0" err="1"/>
              <a:t>đang</a:t>
            </a:r>
            <a:r>
              <a:rPr lang="en-US" altLang="en-US" sz="1400" dirty="0"/>
              <a:t> </a:t>
            </a:r>
            <a:r>
              <a:rPr lang="en-US" altLang="en-US" sz="1400" dirty="0" err="1"/>
              <a:t>công</a:t>
            </a:r>
            <a:r>
              <a:rPr lang="en-US" altLang="en-US" sz="1400" dirty="0"/>
              <a:t> </a:t>
            </a:r>
            <a:r>
              <a:rPr lang="en-US" altLang="en-US" sz="1400" dirty="0" err="1"/>
              <a:t>tác</a:t>
            </a:r>
            <a:endParaRPr lang="en-US" altLang="en-US" sz="1400" dirty="0"/>
          </a:p>
        </p:txBody>
      </p:sp>
      <p:sp>
        <p:nvSpPr>
          <p:cNvPr id="17" name="Rectangle: Rounded Corners 16"/>
          <p:cNvSpPr/>
          <p:nvPr/>
        </p:nvSpPr>
        <p:spPr>
          <a:xfrm>
            <a:off x="694808" y="5029219"/>
            <a:ext cx="2295525" cy="531813"/>
          </a:xfrm>
          <a:prstGeom prst="roundRect">
            <a:avLst>
              <a:gd name="adj" fmla="val 50000"/>
            </a:avLst>
          </a:prstGeom>
          <a:solidFill>
            <a:srgbClr val="0096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tx1"/>
              </a:solidFill>
            </a:endParaRPr>
          </a:p>
        </p:txBody>
      </p:sp>
      <p:sp>
        <p:nvSpPr>
          <p:cNvPr id="12302" name="TextBox 14"/>
          <p:cNvSpPr txBox="1">
            <a:spLocks noChangeArrowheads="1"/>
          </p:cNvSpPr>
          <p:nvPr/>
        </p:nvSpPr>
        <p:spPr bwMode="auto">
          <a:xfrm>
            <a:off x="877519" y="5110182"/>
            <a:ext cx="19939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ID" altLang="en-US" sz="1800" b="1" dirty="0" err="1">
                <a:solidFill>
                  <a:schemeClr val="bg2"/>
                </a:solidFill>
              </a:rPr>
              <a:t>Thời</a:t>
            </a:r>
            <a:r>
              <a:rPr lang="en-ID" altLang="en-US" sz="1800" b="1" dirty="0">
                <a:solidFill>
                  <a:schemeClr val="bg2"/>
                </a:solidFill>
              </a:rPr>
              <a:t> </a:t>
            </a:r>
            <a:r>
              <a:rPr lang="en-ID" altLang="en-US" sz="1800" b="1" dirty="0" err="1">
                <a:solidFill>
                  <a:schemeClr val="bg2"/>
                </a:solidFill>
              </a:rPr>
              <a:t>gian</a:t>
            </a:r>
            <a:r>
              <a:rPr lang="en-ID" altLang="en-US" sz="1800" b="1" dirty="0">
                <a:solidFill>
                  <a:schemeClr val="bg2"/>
                </a:solidFill>
              </a:rPr>
              <a:t> SHCM</a:t>
            </a:r>
          </a:p>
        </p:txBody>
      </p:sp>
      <p:sp>
        <p:nvSpPr>
          <p:cNvPr id="21" name="Rectangle: Rounded Corners 20"/>
          <p:cNvSpPr/>
          <p:nvPr/>
        </p:nvSpPr>
        <p:spPr>
          <a:xfrm>
            <a:off x="3547345" y="5061118"/>
            <a:ext cx="2295525" cy="531813"/>
          </a:xfrm>
          <a:prstGeom prst="roundRect">
            <a:avLst>
              <a:gd name="adj" fmla="val 50000"/>
            </a:avLst>
          </a:prstGeom>
          <a:solidFill>
            <a:srgbClr val="0096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tx1"/>
              </a:solidFill>
            </a:endParaRPr>
          </a:p>
        </p:txBody>
      </p:sp>
      <p:sp>
        <p:nvSpPr>
          <p:cNvPr id="12304" name="TextBox 22"/>
          <p:cNvSpPr txBox="1">
            <a:spLocks noChangeArrowheads="1"/>
          </p:cNvSpPr>
          <p:nvPr/>
        </p:nvSpPr>
        <p:spPr bwMode="auto">
          <a:xfrm>
            <a:off x="3698157" y="5074000"/>
            <a:ext cx="1993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ID" altLang="en-US" sz="1400" b="1" dirty="0" err="1">
                <a:solidFill>
                  <a:schemeClr val="bg2"/>
                </a:solidFill>
              </a:rPr>
              <a:t>Nhận</a:t>
            </a:r>
            <a:r>
              <a:rPr lang="en-ID" altLang="en-US" sz="1400" b="1" dirty="0">
                <a:solidFill>
                  <a:schemeClr val="bg2"/>
                </a:solidFill>
              </a:rPr>
              <a:t> </a:t>
            </a:r>
            <a:r>
              <a:rPr lang="en-ID" altLang="en-US" sz="1400" b="1" dirty="0" err="1">
                <a:solidFill>
                  <a:schemeClr val="bg2"/>
                </a:solidFill>
              </a:rPr>
              <a:t>thức</a:t>
            </a:r>
            <a:r>
              <a:rPr lang="en-ID" altLang="en-US" sz="1400" b="1" dirty="0">
                <a:solidFill>
                  <a:schemeClr val="bg2"/>
                </a:solidFill>
              </a:rPr>
              <a:t>, </a:t>
            </a:r>
            <a:r>
              <a:rPr lang="en-ID" altLang="en-US" sz="1400" b="1" dirty="0" err="1">
                <a:solidFill>
                  <a:schemeClr val="bg2"/>
                </a:solidFill>
              </a:rPr>
              <a:t>trình</a:t>
            </a:r>
            <a:r>
              <a:rPr lang="en-ID" altLang="en-US" sz="1400" b="1" dirty="0">
                <a:solidFill>
                  <a:schemeClr val="bg2"/>
                </a:solidFill>
              </a:rPr>
              <a:t> </a:t>
            </a:r>
            <a:r>
              <a:rPr lang="en-ID" altLang="en-US" sz="1400" b="1" dirty="0" err="1">
                <a:solidFill>
                  <a:schemeClr val="bg2"/>
                </a:solidFill>
              </a:rPr>
              <a:t>độ</a:t>
            </a:r>
            <a:r>
              <a:rPr lang="en-ID" altLang="en-US" sz="1400" b="1" dirty="0">
                <a:solidFill>
                  <a:schemeClr val="bg2"/>
                </a:solidFill>
              </a:rPr>
              <a:t>, </a:t>
            </a:r>
            <a:r>
              <a:rPr lang="en-ID" altLang="en-US" sz="1400" b="1" dirty="0" err="1">
                <a:solidFill>
                  <a:schemeClr val="bg2"/>
                </a:solidFill>
              </a:rPr>
              <a:t>năng</a:t>
            </a:r>
            <a:r>
              <a:rPr lang="en-ID" altLang="en-US" sz="1400" b="1" dirty="0">
                <a:solidFill>
                  <a:schemeClr val="bg2"/>
                </a:solidFill>
              </a:rPr>
              <a:t> </a:t>
            </a:r>
            <a:r>
              <a:rPr lang="en-ID" altLang="en-US" sz="1400" b="1" dirty="0" err="1">
                <a:solidFill>
                  <a:schemeClr val="bg2"/>
                </a:solidFill>
              </a:rPr>
              <a:t>lực</a:t>
            </a:r>
            <a:r>
              <a:rPr lang="en-ID" altLang="en-US" sz="1400" b="1" dirty="0">
                <a:solidFill>
                  <a:schemeClr val="bg2"/>
                </a:solidFill>
              </a:rPr>
              <a:t> </a:t>
            </a:r>
            <a:r>
              <a:rPr lang="en-ID" altLang="en-US" sz="1400" b="1" dirty="0" err="1">
                <a:solidFill>
                  <a:schemeClr val="bg2"/>
                </a:solidFill>
              </a:rPr>
              <a:t>cua</a:t>
            </a:r>
            <a:r>
              <a:rPr lang="en-ID" altLang="en-US" sz="1400" b="1" dirty="0">
                <a:solidFill>
                  <a:schemeClr val="bg2"/>
                </a:solidFill>
              </a:rPr>
              <a:t> </a:t>
            </a:r>
            <a:r>
              <a:rPr lang="en-ID" altLang="en-US" sz="1400" b="1" dirty="0" err="1">
                <a:solidFill>
                  <a:schemeClr val="bg2"/>
                </a:solidFill>
              </a:rPr>
              <a:t>đội</a:t>
            </a:r>
            <a:r>
              <a:rPr lang="en-ID" altLang="en-US" sz="1400" b="1" dirty="0">
                <a:solidFill>
                  <a:schemeClr val="bg2"/>
                </a:solidFill>
              </a:rPr>
              <a:t> </a:t>
            </a:r>
            <a:r>
              <a:rPr lang="en-ID" altLang="en-US" sz="1400" b="1" dirty="0" err="1">
                <a:solidFill>
                  <a:schemeClr val="bg2"/>
                </a:solidFill>
              </a:rPr>
              <a:t>ngũ</a:t>
            </a:r>
            <a:endParaRPr lang="en-ID" altLang="en-US" sz="1400" b="1" dirty="0">
              <a:solidFill>
                <a:schemeClr val="bg2"/>
              </a:solidFill>
            </a:endParaRPr>
          </a:p>
        </p:txBody>
      </p:sp>
      <p:sp>
        <p:nvSpPr>
          <p:cNvPr id="26" name="Rectangle: Rounded Corners 21"/>
          <p:cNvSpPr/>
          <p:nvPr/>
        </p:nvSpPr>
        <p:spPr>
          <a:xfrm>
            <a:off x="9320884" y="5096481"/>
            <a:ext cx="2295525" cy="531813"/>
          </a:xfrm>
          <a:prstGeom prst="roundRect">
            <a:avLst>
              <a:gd name="adj" fmla="val 50000"/>
            </a:avLst>
          </a:prstGeom>
          <a:solidFill>
            <a:srgbClr val="0096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tx1"/>
              </a:solidFill>
            </a:endParaRPr>
          </a:p>
        </p:txBody>
      </p:sp>
      <p:sp>
        <p:nvSpPr>
          <p:cNvPr id="27" name="TextBox 23"/>
          <p:cNvSpPr txBox="1">
            <a:spLocks noChangeArrowheads="1"/>
          </p:cNvSpPr>
          <p:nvPr/>
        </p:nvSpPr>
        <p:spPr bwMode="auto">
          <a:xfrm>
            <a:off x="9471696" y="5113646"/>
            <a:ext cx="1993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ID" altLang="en-US" sz="1400" b="1" dirty="0" err="1">
                <a:solidFill>
                  <a:schemeClr val="bg2"/>
                </a:solidFill>
              </a:rPr>
              <a:t>Các</a:t>
            </a:r>
            <a:r>
              <a:rPr lang="en-ID" altLang="en-US" sz="1400" b="1" dirty="0">
                <a:solidFill>
                  <a:schemeClr val="bg2"/>
                </a:solidFill>
              </a:rPr>
              <a:t> </a:t>
            </a:r>
            <a:r>
              <a:rPr lang="en-ID" altLang="en-US" sz="1400" b="1" dirty="0" err="1">
                <a:solidFill>
                  <a:schemeClr val="bg2"/>
                </a:solidFill>
              </a:rPr>
              <a:t>điều</a:t>
            </a:r>
            <a:r>
              <a:rPr lang="en-ID" altLang="en-US" sz="1400" b="1" dirty="0">
                <a:solidFill>
                  <a:schemeClr val="bg2"/>
                </a:solidFill>
              </a:rPr>
              <a:t> </a:t>
            </a:r>
            <a:r>
              <a:rPr lang="en-ID" altLang="en-US" sz="1400" b="1" dirty="0" err="1">
                <a:solidFill>
                  <a:schemeClr val="bg2"/>
                </a:solidFill>
              </a:rPr>
              <a:t>kiện</a:t>
            </a:r>
            <a:r>
              <a:rPr lang="en-ID" altLang="en-US" sz="1400" b="1" dirty="0">
                <a:solidFill>
                  <a:schemeClr val="bg2"/>
                </a:solidFill>
              </a:rPr>
              <a:t> </a:t>
            </a:r>
            <a:r>
              <a:rPr lang="en-ID" altLang="en-US" sz="1400" b="1" dirty="0" err="1">
                <a:solidFill>
                  <a:schemeClr val="bg2"/>
                </a:solidFill>
              </a:rPr>
              <a:t>thực</a:t>
            </a:r>
            <a:r>
              <a:rPr lang="en-ID" altLang="en-US" sz="1400" b="1" dirty="0">
                <a:solidFill>
                  <a:schemeClr val="bg2"/>
                </a:solidFill>
              </a:rPr>
              <a:t> </a:t>
            </a:r>
            <a:r>
              <a:rPr lang="en-ID" altLang="en-US" sz="1400" b="1" dirty="0" err="1">
                <a:solidFill>
                  <a:schemeClr val="bg2"/>
                </a:solidFill>
              </a:rPr>
              <a:t>hiện</a:t>
            </a:r>
            <a:r>
              <a:rPr lang="en-ID" altLang="en-US" sz="1400" b="1" dirty="0">
                <a:solidFill>
                  <a:schemeClr val="bg2"/>
                </a:solidFill>
              </a:rPr>
              <a:t> SHCM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502968" y="2114624"/>
            <a:ext cx="2384277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700" dirty="0"/>
              <a:t>- </a:t>
            </a:r>
            <a:r>
              <a:rPr lang="en-US" sz="1700" dirty="0" err="1"/>
              <a:t>Nhận</a:t>
            </a:r>
            <a:r>
              <a:rPr lang="en-US" sz="1700" dirty="0"/>
              <a:t> </a:t>
            </a:r>
            <a:r>
              <a:rPr lang="en-US" sz="1700" dirty="0" err="1"/>
              <a:t>thức</a:t>
            </a:r>
            <a:r>
              <a:rPr lang="en-US" sz="1700" dirty="0"/>
              <a:t> </a:t>
            </a:r>
            <a:r>
              <a:rPr lang="en-US" sz="1700" dirty="0" err="1"/>
              <a:t>của</a:t>
            </a:r>
            <a:r>
              <a:rPr lang="en-US" sz="1700" dirty="0"/>
              <a:t> CBQL GVNV </a:t>
            </a:r>
            <a:r>
              <a:rPr lang="en-US" sz="1700" dirty="0" err="1"/>
              <a:t>hiện</a:t>
            </a:r>
            <a:r>
              <a:rPr lang="en-US" sz="1700" dirty="0"/>
              <a:t> nay </a:t>
            </a:r>
            <a:r>
              <a:rPr lang="en-US" sz="1700" dirty="0" err="1"/>
              <a:t>về</a:t>
            </a:r>
            <a:r>
              <a:rPr lang="en-US" sz="1700" dirty="0"/>
              <a:t> SHCM  </a:t>
            </a:r>
            <a:r>
              <a:rPr lang="en-US" sz="1700" dirty="0" err="1"/>
              <a:t>phù</a:t>
            </a:r>
            <a:r>
              <a:rPr lang="en-US" sz="1700" dirty="0"/>
              <a:t> </a:t>
            </a:r>
            <a:r>
              <a:rPr lang="en-US" sz="1700" dirty="0" err="1"/>
              <a:t>hợp</a:t>
            </a:r>
            <a:r>
              <a:rPr lang="en-US" sz="1700" dirty="0"/>
              <a:t> </a:t>
            </a:r>
            <a:r>
              <a:rPr lang="en-US" sz="1700" dirty="0" err="1"/>
              <a:t>với</a:t>
            </a:r>
            <a:r>
              <a:rPr lang="en-US" sz="1700" dirty="0"/>
              <a:t> </a:t>
            </a:r>
            <a:r>
              <a:rPr lang="en-US" sz="1700" dirty="0" err="1"/>
              <a:t>điều</a:t>
            </a:r>
            <a:r>
              <a:rPr lang="en-US" sz="1700" dirty="0"/>
              <a:t> </a:t>
            </a:r>
            <a:r>
              <a:rPr lang="en-US" sz="1700" dirty="0" err="1"/>
              <a:t>kiện</a:t>
            </a:r>
            <a:r>
              <a:rPr lang="en-US" sz="1700" dirty="0"/>
              <a:t> </a:t>
            </a:r>
            <a:r>
              <a:rPr lang="en-US" sz="1700" dirty="0" err="1"/>
              <a:t>thực</a:t>
            </a:r>
            <a:r>
              <a:rPr lang="en-US" sz="1700" dirty="0"/>
              <a:t> </a:t>
            </a:r>
            <a:r>
              <a:rPr lang="en-US" sz="1700" dirty="0" err="1"/>
              <a:t>tế</a:t>
            </a:r>
            <a:endParaRPr lang="en-US" sz="1700" dirty="0"/>
          </a:p>
          <a:p>
            <a:pPr algn="just"/>
            <a:r>
              <a:rPr lang="en-US" sz="1700" dirty="0"/>
              <a:t>- </a:t>
            </a:r>
            <a:r>
              <a:rPr lang="en-US" sz="1700" dirty="0" err="1"/>
              <a:t>Một</a:t>
            </a:r>
            <a:r>
              <a:rPr lang="en-US" sz="1700" dirty="0"/>
              <a:t> </a:t>
            </a:r>
            <a:r>
              <a:rPr lang="en-US" sz="1700" dirty="0" err="1"/>
              <a:t>số</a:t>
            </a:r>
            <a:r>
              <a:rPr lang="en-US" sz="1700" dirty="0"/>
              <a:t> </a:t>
            </a:r>
            <a:r>
              <a:rPr lang="en-US" sz="1700" dirty="0" err="1"/>
              <a:t>hạn</a:t>
            </a:r>
            <a:r>
              <a:rPr lang="en-US" sz="1700" dirty="0"/>
              <a:t> </a:t>
            </a:r>
            <a:r>
              <a:rPr lang="en-US" sz="1700" dirty="0" err="1"/>
              <a:t>chế</a:t>
            </a:r>
            <a:r>
              <a:rPr lang="en-US" sz="1700" dirty="0"/>
              <a:t> </a:t>
            </a:r>
            <a:r>
              <a:rPr lang="en-US" sz="1700" dirty="0" err="1"/>
              <a:t>về</a:t>
            </a:r>
            <a:r>
              <a:rPr lang="en-US" sz="1700" dirty="0"/>
              <a:t> </a:t>
            </a:r>
            <a:r>
              <a:rPr lang="en-US" sz="1700" dirty="0" err="1"/>
              <a:t>trình</a:t>
            </a:r>
            <a:r>
              <a:rPr lang="en-US" sz="1700" dirty="0"/>
              <a:t> </a:t>
            </a:r>
            <a:r>
              <a:rPr lang="en-US" sz="1700" dirty="0" err="1"/>
              <a:t>độ</a:t>
            </a:r>
            <a:r>
              <a:rPr lang="en-US" sz="1700" dirty="0"/>
              <a:t> </a:t>
            </a:r>
            <a:r>
              <a:rPr lang="en-US" sz="1700" dirty="0" err="1"/>
              <a:t>chuyên</a:t>
            </a:r>
            <a:r>
              <a:rPr lang="en-US" sz="1700" dirty="0"/>
              <a:t> </a:t>
            </a:r>
            <a:r>
              <a:rPr lang="en-US" sz="1700" dirty="0" err="1"/>
              <a:t>môn</a:t>
            </a:r>
            <a:r>
              <a:rPr lang="en-US" sz="1700" dirty="0"/>
              <a:t>.</a:t>
            </a:r>
          </a:p>
          <a:p>
            <a:pPr algn="just"/>
            <a:r>
              <a:rPr lang="en-US" sz="1700" dirty="0"/>
              <a:t>- </a:t>
            </a:r>
            <a:r>
              <a:rPr lang="en-US" sz="1700" dirty="0" err="1"/>
              <a:t>Một</a:t>
            </a:r>
            <a:r>
              <a:rPr lang="en-US" sz="1700" dirty="0"/>
              <a:t> </a:t>
            </a:r>
            <a:r>
              <a:rPr lang="en-US" sz="1700" dirty="0" err="1"/>
              <a:t>số</a:t>
            </a:r>
            <a:r>
              <a:rPr lang="en-US" sz="1700" dirty="0"/>
              <a:t> </a:t>
            </a:r>
            <a:r>
              <a:rPr lang="en-US" sz="1700" dirty="0" err="1"/>
              <a:t>khó</a:t>
            </a:r>
            <a:r>
              <a:rPr lang="en-US" sz="1700" dirty="0"/>
              <a:t> </a:t>
            </a:r>
            <a:r>
              <a:rPr lang="en-US" sz="1700" dirty="0" err="1"/>
              <a:t>khăn</a:t>
            </a:r>
            <a:r>
              <a:rPr lang="en-US" sz="1700" dirty="0"/>
              <a:t> </a:t>
            </a:r>
            <a:r>
              <a:rPr lang="en-US" sz="1700" dirty="0" err="1"/>
              <a:t>về</a:t>
            </a:r>
            <a:r>
              <a:rPr lang="en-US" sz="1700" dirty="0"/>
              <a:t> </a:t>
            </a:r>
            <a:r>
              <a:rPr lang="en-US" sz="1700" dirty="0" err="1"/>
              <a:t>năng</a:t>
            </a:r>
            <a:r>
              <a:rPr lang="en-US" sz="1700" dirty="0"/>
              <a:t> </a:t>
            </a:r>
            <a:r>
              <a:rPr lang="en-US" sz="1700" dirty="0" err="1"/>
              <a:t>lực</a:t>
            </a:r>
            <a:r>
              <a:rPr lang="en-US" sz="1700" dirty="0"/>
              <a:t> </a:t>
            </a:r>
            <a:r>
              <a:rPr lang="en-US" sz="1700" dirty="0" err="1"/>
              <a:t>tổ</a:t>
            </a:r>
            <a:r>
              <a:rPr lang="en-US" sz="1700" dirty="0"/>
              <a:t> </a:t>
            </a:r>
            <a:r>
              <a:rPr lang="en-US" sz="1700" dirty="0" err="1"/>
              <a:t>chức</a:t>
            </a:r>
            <a:r>
              <a:rPr lang="en-US" sz="1700" dirty="0"/>
              <a:t> </a:t>
            </a:r>
            <a:r>
              <a:rPr lang="en-US" sz="1700" dirty="0" err="1"/>
              <a:t>thực</a:t>
            </a:r>
            <a:r>
              <a:rPr lang="en-US" sz="1700" dirty="0"/>
              <a:t> </a:t>
            </a:r>
            <a:r>
              <a:rPr lang="en-US" sz="1700" dirty="0" err="1"/>
              <a:t>hiện</a:t>
            </a:r>
            <a:r>
              <a:rPr lang="en-US" sz="1700" dirty="0"/>
              <a:t> SHCM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76930" y="2208054"/>
            <a:ext cx="2384277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700" dirty="0"/>
              <a:t>- </a:t>
            </a:r>
            <a:r>
              <a:rPr lang="en-US" sz="1700" dirty="0" err="1"/>
              <a:t>Thời</a:t>
            </a:r>
            <a:r>
              <a:rPr lang="en-US" sz="1700" dirty="0"/>
              <a:t> </a:t>
            </a:r>
            <a:r>
              <a:rPr lang="en-US" sz="1700" dirty="0" err="1"/>
              <a:t>gian</a:t>
            </a:r>
            <a:r>
              <a:rPr lang="en-US" sz="1700" dirty="0"/>
              <a:t> SHCM </a:t>
            </a:r>
            <a:r>
              <a:rPr lang="en-US" sz="1700" dirty="0" err="1"/>
              <a:t>tại</a:t>
            </a:r>
            <a:r>
              <a:rPr lang="en-US" sz="1700" dirty="0"/>
              <a:t> </a:t>
            </a:r>
            <a:r>
              <a:rPr lang="en-US" sz="1700" dirty="0" err="1"/>
              <a:t>trường</a:t>
            </a:r>
            <a:r>
              <a:rPr lang="en-US" sz="1700" dirty="0"/>
              <a:t> </a:t>
            </a:r>
            <a:r>
              <a:rPr lang="en-US" sz="1700" dirty="0" err="1"/>
              <a:t>hiện</a:t>
            </a:r>
            <a:r>
              <a:rPr lang="en-US" sz="1700" dirty="0"/>
              <a:t> nay: </a:t>
            </a:r>
            <a:r>
              <a:rPr lang="en-US" sz="1700" dirty="0" err="1"/>
              <a:t>ưu</a:t>
            </a:r>
            <a:r>
              <a:rPr lang="en-US" sz="1700" dirty="0"/>
              <a:t> </a:t>
            </a:r>
            <a:r>
              <a:rPr lang="en-US" sz="1700" dirty="0" err="1"/>
              <a:t>điểm</a:t>
            </a:r>
            <a:r>
              <a:rPr lang="en-US" sz="1700" dirty="0"/>
              <a:t>, </a:t>
            </a:r>
            <a:r>
              <a:rPr lang="en-US" sz="1700" dirty="0" err="1"/>
              <a:t>hạn</a:t>
            </a:r>
            <a:r>
              <a:rPr lang="en-US" sz="1700" dirty="0"/>
              <a:t> </a:t>
            </a:r>
            <a:r>
              <a:rPr lang="en-US" sz="1700" dirty="0" err="1"/>
              <a:t>chế</a:t>
            </a:r>
            <a:r>
              <a:rPr lang="en-US" sz="1700" dirty="0"/>
              <a:t>.</a:t>
            </a:r>
          </a:p>
          <a:p>
            <a:pPr algn="just"/>
            <a:r>
              <a:rPr lang="en-US" sz="1700" dirty="0"/>
              <a:t>- </a:t>
            </a:r>
            <a:r>
              <a:rPr lang="en-US" sz="1700" dirty="0" err="1"/>
              <a:t>Một</a:t>
            </a:r>
            <a:r>
              <a:rPr lang="en-US" sz="1700" dirty="0"/>
              <a:t> </a:t>
            </a:r>
            <a:r>
              <a:rPr lang="en-US" sz="1700" dirty="0" err="1"/>
              <a:t>số</a:t>
            </a:r>
            <a:r>
              <a:rPr lang="en-US" sz="1700" dirty="0"/>
              <a:t> </a:t>
            </a:r>
            <a:r>
              <a:rPr lang="en-US" sz="1700" dirty="0" err="1"/>
              <a:t>khó</a:t>
            </a:r>
            <a:r>
              <a:rPr lang="en-US" sz="1700" dirty="0"/>
              <a:t> </a:t>
            </a:r>
            <a:r>
              <a:rPr lang="en-US" sz="1700" dirty="0" err="1"/>
              <a:t>khăn</a:t>
            </a:r>
            <a:r>
              <a:rPr lang="en-US" sz="1700" dirty="0"/>
              <a:t> </a:t>
            </a:r>
            <a:r>
              <a:rPr lang="en-US" sz="1700" dirty="0" err="1"/>
              <a:t>khi</a:t>
            </a:r>
            <a:r>
              <a:rPr lang="en-US" sz="1700" dirty="0"/>
              <a:t> </a:t>
            </a:r>
            <a:r>
              <a:rPr lang="en-US" sz="1700" dirty="0" err="1"/>
              <a:t>thực</a:t>
            </a:r>
            <a:r>
              <a:rPr lang="en-US" sz="1700" dirty="0"/>
              <a:t> </a:t>
            </a:r>
            <a:r>
              <a:rPr lang="en-US" sz="1700" dirty="0" err="1"/>
              <a:t>hiện</a:t>
            </a:r>
            <a:r>
              <a:rPr lang="en-US" sz="1700" dirty="0"/>
              <a:t> </a:t>
            </a:r>
            <a:r>
              <a:rPr lang="en-US" sz="1700" dirty="0" err="1"/>
              <a:t>các</a:t>
            </a:r>
            <a:r>
              <a:rPr lang="en-US" sz="1700" dirty="0"/>
              <a:t> </a:t>
            </a:r>
            <a:r>
              <a:rPr lang="en-US" sz="1700" dirty="0" err="1"/>
              <a:t>quy</a:t>
            </a:r>
            <a:r>
              <a:rPr lang="en-US" sz="1700" dirty="0"/>
              <a:t> </a:t>
            </a:r>
            <a:r>
              <a:rPr lang="en-US" sz="1700" dirty="0" err="1"/>
              <a:t>định</a:t>
            </a:r>
            <a:r>
              <a:rPr lang="en-US" sz="1700" dirty="0"/>
              <a:t> </a:t>
            </a:r>
            <a:r>
              <a:rPr lang="en-US" sz="1700" dirty="0" err="1"/>
              <a:t>về</a:t>
            </a:r>
            <a:r>
              <a:rPr lang="en-US" sz="1700" dirty="0"/>
              <a:t> </a:t>
            </a:r>
            <a:r>
              <a:rPr lang="en-US" sz="1700" dirty="0" err="1"/>
              <a:t>việc</a:t>
            </a:r>
            <a:r>
              <a:rPr lang="en-US" sz="1700" dirty="0"/>
              <a:t> </a:t>
            </a:r>
            <a:r>
              <a:rPr lang="en-US" sz="1700" dirty="0" err="1"/>
              <a:t>tổ</a:t>
            </a:r>
            <a:r>
              <a:rPr lang="en-US" sz="1700" dirty="0"/>
              <a:t> </a:t>
            </a:r>
            <a:r>
              <a:rPr lang="en-US" sz="1700" dirty="0" err="1"/>
              <a:t>chức</a:t>
            </a:r>
            <a:r>
              <a:rPr lang="en-US" sz="1700" dirty="0"/>
              <a:t> SHCM </a:t>
            </a:r>
            <a:r>
              <a:rPr lang="en-US" sz="1700" dirty="0" err="1"/>
              <a:t>trong</a:t>
            </a:r>
            <a:r>
              <a:rPr lang="en-US" sz="1700" dirty="0"/>
              <a:t> </a:t>
            </a:r>
            <a:r>
              <a:rPr lang="en-US" sz="1700" dirty="0" err="1"/>
              <a:t>điều</a:t>
            </a:r>
            <a:r>
              <a:rPr lang="en-US" sz="1700" dirty="0"/>
              <a:t> </a:t>
            </a:r>
            <a:r>
              <a:rPr lang="en-US" sz="1700" dirty="0" err="1"/>
              <a:t>kiện</a:t>
            </a:r>
            <a:r>
              <a:rPr lang="en-US" sz="1700" dirty="0"/>
              <a:t> </a:t>
            </a:r>
            <a:r>
              <a:rPr lang="en-US" sz="1700" dirty="0" err="1"/>
              <a:t>đảm</a:t>
            </a:r>
            <a:r>
              <a:rPr lang="en-US" sz="1700" dirty="0"/>
              <a:t> </a:t>
            </a:r>
            <a:r>
              <a:rPr lang="en-US" sz="1700" dirty="0" err="1"/>
              <a:t>bảo</a:t>
            </a:r>
            <a:r>
              <a:rPr lang="en-US" sz="1700" dirty="0"/>
              <a:t> </a:t>
            </a:r>
            <a:r>
              <a:rPr lang="en-US" sz="1700" dirty="0" err="1"/>
              <a:t>chất</a:t>
            </a:r>
            <a:r>
              <a:rPr lang="en-US" sz="1700" dirty="0"/>
              <a:t> </a:t>
            </a:r>
            <a:r>
              <a:rPr lang="en-US" sz="1700" dirty="0" err="1"/>
              <a:t>lượng</a:t>
            </a:r>
            <a:r>
              <a:rPr lang="en-US" sz="1700" dirty="0"/>
              <a:t> NDCSGD </a:t>
            </a:r>
            <a:r>
              <a:rPr lang="en-US" sz="1700" dirty="0" err="1"/>
              <a:t>trẻ</a:t>
            </a:r>
            <a:r>
              <a:rPr lang="en-US" sz="1700" dirty="0"/>
              <a:t> </a:t>
            </a:r>
            <a:r>
              <a:rPr lang="en-US" sz="1700" dirty="0" err="1"/>
              <a:t>tại</a:t>
            </a:r>
            <a:r>
              <a:rPr lang="en-US" sz="1700" dirty="0"/>
              <a:t> </a:t>
            </a:r>
            <a:r>
              <a:rPr lang="en-US" sz="1700" dirty="0" err="1"/>
              <a:t>trường</a:t>
            </a:r>
            <a:r>
              <a:rPr lang="en-US" sz="1700" dirty="0"/>
              <a:t>.</a:t>
            </a:r>
          </a:p>
          <a:p>
            <a:pPr algn="just"/>
            <a:endParaRPr lang="en-US" sz="1700" dirty="0"/>
          </a:p>
        </p:txBody>
      </p:sp>
      <p:sp>
        <p:nvSpPr>
          <p:cNvPr id="32" name="TextBox 13"/>
          <p:cNvSpPr txBox="1">
            <a:spLocks noChangeArrowheads="1"/>
          </p:cNvSpPr>
          <p:nvPr/>
        </p:nvSpPr>
        <p:spPr bwMode="auto">
          <a:xfrm>
            <a:off x="3745189" y="5680606"/>
            <a:ext cx="160920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ID" altLang="en-US" sz="1200" dirty="0" err="1"/>
              <a:t>Phân</a:t>
            </a:r>
            <a:r>
              <a:rPr lang="en-ID" altLang="en-US" sz="1200" dirty="0"/>
              <a:t> </a:t>
            </a:r>
            <a:r>
              <a:rPr lang="en-ID" altLang="en-US" sz="1200" dirty="0" err="1"/>
              <a:t>tích</a:t>
            </a:r>
            <a:r>
              <a:rPr lang="en-ID" altLang="en-US" sz="1200" dirty="0"/>
              <a:t>, </a:t>
            </a:r>
            <a:r>
              <a:rPr lang="en-ID" altLang="en-US" sz="1200" dirty="0" err="1"/>
              <a:t>đánh</a:t>
            </a:r>
            <a:r>
              <a:rPr lang="en-ID" altLang="en-US" sz="1200" dirty="0"/>
              <a:t> </a:t>
            </a:r>
            <a:r>
              <a:rPr lang="en-ID" altLang="en-US" sz="1200" dirty="0" err="1"/>
              <a:t>giá</a:t>
            </a:r>
            <a:endParaRPr lang="en-ID" altLang="en-US" sz="1200" dirty="0"/>
          </a:p>
        </p:txBody>
      </p:sp>
      <p:sp>
        <p:nvSpPr>
          <p:cNvPr id="33" name="TextBox 13"/>
          <p:cNvSpPr txBox="1">
            <a:spLocks noChangeArrowheads="1"/>
          </p:cNvSpPr>
          <p:nvPr/>
        </p:nvSpPr>
        <p:spPr bwMode="auto">
          <a:xfrm>
            <a:off x="6906728" y="5684144"/>
            <a:ext cx="160920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ID" altLang="en-US" sz="1200" dirty="0" err="1"/>
              <a:t>Phân</a:t>
            </a:r>
            <a:r>
              <a:rPr lang="en-ID" altLang="en-US" sz="1200" dirty="0"/>
              <a:t> </a:t>
            </a:r>
            <a:r>
              <a:rPr lang="en-ID" altLang="en-US" sz="1200" dirty="0" err="1"/>
              <a:t>tích</a:t>
            </a:r>
            <a:r>
              <a:rPr lang="en-ID" altLang="en-US" sz="1200" dirty="0"/>
              <a:t>, </a:t>
            </a:r>
            <a:r>
              <a:rPr lang="en-ID" altLang="en-US" sz="1200" dirty="0" err="1"/>
              <a:t>đánh</a:t>
            </a:r>
            <a:r>
              <a:rPr lang="en-ID" altLang="en-US" sz="1200" dirty="0"/>
              <a:t> </a:t>
            </a:r>
            <a:r>
              <a:rPr lang="en-ID" altLang="en-US" sz="1200" dirty="0" err="1"/>
              <a:t>giá</a:t>
            </a:r>
            <a:endParaRPr lang="en-ID" altLang="en-US" sz="1200" dirty="0"/>
          </a:p>
        </p:txBody>
      </p:sp>
      <p:sp>
        <p:nvSpPr>
          <p:cNvPr id="34" name="TextBox 13"/>
          <p:cNvSpPr txBox="1">
            <a:spLocks noChangeArrowheads="1"/>
          </p:cNvSpPr>
          <p:nvPr/>
        </p:nvSpPr>
        <p:spPr bwMode="auto">
          <a:xfrm>
            <a:off x="9642947" y="5666416"/>
            <a:ext cx="160920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ID" altLang="en-US" sz="1200" dirty="0" err="1"/>
              <a:t>Phân</a:t>
            </a:r>
            <a:r>
              <a:rPr lang="en-ID" altLang="en-US" sz="1200" dirty="0"/>
              <a:t> </a:t>
            </a:r>
            <a:r>
              <a:rPr lang="en-ID" altLang="en-US" sz="1200" dirty="0" err="1"/>
              <a:t>tích</a:t>
            </a:r>
            <a:r>
              <a:rPr lang="en-ID" altLang="en-US" sz="1200" dirty="0"/>
              <a:t>, </a:t>
            </a:r>
            <a:r>
              <a:rPr lang="en-ID" altLang="en-US" sz="1200" dirty="0" err="1"/>
              <a:t>đánh</a:t>
            </a:r>
            <a:r>
              <a:rPr lang="en-ID" altLang="en-US" sz="1200" dirty="0"/>
              <a:t> </a:t>
            </a:r>
            <a:r>
              <a:rPr lang="en-ID" altLang="en-US" sz="1200" dirty="0" err="1"/>
              <a:t>giá</a:t>
            </a:r>
            <a:endParaRPr lang="en-ID" alt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6409315" y="2235125"/>
            <a:ext cx="2384277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700" dirty="0"/>
              <a:t>- </a:t>
            </a:r>
            <a:r>
              <a:rPr lang="en-US" sz="1700" dirty="0" err="1"/>
              <a:t>Kế</a:t>
            </a:r>
            <a:r>
              <a:rPr lang="en-US" sz="1700" dirty="0"/>
              <a:t> </a:t>
            </a:r>
            <a:r>
              <a:rPr lang="en-US" sz="1700" dirty="0" err="1"/>
              <a:t>hoạch</a:t>
            </a:r>
            <a:r>
              <a:rPr lang="en-US" sz="1700" dirty="0"/>
              <a:t> </a:t>
            </a:r>
            <a:r>
              <a:rPr lang="en-US" sz="1700" dirty="0" err="1"/>
              <a:t>hiện</a:t>
            </a:r>
            <a:r>
              <a:rPr lang="en-US" sz="1700" dirty="0"/>
              <a:t> nay: </a:t>
            </a:r>
            <a:r>
              <a:rPr lang="en-US" sz="1700" dirty="0" err="1"/>
              <a:t>việc</a:t>
            </a:r>
            <a:r>
              <a:rPr lang="en-US" sz="1700" dirty="0"/>
              <a:t> </a:t>
            </a:r>
            <a:r>
              <a:rPr lang="en-US" sz="1700" dirty="0" err="1"/>
              <a:t>xác</a:t>
            </a:r>
            <a:r>
              <a:rPr lang="en-US" sz="1700" dirty="0"/>
              <a:t> </a:t>
            </a:r>
            <a:r>
              <a:rPr lang="en-US" sz="1700" dirty="0" err="1"/>
              <a:t>định</a:t>
            </a:r>
            <a:r>
              <a:rPr lang="en-US" sz="1700" dirty="0"/>
              <a:t> </a:t>
            </a:r>
            <a:r>
              <a:rPr lang="en-US" sz="1700" dirty="0" err="1"/>
              <a:t>mục</a:t>
            </a:r>
            <a:r>
              <a:rPr lang="en-US" sz="1700" dirty="0"/>
              <a:t> </a:t>
            </a:r>
            <a:r>
              <a:rPr lang="en-US" sz="1700" dirty="0" err="1"/>
              <a:t>tiêu</a:t>
            </a:r>
            <a:r>
              <a:rPr lang="en-US" sz="1700" dirty="0"/>
              <a:t>, </a:t>
            </a:r>
            <a:r>
              <a:rPr lang="en-US" sz="1700" dirty="0" err="1"/>
              <a:t>tính</a:t>
            </a:r>
            <a:r>
              <a:rPr lang="en-US" sz="1700" dirty="0"/>
              <a:t> </a:t>
            </a:r>
            <a:r>
              <a:rPr lang="en-US" sz="1700" dirty="0" err="1"/>
              <a:t>phù</a:t>
            </a:r>
            <a:r>
              <a:rPr lang="en-US" sz="1700" dirty="0"/>
              <a:t> </a:t>
            </a:r>
            <a:r>
              <a:rPr lang="en-US" sz="1700" dirty="0" err="1"/>
              <a:t>hợp</a:t>
            </a:r>
            <a:r>
              <a:rPr lang="en-US" sz="1700" dirty="0"/>
              <a:t> </a:t>
            </a:r>
            <a:r>
              <a:rPr lang="en-US" sz="1700" dirty="0" err="1"/>
              <a:t>với</a:t>
            </a:r>
            <a:r>
              <a:rPr lang="en-US" sz="1700" dirty="0"/>
              <a:t> </a:t>
            </a:r>
            <a:r>
              <a:rPr lang="en-US" sz="1700" dirty="0" err="1"/>
              <a:t>thực</a:t>
            </a:r>
            <a:r>
              <a:rPr lang="en-US" sz="1700" dirty="0"/>
              <a:t> </a:t>
            </a:r>
            <a:r>
              <a:rPr lang="en-US" sz="1700" dirty="0" err="1"/>
              <a:t>tế</a:t>
            </a:r>
            <a:r>
              <a:rPr lang="en-US" sz="1700" dirty="0"/>
              <a:t>.</a:t>
            </a:r>
          </a:p>
          <a:p>
            <a:pPr algn="just"/>
            <a:r>
              <a:rPr lang="en-US" sz="1700" dirty="0"/>
              <a:t>- </a:t>
            </a:r>
            <a:r>
              <a:rPr lang="en-US" sz="1700" dirty="0" err="1"/>
              <a:t>Nội</a:t>
            </a:r>
            <a:r>
              <a:rPr lang="en-US" sz="1700" dirty="0"/>
              <a:t> dung </a:t>
            </a:r>
            <a:r>
              <a:rPr lang="en-US" sz="1700" dirty="0" err="1"/>
              <a:t>hiện</a:t>
            </a:r>
            <a:r>
              <a:rPr lang="en-US" sz="1700" dirty="0"/>
              <a:t> nay: </a:t>
            </a:r>
            <a:r>
              <a:rPr lang="en-US" sz="1700" dirty="0" err="1"/>
              <a:t>Các</a:t>
            </a:r>
            <a:r>
              <a:rPr lang="en-US" sz="1700" dirty="0"/>
              <a:t> </a:t>
            </a:r>
            <a:r>
              <a:rPr lang="en-US" sz="1700" dirty="0" err="1"/>
              <a:t>căn</a:t>
            </a:r>
            <a:r>
              <a:rPr lang="en-US" sz="1700" dirty="0"/>
              <a:t> </a:t>
            </a:r>
            <a:r>
              <a:rPr lang="en-US" sz="1700" dirty="0" err="1"/>
              <a:t>cứ</a:t>
            </a:r>
            <a:r>
              <a:rPr lang="en-US" sz="1700" dirty="0"/>
              <a:t> </a:t>
            </a:r>
            <a:r>
              <a:rPr lang="en-US" sz="1700" dirty="0" err="1"/>
              <a:t>xây</a:t>
            </a:r>
            <a:r>
              <a:rPr lang="en-US" sz="1700" dirty="0"/>
              <a:t> </a:t>
            </a:r>
            <a:r>
              <a:rPr lang="en-US" sz="1700" dirty="0" err="1"/>
              <a:t>dựng</a:t>
            </a:r>
            <a:r>
              <a:rPr lang="en-US" sz="1700" dirty="0"/>
              <a:t> </a:t>
            </a:r>
            <a:r>
              <a:rPr lang="en-US" sz="1700" dirty="0" err="1"/>
              <a:t>nội</a:t>
            </a:r>
            <a:r>
              <a:rPr lang="en-US" sz="1700" dirty="0"/>
              <a:t> dung, </a:t>
            </a:r>
          </a:p>
          <a:p>
            <a:pPr algn="just"/>
            <a:r>
              <a:rPr lang="en-US" sz="1700" dirty="0"/>
              <a:t>- </a:t>
            </a:r>
            <a:r>
              <a:rPr lang="en-US" sz="1700" dirty="0" err="1"/>
              <a:t>Các</a:t>
            </a:r>
            <a:r>
              <a:rPr lang="en-US" sz="1700" dirty="0"/>
              <a:t> </a:t>
            </a:r>
            <a:r>
              <a:rPr lang="en-US" sz="1700" dirty="0" err="1"/>
              <a:t>hình</a:t>
            </a:r>
            <a:r>
              <a:rPr lang="en-US" sz="1700" dirty="0"/>
              <a:t> </a:t>
            </a:r>
            <a:r>
              <a:rPr lang="en-US" sz="1700" dirty="0" err="1"/>
              <a:t>thức</a:t>
            </a:r>
            <a:r>
              <a:rPr lang="en-US" sz="1700" dirty="0"/>
              <a:t> </a:t>
            </a:r>
            <a:r>
              <a:rPr lang="en-US" sz="1700" dirty="0" err="1"/>
              <a:t>đang</a:t>
            </a:r>
            <a:r>
              <a:rPr lang="en-US" sz="1700" dirty="0"/>
              <a:t> </a:t>
            </a:r>
            <a:r>
              <a:rPr lang="en-US" sz="1700" dirty="0" err="1"/>
              <a:t>sử</a:t>
            </a:r>
            <a:r>
              <a:rPr lang="en-US" sz="1700" dirty="0"/>
              <a:t> </a:t>
            </a:r>
            <a:r>
              <a:rPr lang="en-US" sz="1700" dirty="0" err="1"/>
              <a:t>dụng</a:t>
            </a:r>
            <a:r>
              <a:rPr lang="en-US" sz="1700" dirty="0"/>
              <a:t>: </a:t>
            </a:r>
            <a:r>
              <a:rPr lang="en-US" sz="1700" dirty="0" err="1"/>
              <a:t>ưu</a:t>
            </a:r>
            <a:r>
              <a:rPr lang="en-US" sz="1700" dirty="0"/>
              <a:t> </a:t>
            </a:r>
            <a:r>
              <a:rPr lang="en-US" sz="1700" dirty="0" err="1"/>
              <a:t>điểm</a:t>
            </a:r>
            <a:r>
              <a:rPr lang="en-US" sz="1700" dirty="0"/>
              <a:t>, </a:t>
            </a:r>
            <a:r>
              <a:rPr lang="en-US" sz="1700" dirty="0" err="1"/>
              <a:t>hạn</a:t>
            </a:r>
            <a:r>
              <a:rPr lang="en-US" sz="1700" dirty="0"/>
              <a:t> </a:t>
            </a:r>
            <a:r>
              <a:rPr lang="en-US" sz="1700" dirty="0" err="1"/>
              <a:t>chế</a:t>
            </a:r>
            <a:r>
              <a:rPr lang="en-US" sz="1700" dirty="0"/>
              <a:t>.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9255412" y="2245429"/>
            <a:ext cx="2384277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700" dirty="0"/>
              <a:t>- </a:t>
            </a:r>
            <a:r>
              <a:rPr lang="en-US" sz="1700" dirty="0" err="1"/>
              <a:t>Cơ</a:t>
            </a:r>
            <a:r>
              <a:rPr lang="en-US" sz="1700" dirty="0"/>
              <a:t> </a:t>
            </a:r>
            <a:r>
              <a:rPr lang="en-US" sz="1700" dirty="0" err="1"/>
              <a:t>sở</a:t>
            </a:r>
            <a:r>
              <a:rPr lang="en-US" sz="1700" dirty="0"/>
              <a:t> </a:t>
            </a:r>
            <a:r>
              <a:rPr lang="en-US" sz="1700" dirty="0" err="1"/>
              <a:t>vật</a:t>
            </a:r>
            <a:r>
              <a:rPr lang="en-US" sz="1700" dirty="0"/>
              <a:t> </a:t>
            </a:r>
            <a:r>
              <a:rPr lang="en-US" sz="1700" dirty="0" err="1"/>
              <a:t>chất</a:t>
            </a:r>
            <a:r>
              <a:rPr lang="en-US" sz="1700" dirty="0"/>
              <a:t> </a:t>
            </a:r>
            <a:r>
              <a:rPr lang="en-US" sz="1700" dirty="0" err="1"/>
              <a:t>hiện</a:t>
            </a:r>
            <a:r>
              <a:rPr lang="en-US" sz="1700" dirty="0"/>
              <a:t> nay </a:t>
            </a:r>
            <a:r>
              <a:rPr lang="en-US" sz="1700" dirty="0" err="1"/>
              <a:t>của</a:t>
            </a:r>
            <a:r>
              <a:rPr lang="en-US" sz="1700" dirty="0"/>
              <a:t> </a:t>
            </a:r>
            <a:r>
              <a:rPr lang="en-US" sz="1700" dirty="0" err="1"/>
              <a:t>trường</a:t>
            </a:r>
            <a:r>
              <a:rPr lang="en-US" sz="1700" dirty="0"/>
              <a:t> </a:t>
            </a:r>
            <a:r>
              <a:rPr lang="en-US" sz="1700" dirty="0" err="1"/>
              <a:t>mầm</a:t>
            </a:r>
            <a:r>
              <a:rPr lang="en-US" sz="1700" dirty="0"/>
              <a:t> non: </a:t>
            </a:r>
            <a:r>
              <a:rPr lang="en-US" sz="1700" dirty="0" err="1"/>
              <a:t>mức</a:t>
            </a:r>
            <a:r>
              <a:rPr lang="en-US" sz="1700" dirty="0"/>
              <a:t> </a:t>
            </a:r>
            <a:r>
              <a:rPr lang="en-US" sz="1700" dirty="0" err="1"/>
              <a:t>độ</a:t>
            </a:r>
            <a:r>
              <a:rPr lang="en-US" sz="1700" dirty="0"/>
              <a:t> </a:t>
            </a:r>
            <a:r>
              <a:rPr lang="en-US" sz="1700" dirty="0" err="1"/>
              <a:t>đáp</a:t>
            </a:r>
            <a:r>
              <a:rPr lang="en-US" sz="1700" dirty="0"/>
              <a:t> </a:t>
            </a:r>
            <a:r>
              <a:rPr lang="en-US" sz="1700" dirty="0" err="1"/>
              <a:t>ứng</a:t>
            </a:r>
            <a:r>
              <a:rPr lang="en-US" sz="1700" dirty="0"/>
              <a:t> </a:t>
            </a:r>
            <a:r>
              <a:rPr lang="en-US" sz="1700" dirty="0" err="1"/>
              <a:t>việc</a:t>
            </a:r>
            <a:r>
              <a:rPr lang="en-US" sz="1700" dirty="0"/>
              <a:t> </a:t>
            </a:r>
            <a:r>
              <a:rPr lang="en-US" sz="1700" dirty="0" err="1"/>
              <a:t>thực</a:t>
            </a:r>
            <a:r>
              <a:rPr lang="en-US" sz="1700" dirty="0"/>
              <a:t> </a:t>
            </a:r>
            <a:r>
              <a:rPr lang="en-US" sz="1700" dirty="0" err="1"/>
              <a:t>hiện</a:t>
            </a:r>
            <a:r>
              <a:rPr lang="en-US" sz="1700" dirty="0"/>
              <a:t> SHCM.</a:t>
            </a:r>
          </a:p>
          <a:p>
            <a:pPr algn="just"/>
            <a:r>
              <a:rPr lang="en-US" sz="1700" dirty="0"/>
              <a:t>- </a:t>
            </a:r>
            <a:r>
              <a:rPr lang="en-US" sz="1700" dirty="0" err="1"/>
              <a:t>Những</a:t>
            </a:r>
            <a:r>
              <a:rPr lang="en-US" sz="1700" dirty="0"/>
              <a:t> </a:t>
            </a:r>
            <a:r>
              <a:rPr lang="en-US" sz="1700" dirty="0" err="1"/>
              <a:t>khó</a:t>
            </a:r>
            <a:r>
              <a:rPr lang="en-US" sz="1700" dirty="0"/>
              <a:t> </a:t>
            </a:r>
            <a:r>
              <a:rPr lang="en-US" sz="1700" dirty="0" err="1"/>
              <a:t>khăn</a:t>
            </a:r>
            <a:r>
              <a:rPr lang="en-US" sz="1700" dirty="0"/>
              <a:t> </a:t>
            </a:r>
            <a:r>
              <a:rPr lang="en-US" sz="1700" dirty="0" err="1"/>
              <a:t>khác</a:t>
            </a:r>
            <a:r>
              <a:rPr lang="en-US" sz="1700" dirty="0"/>
              <a:t> </a:t>
            </a:r>
            <a:r>
              <a:rPr lang="en-US" sz="1700" dirty="0" err="1"/>
              <a:t>về</a:t>
            </a:r>
            <a:r>
              <a:rPr lang="en-US" sz="1700" dirty="0"/>
              <a:t> </a:t>
            </a:r>
            <a:r>
              <a:rPr lang="en-US" sz="1700" dirty="0" err="1"/>
              <a:t>điều</a:t>
            </a:r>
            <a:r>
              <a:rPr lang="en-US" sz="1700" dirty="0"/>
              <a:t> </a:t>
            </a:r>
            <a:r>
              <a:rPr lang="en-US" sz="1700" dirty="0" err="1"/>
              <a:t>kiện</a:t>
            </a:r>
            <a:r>
              <a:rPr lang="en-US" sz="1700" dirty="0"/>
              <a:t> </a:t>
            </a:r>
            <a:r>
              <a:rPr lang="en-US" sz="1700" dirty="0" err="1"/>
              <a:t>thực</a:t>
            </a:r>
            <a:r>
              <a:rPr lang="en-US" sz="1700" dirty="0"/>
              <a:t> </a:t>
            </a:r>
            <a:r>
              <a:rPr lang="en-US" sz="1700" dirty="0" err="1"/>
              <a:t>hiện</a:t>
            </a:r>
            <a:r>
              <a:rPr lang="en-US" sz="1700" dirty="0"/>
              <a:t> SHCM </a:t>
            </a:r>
            <a:r>
              <a:rPr lang="en-US" sz="1700" dirty="0" err="1"/>
              <a:t>tại</a:t>
            </a:r>
            <a:r>
              <a:rPr lang="en-US" sz="1700" dirty="0"/>
              <a:t> </a:t>
            </a:r>
            <a:r>
              <a:rPr lang="en-US" sz="1700" dirty="0" err="1"/>
              <a:t>trường</a:t>
            </a:r>
            <a:r>
              <a:rPr lang="en-US" sz="1700" dirty="0"/>
              <a:t> </a:t>
            </a:r>
            <a:r>
              <a:rPr lang="en-US" sz="1700" dirty="0" err="1"/>
              <a:t>mầm</a:t>
            </a:r>
            <a:r>
              <a:rPr lang="en-US" sz="1700" dirty="0"/>
              <a:t> non </a:t>
            </a:r>
            <a:r>
              <a:rPr lang="en-US" sz="1700" dirty="0" err="1"/>
              <a:t>hiện</a:t>
            </a:r>
            <a:r>
              <a:rPr lang="en-US" sz="1700" dirty="0"/>
              <a:t> nay.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745189" y="319655"/>
            <a:ext cx="6092300" cy="92863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5" name="Title 4"/>
          <p:cNvSpPr>
            <a:spLocks noGrp="1" noChangeArrowheads="1"/>
          </p:cNvSpPr>
          <p:nvPr>
            <p:ph type="title"/>
          </p:nvPr>
        </p:nvSpPr>
        <p:spPr>
          <a:xfrm>
            <a:off x="3949181" y="329195"/>
            <a:ext cx="5693766" cy="827088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en-US" sz="2500" b="1" dirty="0" err="1">
                <a:solidFill>
                  <a:schemeClr val="bg1"/>
                </a:solidFill>
                <a:latin typeface="+mn-lt"/>
                <a:cs typeface="Times New Roman" pitchFamily="18" charset="0"/>
              </a:rPr>
              <a:t>Thực</a:t>
            </a:r>
            <a:r>
              <a:rPr lang="en-US" sz="2500" b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500" b="1" dirty="0" err="1">
                <a:solidFill>
                  <a:schemeClr val="bg1"/>
                </a:solidFill>
                <a:latin typeface="+mn-lt"/>
                <a:cs typeface="Times New Roman" pitchFamily="18" charset="0"/>
              </a:rPr>
              <a:t>trạng</a:t>
            </a:r>
            <a:r>
              <a:rPr lang="en-US" sz="2500" b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500" b="1" dirty="0" err="1">
                <a:solidFill>
                  <a:schemeClr val="bg1"/>
                </a:solidFill>
                <a:latin typeface="+mn-lt"/>
                <a:cs typeface="Times New Roman" pitchFamily="18" charset="0"/>
              </a:rPr>
              <a:t>sinh</a:t>
            </a:r>
            <a:r>
              <a:rPr lang="en-US" sz="2500" b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500" b="1" dirty="0" err="1">
                <a:solidFill>
                  <a:schemeClr val="bg1"/>
                </a:solidFill>
                <a:latin typeface="+mn-lt"/>
                <a:cs typeface="Times New Roman" pitchFamily="18" charset="0"/>
              </a:rPr>
              <a:t>hoạt</a:t>
            </a:r>
            <a:r>
              <a:rPr lang="en-US" sz="2500" b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500" b="1" dirty="0" err="1">
                <a:solidFill>
                  <a:schemeClr val="bg1"/>
                </a:solidFill>
                <a:latin typeface="+mn-lt"/>
                <a:cs typeface="Times New Roman" pitchFamily="18" charset="0"/>
              </a:rPr>
              <a:t>chuyên</a:t>
            </a:r>
            <a:r>
              <a:rPr lang="en-US" sz="2500" b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500" b="1" dirty="0" err="1">
                <a:solidFill>
                  <a:schemeClr val="bg1"/>
                </a:solidFill>
                <a:latin typeface="+mn-lt"/>
                <a:cs typeface="Times New Roman" pitchFamily="18" charset="0"/>
              </a:rPr>
              <a:t>môn</a:t>
            </a:r>
            <a:r>
              <a:rPr lang="en-US" sz="2500" b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500" b="1" dirty="0" err="1">
                <a:solidFill>
                  <a:schemeClr val="bg1"/>
                </a:solidFill>
                <a:latin typeface="+mn-lt"/>
                <a:cs typeface="Times New Roman" pitchFamily="18" charset="0"/>
              </a:rPr>
              <a:t>của</a:t>
            </a:r>
            <a:r>
              <a:rPr lang="en-US" sz="2500" b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500" b="1" dirty="0" err="1">
                <a:solidFill>
                  <a:schemeClr val="bg1"/>
                </a:solidFill>
                <a:latin typeface="+mn-lt"/>
                <a:cs typeface="Times New Roman" pitchFamily="18" charset="0"/>
              </a:rPr>
              <a:t>trường</a:t>
            </a:r>
            <a:r>
              <a:rPr lang="en-US" sz="2500" b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500" b="1" dirty="0" err="1">
                <a:solidFill>
                  <a:schemeClr val="bg1"/>
                </a:solidFill>
                <a:latin typeface="+mn-lt"/>
                <a:cs typeface="Times New Roman" pitchFamily="18" charset="0"/>
              </a:rPr>
              <a:t>mầm</a:t>
            </a:r>
            <a:r>
              <a:rPr lang="en-US" sz="2500" b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 non </a:t>
            </a:r>
            <a:r>
              <a:rPr lang="en-US" sz="2500" b="1" dirty="0" err="1">
                <a:solidFill>
                  <a:schemeClr val="bg1"/>
                </a:solidFill>
                <a:latin typeface="+mn-lt"/>
                <a:cs typeface="Times New Roman" pitchFamily="18" charset="0"/>
              </a:rPr>
              <a:t>hiện</a:t>
            </a:r>
            <a:r>
              <a:rPr lang="en-US" sz="2500" b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 nay</a:t>
            </a:r>
            <a:endParaRPr lang="en-ID" altLang="en-US" sz="25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5" name="Pentagon 44"/>
          <p:cNvSpPr/>
          <p:nvPr/>
        </p:nvSpPr>
        <p:spPr>
          <a:xfrm>
            <a:off x="-25644" y="321"/>
            <a:ext cx="3885263" cy="1567299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NỘI DUNG 2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090841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: Rounded Corners 18"/>
          <p:cNvSpPr/>
          <p:nvPr/>
        </p:nvSpPr>
        <p:spPr>
          <a:xfrm>
            <a:off x="4465674" y="3518195"/>
            <a:ext cx="7025289" cy="1372781"/>
          </a:xfrm>
          <a:prstGeom prst="roundRect">
            <a:avLst>
              <a:gd name="adj" fmla="val 50000"/>
            </a:avLst>
          </a:prstGeom>
          <a:solidFill>
            <a:schemeClr val="bg1">
              <a:alpha val="95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0BD5F0B-5066-41B0-88BE-A9B646016BEE}"/>
              </a:ext>
            </a:extLst>
          </p:cNvPr>
          <p:cNvSpPr/>
          <p:nvPr/>
        </p:nvSpPr>
        <p:spPr>
          <a:xfrm>
            <a:off x="0" y="-70805"/>
            <a:ext cx="12192000" cy="142083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DA4F5F-2DC7-4F92-8CB8-593EE99D299F}"/>
              </a:ext>
            </a:extLst>
          </p:cNvPr>
          <p:cNvSpPr/>
          <p:nvPr/>
        </p:nvSpPr>
        <p:spPr>
          <a:xfrm>
            <a:off x="2031978" y="1233118"/>
            <a:ext cx="1014717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: Rounded Corners 18"/>
          <p:cNvSpPr/>
          <p:nvPr/>
        </p:nvSpPr>
        <p:spPr>
          <a:xfrm>
            <a:off x="4465674" y="2060925"/>
            <a:ext cx="7025289" cy="1104757"/>
          </a:xfrm>
          <a:prstGeom prst="roundRect">
            <a:avLst>
              <a:gd name="adj" fmla="val 50000"/>
            </a:avLst>
          </a:prstGeom>
          <a:solidFill>
            <a:schemeClr val="bg1">
              <a:alpha val="95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tx1"/>
              </a:solidFill>
            </a:endParaRPr>
          </a:p>
        </p:txBody>
      </p:sp>
      <p:sp>
        <p:nvSpPr>
          <p:cNvPr id="18" name="Title 4"/>
          <p:cNvSpPr txBox="1">
            <a:spLocks noChangeArrowheads="1"/>
          </p:cNvSpPr>
          <p:nvPr/>
        </p:nvSpPr>
        <p:spPr>
          <a:xfrm>
            <a:off x="4742631" y="2199759"/>
            <a:ext cx="6602309" cy="827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Hoạt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động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3.1: </a:t>
            </a:r>
            <a:r>
              <a:rPr lang="vi-VN" sz="2200" b="1" spc="-30" dirty="0">
                <a:solidFill>
                  <a:srgbClr val="C00000"/>
                </a:solidFill>
                <a:ea typeface="Calibri"/>
              </a:rPr>
              <a:t>L</a:t>
            </a:r>
            <a:r>
              <a:rPr lang="x-none" sz="2200" b="1" spc="-30">
                <a:solidFill>
                  <a:srgbClr val="C00000"/>
                </a:solidFill>
                <a:ea typeface="Calibri"/>
              </a:rPr>
              <a:t>ập kế hoạch</a:t>
            </a:r>
            <a:r>
              <a:rPr lang="x-none" sz="2200">
                <a:solidFill>
                  <a:srgbClr val="C00000"/>
                </a:solidFill>
                <a:ea typeface="Calibri"/>
              </a:rPr>
              <a:t> </a:t>
            </a:r>
            <a:r>
              <a:rPr lang="en-US" sz="2200" b="1" dirty="0">
                <a:solidFill>
                  <a:srgbClr val="C00000"/>
                </a:solidFill>
                <a:ea typeface="Calibri"/>
              </a:rPr>
              <a:t>SHCM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phù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hợp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với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điều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kiện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thực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tế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của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trường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mầm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non </a:t>
            </a:r>
            <a:endParaRPr lang="en-US" sz="2200" b="1" dirty="0">
              <a:solidFill>
                <a:srgbClr val="00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00000"/>
              </a:lnSpc>
            </a:pPr>
            <a:endParaRPr lang="en-ID" altLang="en-US" sz="2200" dirty="0">
              <a:solidFill>
                <a:srgbClr val="0066FF"/>
              </a:solidFill>
            </a:endParaRPr>
          </a:p>
        </p:txBody>
      </p:sp>
      <p:sp>
        <p:nvSpPr>
          <p:cNvPr id="21" name="Title 4"/>
          <p:cNvSpPr txBox="1">
            <a:spLocks noChangeArrowheads="1"/>
          </p:cNvSpPr>
          <p:nvPr/>
        </p:nvSpPr>
        <p:spPr>
          <a:xfrm>
            <a:off x="4764398" y="3657031"/>
            <a:ext cx="6580542" cy="827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</a:pP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Hoạt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động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3.2.  </a:t>
            </a:r>
            <a:r>
              <a:rPr lang="vi-VN" sz="2200" b="1" dirty="0">
                <a:solidFill>
                  <a:srgbClr val="C00000"/>
                </a:solidFill>
                <a:ea typeface="Times New Roman"/>
              </a:rPr>
              <a:t>Tổ chức chỉ đạo</a:t>
            </a:r>
            <a:r>
              <a:rPr lang="en-US" sz="2200" b="1" dirty="0">
                <a:solidFill>
                  <a:srgbClr val="C00000"/>
                </a:solidFill>
                <a:ea typeface="Times New Roman"/>
              </a:rPr>
              <a:t> </a:t>
            </a:r>
            <a:r>
              <a:rPr lang="en-US" sz="2200" b="1" dirty="0" err="1">
                <a:solidFill>
                  <a:srgbClr val="0066FF"/>
                </a:solidFill>
                <a:ea typeface="Times New Roman"/>
              </a:rPr>
              <a:t>và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thực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hiện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SHCM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phù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hợp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điều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kiện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thực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tế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của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trường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mầm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non</a:t>
            </a:r>
            <a:endParaRPr lang="en-US" sz="2200" b="1" dirty="0">
              <a:solidFill>
                <a:srgbClr val="00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ID" altLang="en-US" sz="2600" dirty="0">
                <a:solidFill>
                  <a:srgbClr val="0066FF"/>
                </a:solidFill>
              </a:rPr>
              <a:t>                </a:t>
            </a:r>
          </a:p>
        </p:txBody>
      </p:sp>
      <p:sp>
        <p:nvSpPr>
          <p:cNvPr id="30" name="Flowchart: Alternate Process 29"/>
          <p:cNvSpPr/>
          <p:nvPr/>
        </p:nvSpPr>
        <p:spPr>
          <a:xfrm>
            <a:off x="747424" y="2199759"/>
            <a:ext cx="2594343" cy="3848391"/>
          </a:xfrm>
          <a:prstGeom prst="flowChartAlternateProcess">
            <a:avLst/>
          </a:prstGeom>
          <a:solidFill>
            <a:schemeClr val="accent2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978195" y="2317326"/>
            <a:ext cx="21265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Hướng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dẫn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sinh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hoạt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chuyên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môn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phù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hợp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với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điều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kiện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thực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tế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của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trường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mầm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non </a:t>
            </a:r>
            <a:endParaRPr lang="en-US" sz="2600" dirty="0"/>
          </a:p>
        </p:txBody>
      </p:sp>
      <p:sp>
        <p:nvSpPr>
          <p:cNvPr id="36" name="Rectangle: Rounded Corners 18"/>
          <p:cNvSpPr/>
          <p:nvPr/>
        </p:nvSpPr>
        <p:spPr>
          <a:xfrm>
            <a:off x="4469212" y="5241851"/>
            <a:ext cx="7025289" cy="1052623"/>
          </a:xfrm>
          <a:prstGeom prst="roundRect">
            <a:avLst>
              <a:gd name="adj" fmla="val 50000"/>
            </a:avLst>
          </a:prstGeom>
          <a:solidFill>
            <a:schemeClr val="bg1">
              <a:alpha val="95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tx1"/>
              </a:solidFill>
            </a:endParaRPr>
          </a:p>
        </p:txBody>
      </p:sp>
      <p:sp>
        <p:nvSpPr>
          <p:cNvPr id="37" name="Title 4"/>
          <p:cNvSpPr txBox="1">
            <a:spLocks noChangeArrowheads="1"/>
          </p:cNvSpPr>
          <p:nvPr/>
        </p:nvSpPr>
        <p:spPr>
          <a:xfrm>
            <a:off x="4767936" y="5340583"/>
            <a:ext cx="6580542" cy="827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Hoạt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động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3.3. </a:t>
            </a:r>
            <a:r>
              <a:rPr lang="vi-VN" sz="2200" b="1" dirty="0">
                <a:solidFill>
                  <a:srgbClr val="C00000"/>
                </a:solidFill>
                <a:ea typeface="Calibri"/>
              </a:rPr>
              <a:t>Đánh giá </a:t>
            </a:r>
            <a:r>
              <a:rPr lang="en-US" sz="2200" b="1" dirty="0">
                <a:solidFill>
                  <a:srgbClr val="C00000"/>
                </a:solidFill>
                <a:ea typeface="Calibri"/>
              </a:rPr>
              <a:t>SHCM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phù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hợp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với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điều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kiện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thực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tế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của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trường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rgbClr val="0066FF"/>
                </a:solidFill>
                <a:ea typeface="Calibri"/>
              </a:rPr>
              <a:t>mầm</a:t>
            </a:r>
            <a:r>
              <a:rPr lang="en-US" sz="2200" b="1" dirty="0">
                <a:solidFill>
                  <a:srgbClr val="0066FF"/>
                </a:solidFill>
                <a:ea typeface="Calibri"/>
              </a:rPr>
              <a:t> non </a:t>
            </a:r>
            <a:endParaRPr lang="en-US" sz="2200" b="1" dirty="0">
              <a:solidFill>
                <a:srgbClr val="00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lnSpc>
                <a:spcPct val="100000"/>
              </a:lnSpc>
            </a:pPr>
            <a:endParaRPr lang="en-ID" altLang="en-US" sz="2200" dirty="0">
              <a:solidFill>
                <a:srgbClr val="0066FF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597496" y="2678853"/>
            <a:ext cx="709006" cy="1"/>
          </a:xfrm>
          <a:prstGeom prst="straightConnector1">
            <a:avLst/>
          </a:prstGeom>
          <a:ln w="762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3597496" y="4161683"/>
            <a:ext cx="709006" cy="1"/>
          </a:xfrm>
          <a:prstGeom prst="straightConnector1">
            <a:avLst/>
          </a:prstGeom>
          <a:ln w="762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3619077" y="5733529"/>
            <a:ext cx="709006" cy="1"/>
          </a:xfrm>
          <a:prstGeom prst="straightConnector1">
            <a:avLst/>
          </a:prstGeom>
          <a:ln w="762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entagon 19"/>
          <p:cNvSpPr/>
          <p:nvPr/>
        </p:nvSpPr>
        <p:spPr>
          <a:xfrm>
            <a:off x="-25644" y="321"/>
            <a:ext cx="3885263" cy="1567299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NỘI DUNG 3</a:t>
            </a:r>
            <a:endParaRPr lang="en-US" sz="30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5E0BE8B-91E4-42B9-893E-3759D53E7692}"/>
              </a:ext>
            </a:extLst>
          </p:cNvPr>
          <p:cNvSpPr/>
          <p:nvPr/>
        </p:nvSpPr>
        <p:spPr>
          <a:xfrm>
            <a:off x="5637965" y="180572"/>
            <a:ext cx="6528391" cy="742641"/>
          </a:xfrm>
          <a:prstGeom prst="rect">
            <a:avLst/>
          </a:prstGeom>
          <a:noFill/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algn="r">
              <a:tabLst>
                <a:tab pos="1090930" algn="l"/>
              </a:tabLst>
            </a:pPr>
            <a:r>
              <a:rPr lang="en-US" sz="1600" b="1" dirty="0" err="1">
                <a:solidFill>
                  <a:schemeClr val="bg1"/>
                </a:solidFill>
                <a:latin typeface="Times New Roman"/>
                <a:ea typeface="Times New Roman"/>
              </a:rPr>
              <a:t>Chuyên</a:t>
            </a:r>
            <a:r>
              <a:rPr lang="en-US" sz="1600" b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Times New Roman"/>
                <a:ea typeface="Times New Roman"/>
              </a:rPr>
              <a:t>đề</a:t>
            </a:r>
            <a:r>
              <a:rPr lang="en-US" sz="1600" b="1" dirty="0">
                <a:solidFill>
                  <a:schemeClr val="bg1"/>
                </a:solidFill>
                <a:latin typeface="Times New Roman"/>
                <a:ea typeface="Times New Roman"/>
              </a:rPr>
              <a:t>:</a:t>
            </a:r>
            <a:endParaRPr lang="en-US" sz="1600" dirty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algn="r">
              <a:tabLst>
                <a:tab pos="1090930" algn="l"/>
              </a:tabLst>
            </a:pPr>
            <a:r>
              <a:rPr lang="en-US" sz="16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HƯỚNG DẪN SINH HOẠT CHUYÊN MÔN </a:t>
            </a:r>
            <a:endParaRPr lang="en-US" sz="1600" dirty="0">
              <a:solidFill>
                <a:schemeClr val="bg1"/>
              </a:solidFill>
              <a:latin typeface="Times New Roman"/>
              <a:ea typeface="Calibri"/>
              <a:cs typeface="Times New Roman"/>
            </a:endParaRPr>
          </a:p>
          <a:p>
            <a:pPr algn="r">
              <a:tabLst>
                <a:tab pos="1090930" algn="l"/>
              </a:tabLst>
            </a:pPr>
            <a:r>
              <a:rPr lang="en-US" sz="16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PHÙ HỢP VỚI ĐIỀU KIỆN THỰC TẾ CỦA TRƯỜNG MẦM NON</a:t>
            </a:r>
            <a:endParaRPr lang="en-US" sz="1600" dirty="0">
              <a:solidFill>
                <a:schemeClr val="bg1"/>
              </a:solidFill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62899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0BD5F0B-5066-41B0-88BE-A9B646016BEE}"/>
              </a:ext>
            </a:extLst>
          </p:cNvPr>
          <p:cNvSpPr/>
          <p:nvPr/>
        </p:nvSpPr>
        <p:spPr>
          <a:xfrm>
            <a:off x="0" y="-2"/>
            <a:ext cx="12192000" cy="15831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DA4F5F-2DC7-4F92-8CB8-593EE99D299F}"/>
              </a:ext>
            </a:extLst>
          </p:cNvPr>
          <p:cNvSpPr/>
          <p:nvPr/>
        </p:nvSpPr>
        <p:spPr>
          <a:xfrm>
            <a:off x="2031978" y="1342302"/>
            <a:ext cx="1014717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ectangle: Rounded Corners 43">
            <a:extLst>
              <a:ext uri="{FF2B5EF4-FFF2-40B4-BE49-F238E27FC236}">
                <a16:creationId xmlns:a16="http://schemas.microsoft.com/office/drawing/2014/main" id="{B4CC4CB2-0F31-45F0-8F45-F8E26A48FE49}"/>
              </a:ext>
            </a:extLst>
          </p:cNvPr>
          <p:cNvSpPr/>
          <p:nvPr/>
        </p:nvSpPr>
        <p:spPr>
          <a:xfrm>
            <a:off x="347248" y="2238234"/>
            <a:ext cx="11567248" cy="4435522"/>
          </a:xfrm>
          <a:prstGeom prst="roundRect">
            <a:avLst>
              <a:gd name="adj" fmla="val 3319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A1DA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45" algn="just">
              <a:lnSpc>
                <a:spcPct val="150000"/>
              </a:lnSpc>
              <a:tabLst>
                <a:tab pos="540385" algn="l"/>
              </a:tabLst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1319" y="2361063"/>
            <a:ext cx="114231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>
                <a:solidFill>
                  <a:srgbClr val="FF0000"/>
                </a:solidFill>
                <a:latin typeface="Times New Roman"/>
                <a:ea typeface="Calibri"/>
              </a:rPr>
              <a:t>Các</a:t>
            </a:r>
            <a:r>
              <a:rPr lang="en-US" sz="2200" b="1" dirty="0">
                <a:solidFill>
                  <a:srgbClr val="FF0000"/>
                </a:solidFill>
                <a:latin typeface="Times New Roman"/>
                <a:ea typeface="Calibri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/>
                <a:ea typeface="Calibri"/>
              </a:rPr>
              <a:t>bước</a:t>
            </a:r>
            <a:r>
              <a:rPr lang="en-US" sz="2200" b="1" dirty="0">
                <a:solidFill>
                  <a:srgbClr val="FF0000"/>
                </a:solidFill>
                <a:latin typeface="Times New Roman"/>
                <a:ea typeface="Calibri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/>
                <a:ea typeface="Calibri"/>
              </a:rPr>
              <a:t>lập</a:t>
            </a:r>
            <a:r>
              <a:rPr lang="en-US" sz="2200" b="1" dirty="0">
                <a:solidFill>
                  <a:srgbClr val="FF0000"/>
                </a:solidFill>
                <a:latin typeface="Times New Roman"/>
                <a:ea typeface="Calibri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/>
                <a:ea typeface="Calibri"/>
              </a:rPr>
              <a:t>kế</a:t>
            </a:r>
            <a:r>
              <a:rPr lang="en-US" sz="2200" b="1" dirty="0">
                <a:solidFill>
                  <a:srgbClr val="FF0000"/>
                </a:solidFill>
                <a:latin typeface="Times New Roman"/>
                <a:ea typeface="Calibri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/>
                <a:ea typeface="Calibri"/>
              </a:rPr>
              <a:t>hoạch</a:t>
            </a:r>
            <a:r>
              <a:rPr lang="en-US" sz="2200" b="1" dirty="0">
                <a:solidFill>
                  <a:srgbClr val="FF0000"/>
                </a:solidFill>
                <a:latin typeface="Times New Roman"/>
                <a:ea typeface="Calibri"/>
              </a:rPr>
              <a:t> SHCM </a:t>
            </a:r>
            <a:r>
              <a:rPr lang="en-US" sz="2200" b="1" dirty="0" err="1">
                <a:solidFill>
                  <a:srgbClr val="FF0000"/>
                </a:solidFill>
                <a:latin typeface="Times New Roman"/>
                <a:ea typeface="Calibri"/>
              </a:rPr>
              <a:t>phù</a:t>
            </a:r>
            <a:r>
              <a:rPr lang="en-US" sz="2200" b="1" dirty="0">
                <a:solidFill>
                  <a:srgbClr val="FF0000"/>
                </a:solidFill>
                <a:latin typeface="Times New Roman"/>
                <a:ea typeface="Calibri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/>
                <a:ea typeface="Calibri"/>
              </a:rPr>
              <a:t>hợp</a:t>
            </a:r>
            <a:r>
              <a:rPr lang="en-US" sz="2200" b="1" dirty="0">
                <a:solidFill>
                  <a:srgbClr val="FF0000"/>
                </a:solidFill>
                <a:latin typeface="Times New Roman"/>
                <a:ea typeface="Calibri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/>
                <a:ea typeface="Calibri"/>
              </a:rPr>
              <a:t>với</a:t>
            </a:r>
            <a:r>
              <a:rPr lang="en-US" sz="2200" b="1" dirty="0">
                <a:solidFill>
                  <a:srgbClr val="FF0000"/>
                </a:solidFill>
                <a:latin typeface="Times New Roman"/>
                <a:ea typeface="Calibri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/>
                <a:ea typeface="Calibri"/>
              </a:rPr>
              <a:t>điều</a:t>
            </a:r>
            <a:r>
              <a:rPr lang="en-US" sz="2200" b="1" dirty="0">
                <a:solidFill>
                  <a:srgbClr val="FF0000"/>
                </a:solidFill>
                <a:latin typeface="Times New Roman"/>
                <a:ea typeface="Calibri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/>
                <a:ea typeface="Calibri"/>
              </a:rPr>
              <a:t>kiện</a:t>
            </a:r>
            <a:r>
              <a:rPr lang="en-US" sz="2200" b="1" dirty="0">
                <a:solidFill>
                  <a:srgbClr val="FF0000"/>
                </a:solidFill>
                <a:latin typeface="Times New Roman"/>
                <a:ea typeface="Calibri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/>
                <a:ea typeface="Calibri"/>
              </a:rPr>
              <a:t>thực</a:t>
            </a:r>
            <a:r>
              <a:rPr lang="en-US" sz="2200" b="1" dirty="0">
                <a:solidFill>
                  <a:srgbClr val="FF0000"/>
                </a:solidFill>
                <a:latin typeface="Times New Roman"/>
                <a:ea typeface="Calibri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/>
                <a:ea typeface="Calibri"/>
              </a:rPr>
              <a:t>tế</a:t>
            </a:r>
            <a:r>
              <a:rPr lang="en-US" sz="2200" b="1" dirty="0">
                <a:solidFill>
                  <a:srgbClr val="FF0000"/>
                </a:solidFill>
                <a:latin typeface="Times New Roman"/>
                <a:ea typeface="Calibri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/>
                <a:ea typeface="Calibri"/>
              </a:rPr>
              <a:t>của</a:t>
            </a:r>
            <a:r>
              <a:rPr lang="en-US" sz="2200" b="1" dirty="0">
                <a:solidFill>
                  <a:srgbClr val="FF0000"/>
                </a:solidFill>
                <a:latin typeface="Times New Roman"/>
                <a:ea typeface="Calibri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/>
                <a:ea typeface="Calibri"/>
              </a:rPr>
              <a:t>trường</a:t>
            </a:r>
            <a:r>
              <a:rPr lang="en-US" sz="2200" b="1" dirty="0">
                <a:solidFill>
                  <a:srgbClr val="FF0000"/>
                </a:solidFill>
                <a:latin typeface="Times New Roman"/>
                <a:ea typeface="Calibri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/>
                <a:ea typeface="Calibri"/>
              </a:rPr>
              <a:t>mầm</a:t>
            </a:r>
            <a:r>
              <a:rPr lang="en-US" sz="2200" b="1" dirty="0">
                <a:solidFill>
                  <a:srgbClr val="FF0000"/>
                </a:solidFill>
                <a:latin typeface="Times New Roman"/>
                <a:ea typeface="Calibri"/>
              </a:rPr>
              <a:t> non: </a:t>
            </a:r>
            <a:endParaRPr lang="en-US" sz="2200" b="1" dirty="0">
              <a:solidFill>
                <a:srgbClr val="FF0000"/>
              </a:solidFill>
            </a:endParaRPr>
          </a:p>
        </p:txBody>
      </p:sp>
      <p:graphicFrame>
        <p:nvGraphicFramePr>
          <p:cNvPr id="24" name="Diagram 23"/>
          <p:cNvGraphicFramePr/>
          <p:nvPr>
            <p:extLst>
              <p:ext uri="{D42A27DB-BD31-4B8C-83A1-F6EECF244321}">
                <p14:modId xmlns:p14="http://schemas.microsoft.com/office/powerpoint/2010/main" val="1871543283"/>
              </p:ext>
            </p:extLst>
          </p:nvPr>
        </p:nvGraphicFramePr>
        <p:xfrm>
          <a:off x="776168" y="3065628"/>
          <a:ext cx="10537826" cy="3348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Rounded Rectangle 16"/>
          <p:cNvSpPr/>
          <p:nvPr/>
        </p:nvSpPr>
        <p:spPr>
          <a:xfrm>
            <a:off x="3745189" y="319655"/>
            <a:ext cx="6951164" cy="92863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entagon 17"/>
          <p:cNvSpPr/>
          <p:nvPr/>
        </p:nvSpPr>
        <p:spPr>
          <a:xfrm>
            <a:off x="-25644" y="321"/>
            <a:ext cx="3885263" cy="1567299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NỘI DUNG 3</a:t>
            </a:r>
            <a:endParaRPr lang="en-US" sz="3000" dirty="0"/>
          </a:p>
        </p:txBody>
      </p:sp>
      <p:sp>
        <p:nvSpPr>
          <p:cNvPr id="15" name="Title 4"/>
          <p:cNvSpPr txBox="1">
            <a:spLocks noChangeArrowheads="1"/>
          </p:cNvSpPr>
          <p:nvPr/>
        </p:nvSpPr>
        <p:spPr>
          <a:xfrm>
            <a:off x="3881783" y="370426"/>
            <a:ext cx="6814570" cy="827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2200" b="1" dirty="0" err="1">
                <a:solidFill>
                  <a:schemeClr val="bg1"/>
                </a:solidFill>
                <a:ea typeface="Calibri"/>
              </a:rPr>
              <a:t>Hoạt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động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3.1: </a:t>
            </a:r>
            <a:r>
              <a:rPr lang="vi-VN" sz="2200" b="1" spc="-30" dirty="0">
                <a:solidFill>
                  <a:schemeClr val="bg1"/>
                </a:solidFill>
                <a:ea typeface="Calibri"/>
              </a:rPr>
              <a:t>L</a:t>
            </a:r>
            <a:r>
              <a:rPr lang="x-none" sz="2200" b="1" spc="-30" dirty="0">
                <a:solidFill>
                  <a:schemeClr val="bg1"/>
                </a:solidFill>
                <a:ea typeface="Calibri"/>
              </a:rPr>
              <a:t>ập kế hoạch</a:t>
            </a:r>
            <a:r>
              <a:rPr lang="x-none" sz="2200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SHCM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phù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hợp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với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điều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kiện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thực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tế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của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trường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ea typeface="Calibri"/>
              </a:rPr>
              <a:t>mầm</a:t>
            </a:r>
            <a:r>
              <a:rPr lang="en-US" sz="2200" b="1" dirty="0">
                <a:solidFill>
                  <a:schemeClr val="bg1"/>
                </a:solidFill>
                <a:ea typeface="Calibri"/>
              </a:rPr>
              <a:t> non </a:t>
            </a:r>
            <a:endParaRPr lang="en-US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10000"/>
              </a:lnSpc>
            </a:pPr>
            <a:endParaRPr lang="en-ID" alt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30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SECTOMILLISECCONVERTED" val="1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object type=&quot;3&quot; unique_id=&quot;15577&quot;&gt;&lt;property id=&quot;20148&quot; value=&quot;5&quot;/&gt;&lt;property id=&quot;20300&quot; value=&quot;Slide 2&quot;/&gt;&lt;property id=&quot;20307&quot; value=&quot;277&quot;/&gt;&lt;/object&gt;&lt;object type=&quot;3&quot; unique_id=&quot;15580&quot;&gt;&lt;property id=&quot;20148&quot; value=&quot;5&quot;/&gt;&lt;property id=&quot;20300&quot; value=&quot;Slide 3&quot;/&gt;&lt;property id=&quot;20307&quot; value=&quot;283&quot;/&gt;&lt;/object&gt;&lt;object type=&quot;3&quot; unique_id=&quot;15599&quot;&gt;&lt;property id=&quot;20148&quot; value=&quot;5&quot;/&gt;&lt;property id=&quot;20300&quot; value=&quot;Slide 9&quot;/&gt;&lt;property id=&quot;20307&quot; value=&quot;302&quot;/&gt;&lt;/object&gt;&lt;object type=&quot;3&quot; unique_id=&quot;15600&quot;&gt;&lt;property id=&quot;20148&quot; value=&quot;5&quot;/&gt;&lt;property id=&quot;20300&quot; value=&quot;Slide 10&quot;/&gt;&lt;property id=&quot;20307&quot; value=&quot;303&quot;/&gt;&lt;/object&gt;&lt;object type=&quot;3&quot; unique_id=&quot;15601&quot;&gt;&lt;property id=&quot;20148&quot; value=&quot;5&quot;/&gt;&lt;property id=&quot;20300&quot; value=&quot;Slide 11&quot;/&gt;&lt;property id=&quot;20307&quot; value=&quot;304&quot;/&gt;&lt;/object&gt;&lt;object type=&quot;3&quot; unique_id=&quot;15605&quot;&gt;&lt;property id=&quot;20148&quot; value=&quot;5&quot;/&gt;&lt;property id=&quot;20300&quot; value=&quot;Slide 13&quot;/&gt;&lt;property id=&quot;20307&quot; value=&quot;308&quot;/&gt;&lt;/object&gt;&lt;object type=&quot;3&quot; unique_id=&quot;15606&quot;&gt;&lt;property id=&quot;20148&quot; value=&quot;5&quot;/&gt;&lt;property id=&quot;20300&quot; value=&quot;Slide 14&quot;/&gt;&lt;property id=&quot;20307&quot; value=&quot;309&quot;/&gt;&lt;/object&gt;&lt;object type=&quot;3&quot; unique_id=&quot;15609&quot;&gt;&lt;property id=&quot;20148&quot; value=&quot;5&quot;/&gt;&lt;property id=&quot;20300&quot; value=&quot;Slide 16&quot;/&gt;&lt;property id=&quot;20307&quot; value=&quot;312&quot;/&gt;&lt;/object&gt;&lt;object type=&quot;3&quot; unique_id=&quot;15611&quot;&gt;&lt;property id=&quot;20148&quot; value=&quot;5&quot;/&gt;&lt;property id=&quot;20300&quot; value=&quot;Slide 18&quot;/&gt;&lt;property id=&quot;20307&quot; value=&quot;314&quot;/&gt;&lt;/object&gt;&lt;object type=&quot;3&quot; unique_id=&quot;15614&quot;&gt;&lt;property id=&quot;20148&quot; value=&quot;5&quot;/&gt;&lt;property id=&quot;20300&quot; value=&quot;Slide 22&quot;/&gt;&lt;property id=&quot;20307&quot; value=&quot;317&quot;/&gt;&lt;/object&gt;&lt;object type=&quot;3&quot; unique_id=&quot;15620&quot;&gt;&lt;property id=&quot;20148&quot; value=&quot;5&quot;/&gt;&lt;property id=&quot;20300&quot; value=&quot;Slide 26&quot;/&gt;&lt;property id=&quot;20307&quot; value=&quot;323&quot;/&gt;&lt;/object&gt;&lt;object type=&quot;3&quot; unique_id=&quot;15916&quot;&gt;&lt;property id=&quot;20148&quot; value=&quot;5&quot;/&gt;&lt;property id=&quot;20300&quot; value=&quot;Slide 4&quot;/&gt;&lt;property id=&quot;20307&quot; value=&quot;330&quot;/&gt;&lt;/object&gt;&lt;object type=&quot;3&quot; unique_id=&quot;15917&quot;&gt;&lt;property id=&quot;20148&quot; value=&quot;5&quot;/&gt;&lt;property id=&quot;20300&quot; value=&quot;Slide 5&quot;/&gt;&lt;property id=&quot;20307&quot; value=&quot;343&quot;/&gt;&lt;/object&gt;&lt;object type=&quot;3&quot; unique_id=&quot;15918&quot;&gt;&lt;property id=&quot;20148&quot; value=&quot;5&quot;/&gt;&lt;property id=&quot;20300&quot; value=&quot;Slide 6&quot;/&gt;&lt;property id=&quot;20307&quot; value=&quot;344&quot;/&gt;&lt;/object&gt;&lt;object type=&quot;3&quot; unique_id=&quot;15919&quot;&gt;&lt;property id=&quot;20148&quot; value=&quot;5&quot;/&gt;&lt;property id=&quot;20300&quot; value=&quot;Slide 7 - &amp;quot;Thực trạng sinh hoạt chuyên môn của trường mầm non hiện nay&amp;quot;&quot;/&gt;&lt;property id=&quot;20307&quot; value=&quot;327&quot;/&gt;&lt;/object&gt;&lt;object type=&quot;3&quot; unique_id=&quot;15920&quot;&gt;&lt;property id=&quot;20148&quot; value=&quot;5&quot;/&gt;&lt;property id=&quot;20300&quot; value=&quot;Slide 8&quot;/&gt;&lt;property id=&quot;20307&quot; value=&quot;328&quot;/&gt;&lt;/object&gt;&lt;object type=&quot;3&quot; unique_id=&quot;15921&quot;&gt;&lt;property id=&quot;20148&quot; value=&quot;5&quot;/&gt;&lt;property id=&quot;20300&quot; value=&quot;Slide 12&quot;/&gt;&lt;property id=&quot;20307&quot; value=&quot;331&quot;/&gt;&lt;/object&gt;&lt;object type=&quot;3&quot; unique_id=&quot;15922&quot;&gt;&lt;property id=&quot;20148&quot; value=&quot;5&quot;/&gt;&lt;property id=&quot;20300&quot; value=&quot;Slide 15&quot;/&gt;&lt;property id=&quot;20307&quot; value=&quot;332&quot;/&gt;&lt;/object&gt;&lt;object type=&quot;3&quot; unique_id=&quot;15923&quot;&gt;&lt;property id=&quot;20148&quot; value=&quot;5&quot;/&gt;&lt;property id=&quot;20300&quot; value=&quot;Slide 17&quot;/&gt;&lt;property id=&quot;20307&quot; value=&quot;333&quot;/&gt;&lt;/object&gt;&lt;object type=&quot;3&quot; unique_id=&quot;15924&quot;&gt;&lt;property id=&quot;20148&quot; value=&quot;5&quot;/&gt;&lt;property id=&quot;20300&quot; value=&quot;Slide 19&quot;/&gt;&lt;property id=&quot;20307&quot; value=&quot;341&quot;/&gt;&lt;/object&gt;&lt;object type=&quot;3&quot; unique_id=&quot;15925&quot;&gt;&lt;property id=&quot;20148&quot; value=&quot;5&quot;/&gt;&lt;property id=&quot;20300&quot; value=&quot;Slide 20&quot;/&gt;&lt;property id=&quot;20307&quot; value=&quot;342&quot;/&gt;&lt;/object&gt;&lt;object type=&quot;3&quot; unique_id=&quot;15926&quot;&gt;&lt;property id=&quot;20148&quot; value=&quot;5&quot;/&gt;&lt;property id=&quot;20300&quot; value=&quot;Slide 21&quot;/&gt;&lt;property id=&quot;20307&quot; value=&quot;334&quot;/&gt;&lt;/object&gt;&lt;object type=&quot;3&quot; unique_id=&quot;15927&quot;&gt;&lt;property id=&quot;20148&quot; value=&quot;5&quot;/&gt;&lt;property id=&quot;20300&quot; value=&quot;Slide 23&quot;/&gt;&lt;property id=&quot;20307&quot; value=&quot;339&quot;/&gt;&lt;/object&gt;&lt;object type=&quot;3&quot; unique_id=&quot;15928&quot;&gt;&lt;property id=&quot;20148&quot; value=&quot;5&quot;/&gt;&lt;property id=&quot;20300&quot; value=&quot;Slide 24&quot;/&gt;&lt;property id=&quot;20307&quot; value=&quot;340&quot;/&gt;&lt;/object&gt;&lt;object type=&quot;3&quot; unique_id=&quot;15929&quot;&gt;&lt;property id=&quot;20148&quot; value=&quot;5&quot;/&gt;&lt;property id=&quot;20300&quot; value=&quot;Slide 25&quot;/&gt;&lt;property id=&quot;20307&quot; value=&quot;335&quot;/&gt;&lt;/object&gt;&lt;object type=&quot;3&quot; unique_id=&quot;15930&quot;&gt;&lt;property id=&quot;20148&quot; value=&quot;5&quot;/&gt;&lt;property id=&quot;20300&quot; value=&quot;Slide 27&quot;/&gt;&lt;property id=&quot;20307&quot; value=&quot;337&quot;/&gt;&lt;/object&gt;&lt;object type=&quot;3&quot; unique_id=&quot;15931&quot;&gt;&lt;property id=&quot;20148&quot; value=&quot;5&quot;/&gt;&lt;property id=&quot;20300&quot; value=&quot;Slide 28&quot;/&gt;&lt;property id=&quot;20307&quot; value=&quot;338&quot;/&gt;&lt;/object&gt;&lt;/object&gt;&lt;object type=&quot;8&quot; unique_id=&quot;10044&quot;&gt;&lt;/object&gt;&lt;/object&gt;&lt;/database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Luận văn Thạc sĩ">
      <a:majorFont>
        <a:latin typeface="UTM Avo"/>
        <a:ea typeface=""/>
        <a:cs typeface=""/>
      </a:majorFont>
      <a:minorFont>
        <a:latin typeface="UTM Av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3130</TotalTime>
  <Words>3565</Words>
  <Application>Microsoft Office PowerPoint</Application>
  <PresentationFormat>Widescreen</PresentationFormat>
  <Paragraphs>469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UTM Centur</vt:lpstr>
      <vt:lpstr>Open Sans</vt:lpstr>
      <vt:lpstr>UTM Avo</vt:lpstr>
      <vt:lpstr>Times New Roman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Thực trạng sinh hoạt chuyên môn của trường mầm non hiện nay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Thành Đỗ</dc:creator>
  <cp:lastModifiedBy>Dương Thị Thủy DJ457-HPH22</cp:lastModifiedBy>
  <cp:revision>283</cp:revision>
  <dcterms:created xsi:type="dcterms:W3CDTF">2021-03-30T01:38:22Z</dcterms:created>
  <dcterms:modified xsi:type="dcterms:W3CDTF">2022-08-15T10:17:51Z</dcterms:modified>
</cp:coreProperties>
</file>