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239" r:id="rId2"/>
  </p:sldMasterIdLst>
  <p:notesMasterIdLst>
    <p:notesMasterId r:id="rId24"/>
  </p:notesMasterIdLst>
  <p:handoutMasterIdLst>
    <p:handoutMasterId r:id="rId25"/>
  </p:handoutMasterIdLst>
  <p:sldIdLst>
    <p:sldId id="449" r:id="rId3"/>
    <p:sldId id="469" r:id="rId4"/>
    <p:sldId id="478" r:id="rId5"/>
    <p:sldId id="467" r:id="rId6"/>
    <p:sldId id="479" r:id="rId7"/>
    <p:sldId id="480" r:id="rId8"/>
    <p:sldId id="482" r:id="rId9"/>
    <p:sldId id="483" r:id="rId10"/>
    <p:sldId id="484" r:id="rId11"/>
    <p:sldId id="486" r:id="rId12"/>
    <p:sldId id="487" r:id="rId13"/>
    <p:sldId id="488" r:id="rId14"/>
    <p:sldId id="489" r:id="rId15"/>
    <p:sldId id="490" r:id="rId16"/>
    <p:sldId id="491" r:id="rId17"/>
    <p:sldId id="492" r:id="rId18"/>
    <p:sldId id="493" r:id="rId19"/>
    <p:sldId id="494" r:id="rId20"/>
    <p:sldId id="464" r:id="rId21"/>
    <p:sldId id="465" r:id="rId22"/>
    <p:sldId id="429"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181F"/>
    <a:srgbClr val="000099"/>
    <a:srgbClr val="99FFCC"/>
    <a:srgbClr val="990000"/>
    <a:srgbClr val="003300"/>
    <a:srgbClr val="008000"/>
    <a:srgbClr val="33CC33"/>
    <a:srgbClr val="507D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5" autoAdjust="0"/>
    <p:restoredTop sz="60589" autoAdjust="0"/>
  </p:normalViewPr>
  <p:slideViewPr>
    <p:cSldViewPr>
      <p:cViewPr varScale="1">
        <p:scale>
          <a:sx n="41" d="100"/>
          <a:sy n="41" d="100"/>
        </p:scale>
        <p:origin x="-1839"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1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8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vi-VN" altLang="vi-VN"/>
          </a:p>
        </p:txBody>
      </p:sp>
      <p:sp>
        <p:nvSpPr>
          <p:cNvPr id="2580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vi-VN" altLang="vi-VN"/>
          </a:p>
        </p:txBody>
      </p:sp>
      <p:sp>
        <p:nvSpPr>
          <p:cNvPr id="2580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vi-VN" altLang="vi-VN"/>
          </a:p>
        </p:txBody>
      </p:sp>
      <p:sp>
        <p:nvSpPr>
          <p:cNvPr id="2580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C7BE9D3-1952-44F3-81FE-60C7D8B5252E}" type="slidenum">
              <a:rPr lang="en-US" altLang="vi-VN"/>
              <a:pPr/>
              <a:t>‹#›</a:t>
            </a:fld>
            <a:endParaRPr lang="en-US" altLang="vi-VN"/>
          </a:p>
        </p:txBody>
      </p:sp>
    </p:spTree>
    <p:extLst>
      <p:ext uri="{BB962C8B-B14F-4D97-AF65-F5344CB8AC3E}">
        <p14:creationId xmlns:p14="http://schemas.microsoft.com/office/powerpoint/2010/main" val="2869945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vi-VN" altLang="vi-VN"/>
          </a:p>
        </p:txBody>
      </p:sp>
      <p:sp>
        <p:nvSpPr>
          <p:cNvPr id="289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vi-VN" altLang="vi-VN"/>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9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9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vi-VN" altLang="vi-VN"/>
          </a:p>
        </p:txBody>
      </p:sp>
      <p:sp>
        <p:nvSpPr>
          <p:cNvPr id="289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BBDFC46-D3C6-49D7-AF5B-F3AFD3F377A0}" type="slidenum">
              <a:rPr lang="en-US" altLang="vi-VN"/>
              <a:pPr/>
              <a:t>‹#›</a:t>
            </a:fld>
            <a:endParaRPr lang="en-US" altLang="vi-VN"/>
          </a:p>
        </p:txBody>
      </p:sp>
    </p:spTree>
    <p:extLst>
      <p:ext uri="{BB962C8B-B14F-4D97-AF65-F5344CB8AC3E}">
        <p14:creationId xmlns:p14="http://schemas.microsoft.com/office/powerpoint/2010/main" val="4114389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charset="0"/>
              </a:rPr>
              <a:t>Kính thưa: Đ/c …………………………Sở GD&amp;ĐT </a:t>
            </a:r>
          </a:p>
          <a:p>
            <a:r>
              <a:rPr lang="en-US" altLang="en-US" smtClean="0">
                <a:latin typeface="Arial" charset="0"/>
              </a:rPr>
              <a:t>Kính thưa: Các đc lãnh đạo, chuyên viên phòng GDMN; các đồng chí lãnh đạo Phòng GD&amp;ĐT tại các quận, huyện; lãnh đạo các trường mầm non trên địa bàn thành phố.</a:t>
            </a:r>
          </a:p>
          <a:p>
            <a:r>
              <a:rPr lang="en-US" altLang="en-US" smtClean="0">
                <a:latin typeface="Arial" charset="0"/>
              </a:rPr>
              <a:t>Được sự phân công của Sở GD&amp;ĐT, tôi xin phép được trao đổi cùng với các đồng chí về công tác quản lý thu, chi tại trường mầm non trên địa bàn thành phố.</a:t>
            </a: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530AE0-79A5-4AA6-BD64-550DADBF5A7D}" type="slidenum">
              <a:rPr lang="en-US" altLang="vi-VN"/>
              <a:pPr/>
              <a:t>1</a:t>
            </a:fld>
            <a:endParaRPr lang="en-US" altLang="vi-V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ChangeArrowheads="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charset="0"/>
              </a:rPr>
              <a:t>2. Quản lý và sử dụng kinh phí của Ban đại điện cha mẹ học sinh:</a:t>
            </a:r>
          </a:p>
          <a:p>
            <a:r>
              <a:rPr lang="en-US" altLang="en-US" smtClean="0">
                <a:latin typeface="Arial" charset="0"/>
              </a:rPr>
              <a:t>a) Trưởng ban Ban đại diện cha mẹ học sinh lớp chủ trì phối hợp với giáo viên chủ nhiệm lớp dự kiến kế hoạch chi tiêu kinh phí được ủng hộ, tài trợ</a:t>
            </a:r>
          </a:p>
          <a:p>
            <a:r>
              <a:rPr lang="en-US" altLang="en-US" smtClean="0">
                <a:latin typeface="Arial" charset="0"/>
              </a:rPr>
              <a:t>b) Trưởng ban Ban đại diện cha mẹ học sinh trường thống nhất với Hiệu trưởng để quyết định kế hoạch sử dụng kinh phí được ủng hộ, tài trợ</a:t>
            </a:r>
          </a:p>
          <a:p>
            <a:r>
              <a:rPr lang="en-US" altLang="en-US" smtClean="0">
                <a:latin typeface="Arial" charset="0"/>
              </a:rPr>
              <a:t>3. Việc thu, chi kinh phí của Ban đại diện cha mẹ học sinh phải bảo đảm nguyên tắc công khai, dân chủ; sau khi chi tiêu phải báo cáo công khai quyết toán kinh phí tại các cuộc họp toàn thể cha mẹ học sinh lớp và các cuộc họp toàn thể Ban đại diện cha mẹ học sinh trường. Không qui định mức kinh phí ủng hộ bình quân cho các cha mẹ học sinh.</a:t>
            </a:r>
          </a:p>
          <a:p>
            <a:r>
              <a:rPr lang="en-US" altLang="en-US" b="1" smtClean="0">
                <a:latin typeface="Arial" charset="0"/>
              </a:rPr>
              <a:t>4. Ban đại diện cha mẹ học sinh không được quyên góp của người học hoặc gia đình người học:</a:t>
            </a:r>
          </a:p>
          <a:p>
            <a:r>
              <a:rPr lang="en-US" altLang="en-US" smtClean="0">
                <a:latin typeface="Arial" charset="0"/>
              </a:rPr>
              <a:t>a) Các khoản ủng hộ không theo nguyên tắc tự nguyện.</a:t>
            </a:r>
          </a:p>
          <a:p>
            <a:r>
              <a:rPr lang="en-US" altLang="en-US" smtClean="0">
                <a:latin typeface="Arial" charset="0"/>
              </a:rPr>
              <a:t>b) Các khoản ủng hộ không phục vụ trực tiếp cho hoạt động của Ban đại diện cha mẹ học sinh: Bảo vệ cơ sở vật chất của nhà trường, bảo đảm an ninh nhà trường; trông coi phương tiện tham gia giao thông của học sinh; vệ sinh lớp học, vệ sinh trường; khen thưởng cán bộ quản lý, giáo viên, nhân viên nhà trường; mua sắm máy móc, trang thiết bị, đồ dùng dạy học cho trường, lớp học hoặc cho cán bộ quản lý, giáo viên và nhân viên nhà trường; hỗ trợ công tác quản lý, tổ chức dạy học và các hoạt động giáo dục; sửa chữa, nâng cấp, xây dựng mới các công trình của nhà trường.</a:t>
            </a:r>
          </a:p>
          <a:p>
            <a:endParaRPr lang="vi-VN" altLang="en-US" smtClean="0">
              <a:solidFill>
                <a:schemeClr val="bg1"/>
              </a:solidFill>
              <a:latin typeface="Tahoma" pitchFamily="34" charset="0"/>
              <a:cs typeface="Tahoma" pitchFamily="34"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184641D-C105-4235-8FEB-57686904D387}" type="slidenum">
              <a:rPr lang="en-US" altLang="en-US">
                <a:solidFill>
                  <a:srgbClr val="000000"/>
                </a:solidFill>
              </a:rPr>
              <a:pPr/>
              <a:t>10</a:t>
            </a:fld>
            <a:endParaRPr lang="en-US" alt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ChangeArrowheads="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solidFill>
                  <a:schemeClr val="bg1"/>
                </a:solidFill>
                <a:latin typeface="Tahoma" pitchFamily="34" charset="0"/>
                <a:cs typeface="Tahoma" pitchFamily="34" charset="0"/>
              </a:rPr>
              <a:t>Khắc phục 5 tồn tại, hạn chế trên cũng là 5 giải pháp để triển khai thực hiện tốt TT này tại các đơn vị.</a:t>
            </a:r>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4028C2E-E69F-4D25-AD05-BFDFD138A49F}" type="slidenum">
              <a:rPr lang="en-US" altLang="en-US">
                <a:solidFill>
                  <a:srgbClr val="000000"/>
                </a:solidFill>
              </a:rPr>
              <a:pPr/>
              <a:t>11</a:t>
            </a:fld>
            <a:endParaRPr lang="en-US"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ChangeArrowheads="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charset="0"/>
              </a:rPr>
              <a:t>Nội dung vận động, tiếp nhận tài trợ</a:t>
            </a:r>
          </a:p>
          <a:p>
            <a:r>
              <a:rPr lang="vi-VN" altLang="en-US" smtClean="0">
                <a:latin typeface="Arial" charset="0"/>
              </a:rPr>
              <a:t>a) Trang bị thiết bị, đồ dùng phục vụ dạy và học; thiết bị phục vụ nghiên cứu khoa học; cải tạo, sửa chữa, xây dựng các hạng mục công trình phục vụ hoạt động giáo dục tại cơ sở giáo dục;</a:t>
            </a:r>
            <a:endParaRPr lang="en-US" altLang="en-US" smtClean="0">
              <a:latin typeface="Arial" charset="0"/>
            </a:endParaRPr>
          </a:p>
          <a:p>
            <a:r>
              <a:rPr lang="vi-VN" altLang="en-US" smtClean="0">
                <a:latin typeface="Arial" charset="0"/>
              </a:rPr>
              <a:t>b) Hỗ trợ hoạt động giáo dục, đào tạo và nghiên cứu khoa học trong cơ sở giáo dục.</a:t>
            </a:r>
            <a:endParaRPr lang="en-US" altLang="en-US" smtClean="0">
              <a:latin typeface="Arial" charset="0"/>
            </a:endParaRPr>
          </a:p>
          <a:p>
            <a:r>
              <a:rPr lang="vi-VN" altLang="en-US" smtClean="0">
                <a:latin typeface="Arial" charset="0"/>
              </a:rPr>
              <a:t>2. Không vận động tài trợ để chi trả: thù lao giảng dạy; các khoản chi liên quan trực tiếp cho cán bộ quản lý, giáo viên, giảng viên và nhân viên, các hoạt động an ninh, bảo vệ; thù lao trông coi phương tiện tham gia giao thông của học sinh; thù lao duy trì vệ sinh lớp học, vệ sinh trường; khen thưởng cán bộ quản lý, giáo viên, nhân viên; các chi phí hỗ trợ công tác quản lý của cơ sở giáo dục.</a:t>
            </a:r>
            <a:endParaRPr lang="en-US" altLang="en-US" smtClean="0">
              <a:latin typeface="Arial" charset="0"/>
            </a:endParaRPr>
          </a:p>
          <a:p>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61D430B-C28D-4745-A94B-4E7C62FDA4C7}" type="slidenum">
              <a:rPr lang="en-US" altLang="en-US">
                <a:solidFill>
                  <a:srgbClr val="000000"/>
                </a:solidFill>
              </a:rPr>
              <a:pPr/>
              <a:t>12</a:t>
            </a:fld>
            <a:endParaRPr lang="en-US"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ChangeArrowheads="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charset="0"/>
              </a:rPr>
              <a:t>*Kế hoạch vận động tài trợ: </a:t>
            </a:r>
            <a:r>
              <a:rPr lang="en-US" altLang="en-US" smtClean="0">
                <a:latin typeface="Arial" charset="0"/>
              </a:rPr>
              <a:t>Phù hợp với nhiệm vụ triển khai năm học; xác định rõ nội dung, mục đích, đối tượng thụ hưởng, dự toán kinh phí và lộ trình thực hiện.</a:t>
            </a:r>
          </a:p>
          <a:p>
            <a:endParaRPr lang="en-US" altLang="en-US" smtClean="0">
              <a:latin typeface="Arial" charset="0"/>
            </a:endParaRPr>
          </a:p>
          <a:p>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F6D6FE1-DCB4-41DD-A503-EA1FD087B70A}" type="slidenum">
              <a:rPr lang="en-US" altLang="en-US">
                <a:solidFill>
                  <a:srgbClr val="000000"/>
                </a:solidFill>
              </a:rPr>
              <a:pPr/>
              <a:t>13</a:t>
            </a:fld>
            <a:endParaRPr lang="en-US" alt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ChangeArrowheads="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charset="0"/>
              </a:rPr>
              <a:t>*Kế hoạch vận động tài trợ: </a:t>
            </a:r>
            <a:r>
              <a:rPr lang="en-US" altLang="en-US" smtClean="0">
                <a:latin typeface="Arial" charset="0"/>
              </a:rPr>
              <a:t>Phù hợp với nhiệm vụ triển khai năm học; xác định rõ nội dung, mục đích, đối tượng thụ hưởng, dự toán kinh phí và lộ trình thực hiện.</a:t>
            </a:r>
          </a:p>
          <a:p>
            <a:endParaRPr lang="en-US" altLang="en-US" smtClean="0">
              <a:latin typeface="Arial" charset="0"/>
            </a:endParaRPr>
          </a:p>
          <a:p>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E305F50-E092-4B01-8022-15FB6FD4DA15}" type="slidenum">
              <a:rPr lang="en-US" altLang="en-US">
                <a:solidFill>
                  <a:srgbClr val="000000"/>
                </a:solidFill>
              </a:rPr>
              <a:pPr/>
              <a:t>14</a:t>
            </a:fld>
            <a:endParaRPr lang="en-US" alt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ChangeArrowheads="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charset="0"/>
              </a:rPr>
              <a:t>* Bối cảnh vận động tài trợ: </a:t>
            </a:r>
          </a:p>
          <a:p>
            <a:pPr>
              <a:buFontTx/>
              <a:buAutoNum type="arabicParenR"/>
            </a:pPr>
            <a:r>
              <a:rPr lang="en-US" altLang="en-US" smtClean="0">
                <a:latin typeface="Arial" charset="0"/>
              </a:rPr>
              <a:t>Thực trạng cơ sở vật chât trường, lớp…</a:t>
            </a:r>
          </a:p>
          <a:p>
            <a:pPr>
              <a:buFontTx/>
              <a:buAutoNum type="arabicParenR"/>
            </a:pPr>
            <a:r>
              <a:rPr lang="en-US" altLang="en-US" smtClean="0">
                <a:latin typeface="Arial" charset="0"/>
              </a:rPr>
              <a:t>Thực trạng điều kiện trang thiết bị dạy học…</a:t>
            </a:r>
          </a:p>
          <a:p>
            <a:pPr>
              <a:buFontTx/>
              <a:buAutoNum type="arabicParenR"/>
            </a:pPr>
            <a:r>
              <a:rPr lang="en-US" altLang="en-US" smtClean="0">
                <a:latin typeface="Arial" charset="0"/>
              </a:rPr>
              <a:t>Nguồn kinh phí được giao so với yêu cầu nhiệm vụ năm học. Làm rõ kinh phí chi đầu tư CSVC, trang thiết bị được trích từ các nguồn hiện có.</a:t>
            </a:r>
          </a:p>
          <a:p>
            <a:r>
              <a:rPr lang="en-US" altLang="en-US" b="1" smtClean="0">
                <a:latin typeface="Arial" charset="0"/>
              </a:rPr>
              <a:t>* Nội dung vận động tài trợ</a:t>
            </a:r>
          </a:p>
          <a:p>
            <a:pPr>
              <a:buFontTx/>
              <a:buAutoNum type="arabicParenR"/>
            </a:pPr>
            <a:r>
              <a:rPr lang="en-US" altLang="en-US" smtClean="0">
                <a:latin typeface="Arial" charset="0"/>
              </a:rPr>
              <a:t>Đầu tư bổ sung trang thiết bị, đồ dùng phục vụ dạy và học (chi tiết)</a:t>
            </a:r>
          </a:p>
          <a:p>
            <a:pPr>
              <a:buFontTx/>
              <a:buAutoNum type="arabicParenR"/>
            </a:pPr>
            <a:r>
              <a:rPr lang="en-US" altLang="en-US" smtClean="0">
                <a:latin typeface="Arial" charset="0"/>
              </a:rPr>
              <a:t>Cải tạo, sủa chữa, xây dựng các hạng mục công trình trường lớp (chi tiết)</a:t>
            </a:r>
          </a:p>
          <a:p>
            <a:pPr>
              <a:buFontTx/>
              <a:buAutoNum type="arabicParenR"/>
            </a:pPr>
            <a:r>
              <a:rPr lang="en-US" altLang="en-US" smtClean="0">
                <a:latin typeface="Arial" charset="0"/>
              </a:rPr>
              <a:t>Hỗ trợ hoạt động giáo dục, đào tạo và nghiên cứu khoa học (chi tiết các hoạt động)</a:t>
            </a:r>
          </a:p>
          <a:p>
            <a:r>
              <a:rPr lang="en-US" altLang="en-US" b="1" smtClean="0">
                <a:latin typeface="Arial" charset="0"/>
              </a:rPr>
              <a:t>* Kế hoạch triển khai hoạt động tài trợ</a:t>
            </a:r>
          </a:p>
          <a:p>
            <a:pPr>
              <a:buFontTx/>
              <a:buAutoNum type="arabicParenR"/>
            </a:pPr>
            <a:r>
              <a:rPr lang="en-US" altLang="en-US" smtClean="0">
                <a:latin typeface="Arial" charset="0"/>
              </a:rPr>
              <a:t>Nguyên tắc vận động, tiếp nhận, quản lý sử dụng (6 nguyên tác tại Điều 2 TT116)</a:t>
            </a:r>
          </a:p>
          <a:p>
            <a:pPr>
              <a:buFontTx/>
              <a:buAutoNum type="arabicParenR"/>
            </a:pPr>
            <a:r>
              <a:rPr lang="en-US" altLang="en-US" smtClean="0">
                <a:latin typeface="Arial" charset="0"/>
              </a:rPr>
              <a:t>Kế hoạch phải được cấp trên phê duyệt</a:t>
            </a:r>
          </a:p>
          <a:p>
            <a:pPr>
              <a:buFontTx/>
              <a:buAutoNum type="arabicParenR"/>
            </a:pPr>
            <a:r>
              <a:rPr lang="en-US" altLang="en-US" smtClean="0">
                <a:latin typeface="Arial" charset="0"/>
              </a:rPr>
              <a:t>Tuyên truyền, vận động tài trợ: Họp, triển khai trong BGH, Hội đồng trường, toàn thể cán bộ, giáo viên, nhân viên; họp cha mẹ học sinh</a:t>
            </a:r>
          </a:p>
          <a:p>
            <a:pPr>
              <a:buFontTx/>
              <a:buAutoNum type="arabicParenR"/>
            </a:pPr>
            <a:r>
              <a:rPr lang="en-US" altLang="en-US" smtClean="0">
                <a:latin typeface="Arial" charset="0"/>
              </a:rPr>
              <a:t>Kế hoạch tiếp nhận: bắt dầu, kết thúc, quy trình tiếp nhận (3 hình thức tiếp nhận)</a:t>
            </a:r>
          </a:p>
          <a:p>
            <a:pPr>
              <a:buFontTx/>
              <a:buAutoNum type="arabicParenR"/>
            </a:pPr>
            <a:r>
              <a:rPr lang="en-US" altLang="en-US" smtClean="0">
                <a:latin typeface="Arial" charset="0"/>
              </a:rPr>
              <a:t>Kế hoạch quản lý, sử dụng tài trợ: Tiep nhận thông qua tổ tiếp nhận, ghi chép, theo dõi qua sổ kế toán, báo cáo quyết toán; giao đơn vị cá nhân sử dụng</a:t>
            </a:r>
          </a:p>
          <a:p>
            <a:pPr>
              <a:buFontTx/>
              <a:buAutoNum type="arabicParenR"/>
            </a:pPr>
            <a:r>
              <a:rPr lang="en-US" altLang="en-US" smtClean="0">
                <a:latin typeface="Arial" charset="0"/>
              </a:rPr>
              <a:t>Tổng kết đánh giá hiệu quả khi kết thúc.</a:t>
            </a:r>
          </a:p>
          <a:p>
            <a:endParaRPr lang="en-US" altLang="en-US" smtClean="0">
              <a:latin typeface="Arial" charset="0"/>
            </a:endParaRPr>
          </a:p>
          <a:p>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D1A62F5-921A-4784-B1B5-EF7FC8D3ECEC}" type="slidenum">
              <a:rPr lang="en-US" altLang="en-US">
                <a:solidFill>
                  <a:srgbClr val="000000"/>
                </a:solidFill>
              </a:rPr>
              <a:pPr/>
              <a:t>15</a:t>
            </a:fld>
            <a:endParaRPr lang="en-US" alt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solidFill>
                  <a:schemeClr val="bg1"/>
                </a:solidFill>
                <a:latin typeface="Tahoma" pitchFamily="34" charset="0"/>
                <a:cs typeface="Tahoma" pitchFamily="34" charset="0"/>
              </a:rPr>
              <a:t>Khăc phục 6 tồn tại, hạn chế trên cũng là 6 giải pháp để triển khai thực hiện tại các đơn vị.</a:t>
            </a:r>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CEA41F7-8F4E-4FE2-AEF6-3EF654CEC86D}" type="slidenum">
              <a:rPr lang="en-US" altLang="en-US">
                <a:solidFill>
                  <a:srgbClr val="000000"/>
                </a:solidFill>
              </a:rPr>
              <a:pPr/>
              <a:t>16</a:t>
            </a:fld>
            <a:endParaRPr lang="en-US" alt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ChangeArrowheads="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charset="0"/>
              </a:rPr>
              <a:t>Qua quá trình triển khai tại các đơn vị, chúng ta cần chú ý một số lưu ý sau:</a:t>
            </a:r>
            <a:endParaRPr lang="vi-VN" altLang="en-US" sz="1600" smtClean="0">
              <a:solidFill>
                <a:schemeClr val="bg1"/>
              </a:solidFill>
              <a:latin typeface="Tahoma" pitchFamily="34" charset="0"/>
              <a:cs typeface="Tahoma" pitchFamily="34" charset="0"/>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80BCEFC-0F5A-4330-9E8F-C82A98299AAF}" type="slidenum">
              <a:rPr lang="en-US" altLang="en-US">
                <a:solidFill>
                  <a:srgbClr val="000000"/>
                </a:solidFill>
              </a:rPr>
              <a:pPr/>
              <a:t>17</a:t>
            </a:fld>
            <a:endParaRPr lang="en-US" alt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ChangeArrowheads="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charset="0"/>
              </a:rPr>
              <a:t>Qua quá trình triển khai tại các đơn vị, chúng ta cần chú ý một số lưu ý sau:</a:t>
            </a:r>
            <a:endParaRPr lang="vi-VN" altLang="en-US" sz="1600" smtClean="0">
              <a:solidFill>
                <a:schemeClr val="bg1"/>
              </a:solidFill>
              <a:latin typeface="Tahoma" pitchFamily="34" charset="0"/>
              <a:cs typeface="Tahoma" pitchFamily="34" charset="0"/>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D87467-6926-4636-91B8-3EE0501F3B85}" type="slidenum">
              <a:rPr lang="en-US" altLang="en-US">
                <a:solidFill>
                  <a:srgbClr val="000000"/>
                </a:solidFill>
              </a:rPr>
              <a:pPr/>
              <a:t>18</a:t>
            </a:fld>
            <a:endParaRPr lang="en-US" alt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ChangeArrowheads="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ltLang="en-US" smtClean="0">
                <a:latin typeface="Arial" charset="0"/>
              </a:rPr>
              <a:t>Trên cơ sở: có các văn bản thay đổi cùng với việc khắc phục các những tồn tại, hạn chế </a:t>
            </a:r>
            <a:r>
              <a:rPr lang="en-US" altLang="en-US" smtClean="0">
                <a:latin typeface="Arial" charset="0"/>
              </a:rPr>
              <a:t>từ những năm trước</a:t>
            </a:r>
            <a:r>
              <a:rPr lang="vi-VN" altLang="en-US" smtClean="0">
                <a:latin typeface="Arial" charset="0"/>
              </a:rPr>
              <a:t>. Để </a:t>
            </a:r>
            <a:r>
              <a:rPr lang="en-US" altLang="en-US" smtClean="0">
                <a:latin typeface="Arial" charset="0"/>
              </a:rPr>
              <a:t>quản lý tốt việc thu, chi trong các trường mầm non</a:t>
            </a:r>
            <a:r>
              <a:rPr lang="vi-VN" altLang="en-US" smtClean="0">
                <a:latin typeface="Arial" charset="0"/>
              </a:rPr>
              <a:t>. Trong thời gian tới cần phải thực hiện các giải pháp, nhiệm vụ trọng tâm sau:</a:t>
            </a:r>
            <a:endParaRPr lang="vi-VN" altLang="en-US" sz="1600" smtClean="0">
              <a:solidFill>
                <a:schemeClr val="bg1"/>
              </a:solidFill>
              <a:latin typeface="Tahoma" pitchFamily="34" charset="0"/>
              <a:cs typeface="Tahoma" pitchFamily="34"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857547-81D9-4C88-A854-0B1D7B2B6DA7}" type="slidenum">
              <a:rPr lang="en-US" altLang="en-US">
                <a:solidFill>
                  <a:srgbClr val="000000"/>
                </a:solidFill>
              </a:rPr>
              <a:pPr/>
              <a:t>19</a:t>
            </a:fld>
            <a:endParaRPr lang="en-US"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r>
              <a:rPr lang="en-US" altLang="en-US" smtClean="0">
                <a:solidFill>
                  <a:schemeClr val="bg1"/>
                </a:solidFill>
                <a:latin typeface="Tahoma" pitchFamily="34" charset="0"/>
                <a:cs typeface="Tahoma" pitchFamily="34" charset="0"/>
              </a:rPr>
              <a:t>Chỉ đạo, triển khai thực hiện công tác quản lý thu, chi trong trường mầm non, Hiện nay chúng ta Căn cứ vào Luật </a:t>
            </a:r>
            <a:r>
              <a:rPr lang="en-US" altLang="en-US" smtClean="0">
                <a:solidFill>
                  <a:schemeClr val="bg1"/>
                </a:solidFill>
                <a:latin typeface="Arial" charset="0"/>
              </a:rPr>
              <a:t>Luật Giáo dục năm 2019 </a:t>
            </a:r>
            <a:r>
              <a:rPr lang="en-US" altLang="en-US" smtClean="0">
                <a:solidFill>
                  <a:schemeClr val="bg1"/>
                </a:solidFill>
                <a:latin typeface="Tahoma" pitchFamily="34" charset="0"/>
                <a:cs typeface="Tahoma" pitchFamily="34" charset="0"/>
              </a:rPr>
              <a:t>và các văn bản sau:</a:t>
            </a:r>
            <a:endParaRPr lang="vi-VN" altLang="en-US" smtClean="0">
              <a:solidFill>
                <a:schemeClr val="bg1"/>
              </a:solidFill>
              <a:latin typeface="Tahoma" pitchFamily="34" charset="0"/>
              <a:cs typeface="Tahoma"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9918B1E-DCF8-44EF-BA46-FBCE702ED095}" type="slidenum">
              <a:rPr lang="en-US" altLang="en-US">
                <a:solidFill>
                  <a:srgbClr val="000000"/>
                </a:solidFill>
              </a:rPr>
              <a:pPr/>
              <a:t>2</a:t>
            </a:fld>
            <a:endParaRPr lang="en-US"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ChangeArrowheads="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600" smtClean="0">
                <a:latin typeface="Arial" charset="0"/>
              </a:rPr>
              <a:t>Trên đây, tôi vừa trình bày xong các nội dung của 3 TT liên quan đến công tác quản lý thu, chi tại các trường mầm non trên địa bàn thành phố. Xin ý kiến phát biểu từ các đơn vị để chúng ta cùng trao đổi.</a:t>
            </a:r>
          </a:p>
          <a:p>
            <a:endParaRPr lang="vi-VN" altLang="en-US" sz="1600" smtClean="0">
              <a:solidFill>
                <a:schemeClr val="bg1"/>
              </a:solidFill>
              <a:latin typeface="Tahoma" pitchFamily="34" charset="0"/>
              <a:cs typeface="Tahoma" pitchFamily="34" charset="0"/>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FBE0A11-444F-438D-BEE6-19BA33E8C9E5}" type="slidenum">
              <a:rPr lang="en-US" altLang="en-US">
                <a:solidFill>
                  <a:srgbClr val="000000"/>
                </a:solidFill>
              </a:rPr>
              <a:pPr/>
              <a:t>20</a:t>
            </a:fld>
            <a:endParaRPr lang="en-US"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ChangeArrowheads="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charset="0"/>
              </a:rPr>
              <a:t>Nếu các đồng chí không có ý kiến gì thêm, tôi xin phép được kết thúc phần trao đổi tại đây. Xin kính chúc sức khẻo các đồng chí, chúc cho giáo dục mầm non hoàn thành xuất sắc nhiệm vụ năm học 2021 – 2022 trong tình hình phòng chống dịch bệnh Covid 19.</a:t>
            </a:r>
          </a:p>
          <a:p>
            <a:r>
              <a:rPr lang="en-US" altLang="en-US" smtClean="0">
                <a:latin typeface="Arial" charset="0"/>
              </a:rPr>
              <a:t>Trân trọng cảm ơn.</a:t>
            </a: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C7AA182-59DA-42E7-8027-74BC12211993}" type="slidenum">
              <a:rPr lang="en-US" altLang="vi-VN"/>
              <a:pPr/>
              <a:t>21</a:t>
            </a:fld>
            <a:endParaRPr lang="en-US" altLang="vi-V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ChangeArrowheads="1" noTextEdit="1"/>
          </p:cNvSpPr>
          <p:nvPr>
            <p:ph type="sldImg"/>
          </p:nvPr>
        </p:nvSpPr>
        <p:spPr>
          <a:ln/>
        </p:spPr>
      </p:sp>
      <p:sp>
        <p:nvSpPr>
          <p:cNvPr id="31746" name="Notes Placeholder 2"/>
          <p:cNvSpPr>
            <a:spLocks noGrp="1"/>
          </p:cNvSpPr>
          <p:nvPr>
            <p:ph type="body" idx="1"/>
          </p:nvPr>
        </p:nvSpPr>
        <p:spPr>
          <a:ln/>
        </p:spPr>
        <p:txBody>
          <a:bodyPr/>
          <a:lstStyle/>
          <a:p>
            <a:pPr>
              <a:defRPr/>
            </a:pPr>
            <a:r>
              <a:rPr lang="nl-NL" dirty="0"/>
              <a:t>- Thông tư số 11/2020 ngày 19/5/2020 của Bộ Giáo dục và Đào tạo về việc Hướng dẫn thực hiện dân chủ trong hoạt động của cơ sở giáo dục công lập; </a:t>
            </a:r>
            <a:endParaRPr lang="en-US" dirty="0"/>
          </a:p>
          <a:p>
            <a:pPr>
              <a:defRPr/>
            </a:pPr>
            <a:r>
              <a:rPr lang="nl-NL" dirty="0"/>
              <a:t>- </a:t>
            </a:r>
            <a:r>
              <a:rPr lang="en-US" dirty="0" err="1"/>
              <a:t>Thông</a:t>
            </a:r>
            <a:r>
              <a:rPr lang="en-US" dirty="0"/>
              <a:t> </a:t>
            </a:r>
            <a:r>
              <a:rPr lang="en-US" dirty="0" err="1"/>
              <a:t>tư</a:t>
            </a:r>
            <a:r>
              <a:rPr lang="en-US" dirty="0"/>
              <a:t> </a:t>
            </a:r>
            <a:r>
              <a:rPr lang="en-US" dirty="0" err="1"/>
              <a:t>số</a:t>
            </a:r>
            <a:r>
              <a:rPr lang="en-US" dirty="0"/>
              <a:t> 50/2020/TT-BGDĐT </a:t>
            </a:r>
            <a:r>
              <a:rPr lang="en-US" dirty="0" err="1"/>
              <a:t>ngày</a:t>
            </a:r>
            <a:r>
              <a:rPr lang="en-US" dirty="0"/>
              <a:t> 31/12/2020 </a:t>
            </a:r>
            <a:r>
              <a:rPr lang="en-US" dirty="0" err="1"/>
              <a:t>của</a:t>
            </a:r>
            <a:r>
              <a:rPr lang="en-US" dirty="0"/>
              <a:t> </a:t>
            </a:r>
            <a:r>
              <a:rPr lang="en-US" dirty="0" err="1"/>
              <a:t>Bộ</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ban </a:t>
            </a:r>
            <a:r>
              <a:rPr lang="en-US" dirty="0" err="1"/>
              <a:t>hành</a:t>
            </a:r>
            <a:r>
              <a:rPr lang="en-US" dirty="0"/>
              <a:t> </a:t>
            </a:r>
            <a:r>
              <a:rPr lang="en-US" dirty="0" err="1"/>
              <a:t>chương</a:t>
            </a:r>
            <a:r>
              <a:rPr lang="en-US" dirty="0"/>
              <a:t> </a:t>
            </a:r>
            <a:r>
              <a:rPr lang="en-US" dirty="0" err="1"/>
              <a:t>trình</a:t>
            </a:r>
            <a:r>
              <a:rPr lang="en-US" dirty="0"/>
              <a:t> </a:t>
            </a:r>
            <a:r>
              <a:rPr lang="en-US" dirty="0" err="1"/>
              <a:t>làm</a:t>
            </a:r>
            <a:r>
              <a:rPr lang="en-US" dirty="0"/>
              <a:t> </a:t>
            </a:r>
            <a:r>
              <a:rPr lang="en-US" dirty="0" err="1"/>
              <a:t>quen</a:t>
            </a:r>
            <a:r>
              <a:rPr lang="en-US" dirty="0"/>
              <a:t> </a:t>
            </a:r>
            <a:r>
              <a:rPr lang="en-US" dirty="0" err="1"/>
              <a:t>với</a:t>
            </a:r>
            <a:r>
              <a:rPr lang="en-US" dirty="0"/>
              <a:t> </a:t>
            </a:r>
            <a:r>
              <a:rPr lang="en-US" dirty="0" err="1"/>
              <a:t>Tiếng</a:t>
            </a:r>
            <a:r>
              <a:rPr lang="en-US" dirty="0"/>
              <a:t> </a:t>
            </a:r>
            <a:r>
              <a:rPr lang="en-US" dirty="0" err="1"/>
              <a:t>Anh</a:t>
            </a:r>
            <a:r>
              <a:rPr lang="en-US" dirty="0"/>
              <a:t> </a:t>
            </a:r>
            <a:r>
              <a:rPr lang="en-US" dirty="0" err="1"/>
              <a:t>dành</a:t>
            </a:r>
            <a:r>
              <a:rPr lang="en-US" dirty="0"/>
              <a:t> </a:t>
            </a:r>
            <a:r>
              <a:rPr lang="en-US" dirty="0" err="1"/>
              <a:t>cho</a:t>
            </a:r>
            <a:r>
              <a:rPr lang="en-US" dirty="0"/>
              <a:t> </a:t>
            </a:r>
            <a:r>
              <a:rPr lang="en-US" dirty="0" err="1"/>
              <a:t>trẻ</a:t>
            </a:r>
            <a:r>
              <a:rPr lang="en-US" dirty="0"/>
              <a:t> </a:t>
            </a:r>
            <a:r>
              <a:rPr lang="en-US" dirty="0" err="1"/>
              <a:t>em</a:t>
            </a:r>
            <a:r>
              <a:rPr lang="en-US" dirty="0"/>
              <a:t> </a:t>
            </a:r>
            <a:r>
              <a:rPr lang="en-US" dirty="0" err="1"/>
              <a:t>mẫu</a:t>
            </a:r>
            <a:r>
              <a:rPr lang="en-US" dirty="0"/>
              <a:t> </a:t>
            </a:r>
            <a:r>
              <a:rPr lang="en-US" dirty="0" err="1"/>
              <a:t>giáo</a:t>
            </a:r>
            <a:r>
              <a:rPr lang="en-US" dirty="0"/>
              <a:t>;</a:t>
            </a:r>
          </a:p>
          <a:p>
            <a:pPr>
              <a:defRPr/>
            </a:pPr>
            <a:r>
              <a:rPr lang="nl-NL" dirty="0"/>
              <a:t>- Quyết định số 2499/QĐ-BGD ĐT ngày 26/8/2019 của Bộ GD&amp;ĐT về việc bãi bỏ hết hiệu lực một số điều của Thông tư số 17/2012/TT- BGDĐT ngày 16/5/2012 Ban hành quy định dạy thêm, học thêm;</a:t>
            </a:r>
            <a:endParaRPr lang="en-US" dirty="0"/>
          </a:p>
          <a:p>
            <a:pPr>
              <a:defRPr/>
            </a:pPr>
            <a:r>
              <a:rPr lang="nl-NL" dirty="0"/>
              <a:t>- Công văn số 13374 ngày 23/9/2016 của Bộ Tài chính về việc triển khai Luật phí, lệ phí đối với các dịch vụ chuyển từ phí sang cơ chế giá thị trường mà Nhà nước không định giá.</a:t>
            </a:r>
            <a:endParaRPr lang="en-US" dirty="0"/>
          </a:p>
          <a:p>
            <a:pPr marL="171450" indent="-171450">
              <a:defRPr/>
            </a:pPr>
            <a:r>
              <a:rPr lang="en-US" dirty="0"/>
              <a:t>* </a:t>
            </a:r>
            <a:r>
              <a:rPr lang="en-US" dirty="0" err="1"/>
              <a:t>Đối</a:t>
            </a:r>
            <a:r>
              <a:rPr lang="en-US" dirty="0"/>
              <a:t> </a:t>
            </a:r>
            <a:r>
              <a:rPr lang="en-US" dirty="0" err="1"/>
              <a:t>với</a:t>
            </a:r>
            <a:r>
              <a:rPr lang="en-US" dirty="0"/>
              <a:t> </a:t>
            </a:r>
            <a:r>
              <a:rPr lang="en-US" dirty="0" err="1"/>
              <a:t>Thành</a:t>
            </a:r>
            <a:r>
              <a:rPr lang="en-US" dirty="0"/>
              <a:t> </a:t>
            </a:r>
            <a:r>
              <a:rPr lang="en-US" dirty="0" err="1"/>
              <a:t>phố</a:t>
            </a:r>
            <a:r>
              <a:rPr lang="en-US" dirty="0"/>
              <a:t> </a:t>
            </a:r>
            <a:r>
              <a:rPr lang="en-US" dirty="0" err="1"/>
              <a:t>Hải</a:t>
            </a:r>
            <a:r>
              <a:rPr lang="en-US" dirty="0"/>
              <a:t> </a:t>
            </a:r>
            <a:r>
              <a:rPr lang="en-US" dirty="0" err="1"/>
              <a:t>Phòng</a:t>
            </a:r>
            <a:r>
              <a:rPr lang="en-US" dirty="0"/>
              <a:t>.</a:t>
            </a:r>
          </a:p>
          <a:p>
            <a:pPr marL="171450" indent="-171450">
              <a:defRPr/>
            </a:pPr>
            <a:r>
              <a:rPr lang="en-US" dirty="0"/>
              <a:t>1. </a:t>
            </a:r>
            <a:r>
              <a:rPr lang="en-US" dirty="0" err="1"/>
              <a:t>Nghị</a:t>
            </a:r>
            <a:r>
              <a:rPr lang="en-US" dirty="0"/>
              <a:t> </a:t>
            </a:r>
            <a:r>
              <a:rPr lang="en-US" dirty="0" err="1"/>
              <a:t>quyết</a:t>
            </a:r>
            <a:r>
              <a:rPr lang="en-US" dirty="0"/>
              <a:t> </a:t>
            </a:r>
            <a:r>
              <a:rPr lang="en-US" dirty="0" err="1"/>
              <a:t>số</a:t>
            </a:r>
            <a:r>
              <a:rPr lang="en-US" dirty="0"/>
              <a:t> 11/2018/NQ-HĐND </a:t>
            </a:r>
            <a:r>
              <a:rPr lang="en-US" dirty="0" err="1"/>
              <a:t>ngày</a:t>
            </a:r>
            <a:r>
              <a:rPr lang="en-US" dirty="0"/>
              <a:t> 12/7/2018 </a:t>
            </a:r>
            <a:r>
              <a:rPr lang="en-US" dirty="0" err="1"/>
              <a:t>của</a:t>
            </a:r>
            <a:r>
              <a:rPr lang="en-US" dirty="0"/>
              <a:t> </a:t>
            </a:r>
            <a:r>
              <a:rPr lang="en-US" dirty="0" err="1"/>
              <a:t>Hội</a:t>
            </a:r>
            <a:r>
              <a:rPr lang="en-US" dirty="0"/>
              <a:t> </a:t>
            </a:r>
            <a:r>
              <a:rPr lang="en-US" dirty="0" err="1"/>
              <a:t>đồng</a:t>
            </a:r>
            <a:r>
              <a:rPr lang="en-US" dirty="0"/>
              <a:t> </a:t>
            </a:r>
            <a:r>
              <a:rPr lang="en-US" dirty="0" err="1"/>
              <a:t>nhân</a:t>
            </a:r>
            <a:r>
              <a:rPr lang="en-US" dirty="0"/>
              <a:t> </a:t>
            </a:r>
            <a:r>
              <a:rPr lang="en-US" dirty="0" err="1"/>
              <a:t>dân</a:t>
            </a:r>
            <a:r>
              <a:rPr lang="en-US" dirty="0"/>
              <a:t> </a:t>
            </a:r>
            <a:r>
              <a:rPr lang="en-US" dirty="0" err="1"/>
              <a:t>thành</a:t>
            </a:r>
            <a:r>
              <a:rPr lang="en-US" dirty="0"/>
              <a:t> </a:t>
            </a:r>
            <a:r>
              <a:rPr lang="en-US" dirty="0" err="1"/>
              <a:t>phố</a:t>
            </a:r>
            <a:r>
              <a:rPr lang="en-US" dirty="0"/>
              <a:t> </a:t>
            </a:r>
            <a:r>
              <a:rPr lang="en-US" dirty="0" err="1"/>
              <a:t>về</a:t>
            </a:r>
            <a:r>
              <a:rPr lang="en-US" dirty="0"/>
              <a:t> </a:t>
            </a:r>
            <a:r>
              <a:rPr lang="en-US" dirty="0" err="1"/>
              <a:t>chế</a:t>
            </a:r>
            <a:r>
              <a:rPr lang="en-US" dirty="0"/>
              <a:t> </a:t>
            </a:r>
            <a:r>
              <a:rPr lang="en-US" dirty="0" err="1"/>
              <a:t>độ</a:t>
            </a:r>
            <a:r>
              <a:rPr lang="en-US" dirty="0"/>
              <a:t> chi </a:t>
            </a:r>
            <a:r>
              <a:rPr lang="en-US" dirty="0" err="1"/>
              <a:t>đối</a:t>
            </a:r>
            <a:r>
              <a:rPr lang="en-US" dirty="0"/>
              <a:t> </a:t>
            </a:r>
            <a:r>
              <a:rPr lang="en-US" dirty="0" err="1"/>
              <a:t>với</a:t>
            </a:r>
            <a:r>
              <a:rPr lang="en-US" dirty="0"/>
              <a:t> </a:t>
            </a:r>
            <a:r>
              <a:rPr lang="en-US" dirty="0" err="1"/>
              <a:t>lao</a:t>
            </a:r>
            <a:r>
              <a:rPr lang="en-US" dirty="0"/>
              <a:t> </a:t>
            </a:r>
            <a:r>
              <a:rPr lang="en-US" dirty="0" err="1"/>
              <a:t>động</a:t>
            </a:r>
            <a:r>
              <a:rPr lang="en-US" dirty="0"/>
              <a:t> </a:t>
            </a:r>
            <a:r>
              <a:rPr lang="en-US" dirty="0" err="1"/>
              <a:t>hợp</a:t>
            </a:r>
            <a:r>
              <a:rPr lang="en-US" dirty="0"/>
              <a:t> </a:t>
            </a:r>
            <a:r>
              <a:rPr lang="en-US" dirty="0" err="1"/>
              <a:t>đồng</a:t>
            </a:r>
            <a:r>
              <a:rPr lang="en-US" dirty="0"/>
              <a:t> </a:t>
            </a:r>
            <a:r>
              <a:rPr lang="en-US" dirty="0" err="1"/>
              <a:t>vị</a:t>
            </a:r>
            <a:r>
              <a:rPr lang="en-US" dirty="0"/>
              <a:t> </a:t>
            </a:r>
            <a:r>
              <a:rPr lang="en-US" dirty="0" err="1"/>
              <a:t>trí</a:t>
            </a:r>
            <a:r>
              <a:rPr lang="en-US" dirty="0"/>
              <a:t> </a:t>
            </a:r>
            <a:r>
              <a:rPr lang="en-US" dirty="0" err="1"/>
              <a:t>nấu</a:t>
            </a:r>
            <a:r>
              <a:rPr lang="en-US" dirty="0"/>
              <a:t> </a:t>
            </a:r>
            <a:r>
              <a:rPr lang="en-US" dirty="0" err="1"/>
              <a:t>ăn</a:t>
            </a:r>
            <a:r>
              <a:rPr lang="en-US" dirty="0"/>
              <a:t> </a:t>
            </a:r>
            <a:r>
              <a:rPr lang="en-US" dirty="0" err="1"/>
              <a:t>trong</a:t>
            </a:r>
            <a:r>
              <a:rPr lang="en-US" dirty="0"/>
              <a:t> </a:t>
            </a:r>
            <a:r>
              <a:rPr lang="en-US" dirty="0" err="1"/>
              <a:t>các</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mầm</a:t>
            </a:r>
            <a:r>
              <a:rPr lang="en-US" dirty="0"/>
              <a:t> non </a:t>
            </a:r>
            <a:r>
              <a:rPr lang="en-US" dirty="0" err="1"/>
              <a:t>công</a:t>
            </a:r>
            <a:r>
              <a:rPr lang="en-US" dirty="0"/>
              <a:t> </a:t>
            </a:r>
            <a:r>
              <a:rPr lang="en-US" dirty="0" err="1"/>
              <a:t>lập</a:t>
            </a:r>
            <a:r>
              <a:rPr lang="en-US" dirty="0"/>
              <a:t> </a:t>
            </a:r>
            <a:r>
              <a:rPr lang="en-US" dirty="0" err="1"/>
              <a:t>trên</a:t>
            </a:r>
            <a:r>
              <a:rPr lang="en-US" dirty="0"/>
              <a:t> </a:t>
            </a:r>
            <a:r>
              <a:rPr lang="en-US" dirty="0" err="1"/>
              <a:t>địa</a:t>
            </a:r>
            <a:r>
              <a:rPr lang="en-US" dirty="0"/>
              <a:t> </a:t>
            </a:r>
            <a:r>
              <a:rPr lang="en-US" dirty="0" err="1"/>
              <a:t>bàn</a:t>
            </a:r>
            <a:r>
              <a:rPr lang="en-US" dirty="0"/>
              <a:t> </a:t>
            </a:r>
            <a:r>
              <a:rPr lang="en-US" dirty="0" err="1"/>
              <a:t>thà</a:t>
            </a:r>
            <a:r>
              <a:rPr lang="en-US" dirty="0"/>
              <a:t> </a:t>
            </a:r>
            <a:r>
              <a:rPr lang="en-US" dirty="0" err="1"/>
              <a:t>nh</a:t>
            </a:r>
            <a:r>
              <a:rPr lang="en-US" dirty="0"/>
              <a:t> </a:t>
            </a:r>
            <a:r>
              <a:rPr lang="en-US" dirty="0" err="1"/>
              <a:t>phố</a:t>
            </a:r>
            <a:r>
              <a:rPr lang="en-US" dirty="0"/>
              <a:t> </a:t>
            </a:r>
            <a:r>
              <a:rPr lang="en-US" dirty="0" err="1"/>
              <a:t>Hải</a:t>
            </a:r>
            <a:r>
              <a:rPr lang="en-US" dirty="0"/>
              <a:t> </a:t>
            </a:r>
            <a:r>
              <a:rPr lang="en-US" dirty="0" err="1"/>
              <a:t>Phòng</a:t>
            </a:r>
            <a:r>
              <a:rPr lang="en-US" dirty="0"/>
              <a:t>.</a:t>
            </a:r>
          </a:p>
          <a:p>
            <a:pPr marL="171450" indent="-171450">
              <a:defRPr/>
            </a:pPr>
            <a:r>
              <a:rPr lang="en-US" altLang="en-US" dirty="0">
                <a:solidFill>
                  <a:schemeClr val="bg1"/>
                </a:solidFill>
                <a:latin typeface="Tahoma" pitchFamily="34" charset="0"/>
                <a:cs typeface="Tahoma" pitchFamily="34" charset="0"/>
              </a:rPr>
              <a:t>2. </a:t>
            </a:r>
            <a:r>
              <a:rPr lang="en-AU" dirty="0" err="1"/>
              <a:t>Nghị</a:t>
            </a:r>
            <a:r>
              <a:rPr lang="en-AU" dirty="0"/>
              <a:t> </a:t>
            </a:r>
            <a:r>
              <a:rPr lang="en-AU" dirty="0" err="1"/>
              <a:t>quyết</a:t>
            </a:r>
            <a:r>
              <a:rPr lang="en-AU" dirty="0"/>
              <a:t> </a:t>
            </a:r>
            <a:r>
              <a:rPr lang="en-AU" dirty="0" err="1"/>
              <a:t>số</a:t>
            </a:r>
            <a:r>
              <a:rPr lang="en-AU" dirty="0"/>
              <a:t> 54/2019/NQ-HĐND  </a:t>
            </a:r>
            <a:r>
              <a:rPr lang="en-AU" dirty="0" err="1"/>
              <a:t>ngày</a:t>
            </a:r>
            <a:r>
              <a:rPr lang="en-AU" dirty="0"/>
              <a:t> 09/12/2019 </a:t>
            </a:r>
            <a:r>
              <a:rPr lang="en-AU" dirty="0" err="1"/>
              <a:t>của</a:t>
            </a:r>
            <a:r>
              <a:rPr lang="en-AU" dirty="0"/>
              <a:t> </a:t>
            </a:r>
            <a:r>
              <a:rPr lang="en-AU" dirty="0" err="1"/>
              <a:t>Hội</a:t>
            </a:r>
            <a:r>
              <a:rPr lang="en-AU" dirty="0"/>
              <a:t> </a:t>
            </a:r>
            <a:r>
              <a:rPr lang="en-AU" dirty="0" err="1"/>
              <a:t>đồng</a:t>
            </a:r>
            <a:r>
              <a:rPr lang="en-AU" dirty="0"/>
              <a:t> </a:t>
            </a:r>
            <a:r>
              <a:rPr lang="en-AU" dirty="0" err="1"/>
              <a:t>nhân</a:t>
            </a:r>
            <a:r>
              <a:rPr lang="en-AU" dirty="0"/>
              <a:t> </a:t>
            </a:r>
            <a:r>
              <a:rPr lang="en-AU" dirty="0" err="1"/>
              <a:t>dân</a:t>
            </a:r>
            <a:r>
              <a:rPr lang="en-AU" dirty="0"/>
              <a:t> </a:t>
            </a:r>
            <a:r>
              <a:rPr lang="en-AU" dirty="0" err="1"/>
              <a:t>thành</a:t>
            </a:r>
            <a:r>
              <a:rPr lang="en-AU" dirty="0"/>
              <a:t> </a:t>
            </a:r>
            <a:r>
              <a:rPr lang="en-AU" dirty="0" err="1"/>
              <a:t>phố</a:t>
            </a:r>
            <a:r>
              <a:rPr lang="en-AU" dirty="0"/>
              <a:t> </a:t>
            </a:r>
            <a:r>
              <a:rPr lang="en-AU" dirty="0" err="1"/>
              <a:t>về</a:t>
            </a:r>
            <a:r>
              <a:rPr lang="en-AU" b="1" dirty="0"/>
              <a:t> </a:t>
            </a:r>
            <a:r>
              <a:rPr lang="en-AU" dirty="0" err="1"/>
              <a:t>chính</a:t>
            </a:r>
            <a:r>
              <a:rPr lang="en-AU" dirty="0"/>
              <a:t> </a:t>
            </a:r>
            <a:r>
              <a:rPr lang="en-AU" dirty="0" err="1"/>
              <a:t>sách</a:t>
            </a:r>
            <a:r>
              <a:rPr lang="en-AU" dirty="0"/>
              <a:t> </a:t>
            </a:r>
            <a:r>
              <a:rPr lang="en-AU" dirty="0" err="1"/>
              <a:t>hỗ</a:t>
            </a:r>
            <a:r>
              <a:rPr lang="en-AU" dirty="0"/>
              <a:t> </a:t>
            </a:r>
            <a:r>
              <a:rPr lang="en-AU" dirty="0" err="1"/>
              <a:t>trợ</a:t>
            </a:r>
            <a:r>
              <a:rPr lang="en-AU" dirty="0"/>
              <a:t> </a:t>
            </a:r>
            <a:r>
              <a:rPr lang="en-AU" dirty="0" err="1"/>
              <a:t>học</a:t>
            </a:r>
            <a:r>
              <a:rPr lang="en-AU" dirty="0"/>
              <a:t> </a:t>
            </a:r>
            <a:r>
              <a:rPr lang="en-AU" dirty="0" err="1"/>
              <a:t>phí</a:t>
            </a:r>
            <a:r>
              <a:rPr lang="en-AU" dirty="0"/>
              <a:t> </a:t>
            </a:r>
            <a:r>
              <a:rPr lang="en-AU" dirty="0" err="1"/>
              <a:t>cho</a:t>
            </a:r>
            <a:r>
              <a:rPr lang="en-AU" dirty="0"/>
              <a:t> </a:t>
            </a:r>
            <a:r>
              <a:rPr lang="en-AU" dirty="0" err="1"/>
              <a:t>học</a:t>
            </a:r>
            <a:r>
              <a:rPr lang="en-AU" dirty="0"/>
              <a:t> sinh </a:t>
            </a:r>
            <a:r>
              <a:rPr lang="en-AU" dirty="0" err="1"/>
              <a:t>từ</a:t>
            </a:r>
            <a:r>
              <a:rPr lang="en-AU" dirty="0"/>
              <a:t> </a:t>
            </a:r>
            <a:r>
              <a:rPr lang="en-AU" dirty="0" err="1"/>
              <a:t>bậc</a:t>
            </a:r>
            <a:r>
              <a:rPr lang="en-AU" dirty="0"/>
              <a:t> </a:t>
            </a:r>
            <a:r>
              <a:rPr lang="en-AU" dirty="0" err="1"/>
              <a:t>mầm</a:t>
            </a:r>
            <a:r>
              <a:rPr lang="en-AU" dirty="0"/>
              <a:t> non </a:t>
            </a:r>
            <a:r>
              <a:rPr lang="en-AU" dirty="0" err="1"/>
              <a:t>đến</a:t>
            </a:r>
            <a:r>
              <a:rPr lang="en-AU" dirty="0"/>
              <a:t> </a:t>
            </a:r>
            <a:r>
              <a:rPr lang="en-AU" dirty="0" err="1"/>
              <a:t>trung</a:t>
            </a:r>
            <a:r>
              <a:rPr lang="en-AU" dirty="0"/>
              <a:t> </a:t>
            </a:r>
            <a:r>
              <a:rPr lang="en-AU" dirty="0" err="1"/>
              <a:t>học</a:t>
            </a:r>
            <a:r>
              <a:rPr lang="en-AU" dirty="0"/>
              <a:t> </a:t>
            </a:r>
            <a:r>
              <a:rPr lang="en-AU" dirty="0" err="1"/>
              <a:t>phổ</a:t>
            </a:r>
            <a:r>
              <a:rPr lang="en-AU" dirty="0"/>
              <a:t> </a:t>
            </a:r>
            <a:r>
              <a:rPr lang="en-AU" dirty="0" err="1"/>
              <a:t>thông</a:t>
            </a:r>
            <a:r>
              <a:rPr lang="en-AU" dirty="0"/>
              <a:t> </a:t>
            </a:r>
            <a:r>
              <a:rPr lang="en-AU" dirty="0" err="1"/>
              <a:t>trên</a:t>
            </a:r>
            <a:r>
              <a:rPr lang="en-AU" dirty="0"/>
              <a:t> </a:t>
            </a:r>
            <a:r>
              <a:rPr lang="en-AU" dirty="0" err="1"/>
              <a:t>địa</a:t>
            </a:r>
            <a:r>
              <a:rPr lang="en-AU" dirty="0"/>
              <a:t> </a:t>
            </a:r>
            <a:r>
              <a:rPr lang="en-AU" dirty="0" err="1"/>
              <a:t>bàn</a:t>
            </a:r>
            <a:r>
              <a:rPr lang="en-AU" dirty="0"/>
              <a:t> </a:t>
            </a:r>
            <a:r>
              <a:rPr lang="en-AU" dirty="0" err="1"/>
              <a:t>thành</a:t>
            </a:r>
            <a:r>
              <a:rPr lang="en-AU" dirty="0"/>
              <a:t> </a:t>
            </a:r>
            <a:r>
              <a:rPr lang="en-AU" dirty="0" err="1"/>
              <a:t>phố</a:t>
            </a:r>
            <a:r>
              <a:rPr lang="en-AU" dirty="0"/>
              <a:t> </a:t>
            </a:r>
            <a:r>
              <a:rPr lang="en-AU" dirty="0" err="1"/>
              <a:t>Hải</a:t>
            </a:r>
            <a:r>
              <a:rPr lang="en-AU" dirty="0"/>
              <a:t> </a:t>
            </a:r>
            <a:r>
              <a:rPr lang="en-AU" dirty="0" err="1"/>
              <a:t>Phòng</a:t>
            </a:r>
            <a:endParaRPr lang="en-AU" dirty="0"/>
          </a:p>
          <a:p>
            <a:pPr marL="171450" indent="-171450">
              <a:defRPr/>
            </a:pPr>
            <a:r>
              <a:rPr lang="en-AU" altLang="en-US" dirty="0"/>
              <a:t>* </a:t>
            </a:r>
            <a:r>
              <a:rPr lang="en-AU" altLang="en-US" dirty="0" err="1"/>
              <a:t>Trong</a:t>
            </a:r>
            <a:r>
              <a:rPr lang="en-AU" altLang="en-US" dirty="0"/>
              <a:t>  </a:t>
            </a:r>
            <a:r>
              <a:rPr lang="en-AU" altLang="en-US" dirty="0" err="1"/>
              <a:t>khuôn</a:t>
            </a:r>
            <a:r>
              <a:rPr lang="en-AU" altLang="en-US" dirty="0"/>
              <a:t> </a:t>
            </a:r>
            <a:r>
              <a:rPr lang="en-AU" altLang="en-US" dirty="0" err="1"/>
              <a:t>khổ</a:t>
            </a:r>
            <a:r>
              <a:rPr lang="en-AU" altLang="en-US" dirty="0"/>
              <a:t> </a:t>
            </a:r>
            <a:r>
              <a:rPr lang="en-AU" altLang="en-US" dirty="0" err="1"/>
              <a:t>thời</a:t>
            </a:r>
            <a:r>
              <a:rPr lang="en-AU" altLang="en-US" dirty="0"/>
              <a:t> </a:t>
            </a:r>
            <a:r>
              <a:rPr lang="en-AU" altLang="en-US" dirty="0" err="1"/>
              <a:t>gian</a:t>
            </a:r>
            <a:r>
              <a:rPr lang="en-AU" altLang="en-US" dirty="0"/>
              <a:t>, </a:t>
            </a:r>
            <a:r>
              <a:rPr lang="en-AU" altLang="en-US" dirty="0" err="1"/>
              <a:t>tình</a:t>
            </a:r>
            <a:r>
              <a:rPr lang="en-AU" altLang="en-US" dirty="0"/>
              <a:t> </a:t>
            </a:r>
            <a:r>
              <a:rPr lang="en-AU" altLang="en-US" dirty="0" err="1"/>
              <a:t>hình</a:t>
            </a:r>
            <a:r>
              <a:rPr lang="en-AU" altLang="en-US" dirty="0"/>
              <a:t> </a:t>
            </a:r>
            <a:r>
              <a:rPr lang="en-AU" altLang="en-US" dirty="0" err="1"/>
              <a:t>triển</a:t>
            </a:r>
            <a:r>
              <a:rPr lang="en-AU" altLang="en-US" dirty="0"/>
              <a:t> </a:t>
            </a:r>
            <a:r>
              <a:rPr lang="en-AU" altLang="en-US" dirty="0" err="1"/>
              <a:t>khai</a:t>
            </a:r>
            <a:r>
              <a:rPr lang="en-AU" altLang="en-US" dirty="0"/>
              <a:t> </a:t>
            </a:r>
            <a:r>
              <a:rPr lang="en-AU" altLang="en-US" dirty="0" err="1"/>
              <a:t>thực</a:t>
            </a:r>
            <a:r>
              <a:rPr lang="en-AU" altLang="en-US" dirty="0"/>
              <a:t> </a:t>
            </a:r>
            <a:r>
              <a:rPr lang="en-AU" altLang="en-US" dirty="0" err="1"/>
              <a:t>tiễn</a:t>
            </a:r>
            <a:r>
              <a:rPr lang="en-AU" altLang="en-US" dirty="0"/>
              <a:t> </a:t>
            </a:r>
            <a:r>
              <a:rPr lang="en-AU" altLang="en-US" dirty="0" err="1"/>
              <a:t>tại</a:t>
            </a:r>
            <a:r>
              <a:rPr lang="en-AU" altLang="en-US" dirty="0"/>
              <a:t> </a:t>
            </a:r>
            <a:r>
              <a:rPr lang="en-AU" altLang="en-US" dirty="0" err="1"/>
              <a:t>các</a:t>
            </a:r>
            <a:r>
              <a:rPr lang="en-AU" altLang="en-US" dirty="0"/>
              <a:t> </a:t>
            </a:r>
            <a:r>
              <a:rPr lang="en-AU" altLang="en-US" dirty="0" err="1"/>
              <a:t>đơn</a:t>
            </a:r>
            <a:r>
              <a:rPr lang="en-AU" altLang="en-US" dirty="0"/>
              <a:t> </a:t>
            </a:r>
            <a:r>
              <a:rPr lang="en-AU" altLang="en-US" dirty="0" err="1"/>
              <a:t>vị</a:t>
            </a:r>
            <a:r>
              <a:rPr lang="en-AU" altLang="en-US" dirty="0"/>
              <a:t> </a:t>
            </a:r>
            <a:r>
              <a:rPr lang="en-AU" altLang="en-US" dirty="0" err="1"/>
              <a:t>và</a:t>
            </a:r>
            <a:r>
              <a:rPr lang="en-AU" altLang="en-US" dirty="0"/>
              <a:t> </a:t>
            </a:r>
            <a:r>
              <a:rPr lang="en-AU" altLang="en-US" dirty="0" err="1"/>
              <a:t>căn</a:t>
            </a:r>
            <a:r>
              <a:rPr lang="en-AU" altLang="en-US" dirty="0"/>
              <a:t> </a:t>
            </a:r>
            <a:r>
              <a:rPr lang="en-AU" altLang="en-US" dirty="0" err="1"/>
              <a:t>cứ</a:t>
            </a:r>
            <a:r>
              <a:rPr lang="en-AU" altLang="en-US" dirty="0"/>
              <a:t> </a:t>
            </a:r>
            <a:r>
              <a:rPr lang="en-AU" altLang="en-US" dirty="0" err="1"/>
              <a:t>vào</a:t>
            </a:r>
            <a:r>
              <a:rPr lang="en-AU" altLang="en-US" dirty="0"/>
              <a:t> </a:t>
            </a:r>
            <a:r>
              <a:rPr lang="en-AU" altLang="en-US" dirty="0" err="1"/>
              <a:t>đề</a:t>
            </a:r>
            <a:r>
              <a:rPr lang="en-AU" altLang="en-US" dirty="0"/>
              <a:t> </a:t>
            </a:r>
            <a:r>
              <a:rPr lang="en-AU" altLang="en-US" dirty="0" err="1"/>
              <a:t>xuất</a:t>
            </a:r>
            <a:r>
              <a:rPr lang="en-AU" altLang="en-US" dirty="0"/>
              <a:t> </a:t>
            </a:r>
            <a:r>
              <a:rPr lang="en-AU" altLang="en-US" dirty="0" err="1"/>
              <a:t>của</a:t>
            </a:r>
            <a:r>
              <a:rPr lang="en-AU" altLang="en-US" dirty="0"/>
              <a:t> </a:t>
            </a:r>
            <a:r>
              <a:rPr lang="en-AU" altLang="en-US" dirty="0" err="1"/>
              <a:t>phòng</a:t>
            </a:r>
            <a:r>
              <a:rPr lang="en-AU" altLang="en-US" dirty="0"/>
              <a:t> GD MN, </a:t>
            </a:r>
            <a:r>
              <a:rPr lang="en-AU" altLang="en-US" dirty="0" err="1"/>
              <a:t>hôm</a:t>
            </a:r>
            <a:r>
              <a:rPr lang="en-AU" altLang="en-US" dirty="0"/>
              <a:t> nay </a:t>
            </a:r>
            <a:r>
              <a:rPr lang="en-AU" altLang="en-US" dirty="0" err="1"/>
              <a:t>chúng</a:t>
            </a:r>
            <a:r>
              <a:rPr lang="en-AU" altLang="en-US" dirty="0"/>
              <a:t> ta </a:t>
            </a:r>
            <a:r>
              <a:rPr lang="en-AU" altLang="en-US" dirty="0" err="1"/>
              <a:t>tập</a:t>
            </a:r>
            <a:r>
              <a:rPr lang="en-AU" altLang="en-US" dirty="0"/>
              <a:t> </a:t>
            </a:r>
            <a:r>
              <a:rPr lang="en-AU" altLang="en-US" dirty="0" err="1"/>
              <a:t>trung</a:t>
            </a:r>
            <a:r>
              <a:rPr lang="en-AU" altLang="en-US" dirty="0"/>
              <a:t> </a:t>
            </a:r>
            <a:r>
              <a:rPr lang="en-AU" altLang="en-US" dirty="0" err="1"/>
              <a:t>trao</a:t>
            </a:r>
            <a:r>
              <a:rPr lang="en-AU" altLang="en-US" dirty="0"/>
              <a:t> </a:t>
            </a:r>
            <a:r>
              <a:rPr lang="en-AU" altLang="en-US" dirty="0" err="1"/>
              <a:t>đổi</a:t>
            </a:r>
            <a:r>
              <a:rPr lang="en-AU" altLang="en-US" dirty="0"/>
              <a:t> </a:t>
            </a:r>
            <a:r>
              <a:rPr lang="en-AU" altLang="en-US" dirty="0" err="1"/>
              <a:t>vào</a:t>
            </a:r>
            <a:r>
              <a:rPr lang="en-AU" altLang="en-US" dirty="0"/>
              <a:t> 3 </a:t>
            </a:r>
            <a:r>
              <a:rPr lang="en-AU" altLang="en-US" dirty="0" err="1"/>
              <a:t>nội</a:t>
            </a:r>
            <a:r>
              <a:rPr lang="en-AU" altLang="en-US" dirty="0"/>
              <a:t> dung </a:t>
            </a:r>
            <a:r>
              <a:rPr lang="en-AU" altLang="en-US" dirty="0" err="1"/>
              <a:t>không</a:t>
            </a:r>
            <a:r>
              <a:rPr lang="en-AU" altLang="en-US" dirty="0"/>
              <a:t> </a:t>
            </a:r>
            <a:r>
              <a:rPr lang="en-AU" altLang="en-US" dirty="0" err="1"/>
              <a:t>phải</a:t>
            </a:r>
            <a:r>
              <a:rPr lang="en-AU" altLang="en-US" dirty="0"/>
              <a:t> </a:t>
            </a:r>
            <a:r>
              <a:rPr lang="en-AU" altLang="en-US" dirty="0" err="1"/>
              <a:t>là</a:t>
            </a:r>
            <a:r>
              <a:rPr lang="en-AU" altLang="en-US" dirty="0"/>
              <a:t> </a:t>
            </a:r>
            <a:r>
              <a:rPr lang="en-AU" altLang="en-US" dirty="0" err="1"/>
              <a:t>mới</a:t>
            </a:r>
            <a:r>
              <a:rPr lang="en-AU" altLang="en-US" dirty="0"/>
              <a:t>, </a:t>
            </a:r>
            <a:r>
              <a:rPr lang="en-AU" altLang="en-US" dirty="0" err="1"/>
              <a:t>liên</a:t>
            </a:r>
            <a:r>
              <a:rPr lang="en-AU" altLang="en-US" dirty="0"/>
              <a:t> </a:t>
            </a:r>
            <a:r>
              <a:rPr lang="en-AU" altLang="en-US" dirty="0" err="1"/>
              <a:t>quan</a:t>
            </a:r>
            <a:r>
              <a:rPr lang="en-AU" altLang="en-US" dirty="0"/>
              <a:t> </a:t>
            </a:r>
            <a:r>
              <a:rPr lang="en-AU" altLang="en-US" dirty="0" err="1"/>
              <a:t>đến</a:t>
            </a:r>
            <a:r>
              <a:rPr lang="en-AU" altLang="en-US" dirty="0"/>
              <a:t> 3 </a:t>
            </a:r>
            <a:r>
              <a:rPr lang="en-AU" altLang="en-US" dirty="0" err="1"/>
              <a:t>thông</a:t>
            </a:r>
            <a:r>
              <a:rPr lang="en-AU" altLang="en-US" dirty="0"/>
              <a:t> </a:t>
            </a:r>
            <a:r>
              <a:rPr lang="en-AU" altLang="en-US" dirty="0" err="1"/>
              <a:t>tư</a:t>
            </a:r>
            <a:r>
              <a:rPr lang="en-AU" altLang="en-US" dirty="0"/>
              <a:t> </a:t>
            </a:r>
            <a:r>
              <a:rPr lang="en-AU" altLang="en-US" dirty="0" err="1"/>
              <a:t>của</a:t>
            </a:r>
            <a:r>
              <a:rPr lang="en-AU" altLang="en-US" dirty="0"/>
              <a:t> </a:t>
            </a:r>
            <a:r>
              <a:rPr lang="en-AU" altLang="en-US" dirty="0" err="1"/>
              <a:t>Bộ</a:t>
            </a:r>
            <a:r>
              <a:rPr lang="en-AU" altLang="en-US" dirty="0"/>
              <a:t> GD&amp;ĐT.</a:t>
            </a:r>
            <a:endParaRPr lang="vi-VN" altLang="en-US" dirty="0">
              <a:solidFill>
                <a:schemeClr val="bg1"/>
              </a:solidFill>
              <a:latin typeface="Tahoma" pitchFamily="34" charset="0"/>
              <a:cs typeface="Tahoma"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DAF329A-E6DF-47F8-BC5A-5B1992EA5B83}" type="slidenum">
              <a:rPr lang="en-US" altLang="en-US">
                <a:solidFill>
                  <a:srgbClr val="000000"/>
                </a:solidFill>
              </a:rPr>
              <a:pPr/>
              <a:t>3</a:t>
            </a:fld>
            <a:endParaRPr lang="en-US"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ChangeArrowheads="1" noTextEdit="1"/>
          </p:cNvSpPr>
          <p:nvPr>
            <p:ph type="sldImg"/>
          </p:nvPr>
        </p:nvSpPr>
        <p:spPr>
          <a:ln/>
        </p:spPr>
      </p:sp>
      <p:sp>
        <p:nvSpPr>
          <p:cNvPr id="35842" name="Notes Placeholder 2"/>
          <p:cNvSpPr>
            <a:spLocks noGrp="1"/>
          </p:cNvSpPr>
          <p:nvPr>
            <p:ph type="body" idx="1"/>
          </p:nvPr>
        </p:nvSpPr>
        <p:spPr>
          <a:ln/>
        </p:spPr>
        <p:txBody>
          <a:bodyPr/>
          <a:lstStyle/>
          <a:p>
            <a:pPr>
              <a:defRPr/>
            </a:pPr>
            <a:r>
              <a:rPr lang="nl-NL" dirty="0">
                <a:solidFill>
                  <a:schemeClr val="bg1"/>
                </a:solidFill>
              </a:rPr>
              <a:t>Thông tư số 36/2017/TT-BGDĐT ngày 28/12/2017 của Bộ Giáo dục và Đào tạo ban hành quy chế thực hiện công khai trong các cơ sở giáo dục của hệ thống giáo dục quốc dân</a:t>
            </a:r>
          </a:p>
          <a:p>
            <a:pPr>
              <a:defRPr/>
            </a:pPr>
            <a:r>
              <a:rPr lang="vi-VN" b="1" dirty="0"/>
              <a:t>1. Công khai cam kết chất lượng giáo dục và chất lượng giáo dục thực tế:</a:t>
            </a:r>
            <a:endParaRPr lang="en-US" b="1" dirty="0"/>
          </a:p>
          <a:p>
            <a:pPr>
              <a:defRPr/>
            </a:pPr>
            <a:r>
              <a:rPr lang="vi-VN" dirty="0"/>
              <a:t>a) Cam kết chất lượng giáo dục: Chất lượng nuôi dưỡng, chăm sóc, giáo dục trẻ dự kiến đạt được; </a:t>
            </a:r>
            <a:endParaRPr lang="en-US" dirty="0"/>
          </a:p>
          <a:p>
            <a:pPr>
              <a:defRPr/>
            </a:pPr>
            <a:r>
              <a:rPr lang="vi-VN" dirty="0"/>
              <a:t>b) Chất lượng nuôi dưỡng, chăm sóc, giáo dục thực tế: số trẻ em/nhóm, lớp; số trẻ em học nhóm, lớp ghép; số trẻ em học hai buổi/ngày; số trẻ em khuyết tật học hòa nhập; số trẻ em được tổ chức ăn bán trú; </a:t>
            </a:r>
            <a:endParaRPr lang="en-US" dirty="0"/>
          </a:p>
          <a:p>
            <a:pPr>
              <a:defRPr/>
            </a:pPr>
            <a:r>
              <a:rPr lang="vi-VN" dirty="0"/>
              <a:t>c) Kế hoạch xây dựng cơ sở giáo dục đạt chuẩn quốc gia và kết quả đạt được qua các mốc thời gian.</a:t>
            </a:r>
            <a:endParaRPr lang="en-US" dirty="0"/>
          </a:p>
          <a:p>
            <a:pPr>
              <a:defRPr/>
            </a:pPr>
            <a:r>
              <a:rPr lang="vi-VN" dirty="0"/>
              <a:t>d) Ki</a:t>
            </a:r>
            <a:r>
              <a:rPr lang="en-US" dirty="0"/>
              <a:t>ể</a:t>
            </a:r>
            <a:r>
              <a:rPr lang="vi-VN" dirty="0"/>
              <a:t>m định cơ sở giáo dục mầm non: công khai báo cáo đánh giá ngoài, kết quả công nhận đạt hoặc không đạt tiêu chuẩn chất lượng giáo dục.</a:t>
            </a:r>
            <a:endParaRPr lang="en-US" dirty="0"/>
          </a:p>
          <a:p>
            <a:pPr>
              <a:defRPr/>
            </a:pPr>
            <a:r>
              <a:rPr lang="vi-VN" b="1" dirty="0"/>
              <a:t>2. Công khai điều kiện đảm bảo chất lượng giáo dục:</a:t>
            </a:r>
            <a:endParaRPr lang="en-US" b="1" dirty="0"/>
          </a:p>
          <a:p>
            <a:pPr marL="228600" indent="-228600">
              <a:buFontTx/>
              <a:buAutoNum type="alphaLcParenR"/>
              <a:defRPr/>
            </a:pPr>
            <a:r>
              <a:rPr lang="vi-VN" dirty="0"/>
              <a:t>Cơ sở vật chất: diện tích đất, sân chơi; số lượng, diện tích các loại phòng học và phòng chức năng, tính bình quân trên một trẻ em; số lượng các thiết bị, đồ dùng, đồ chơi tối thiểu hiện có và còn thiếu</a:t>
            </a:r>
            <a:endParaRPr lang="en-US" dirty="0"/>
          </a:p>
          <a:p>
            <a:pPr marL="228600" indent="-228600">
              <a:buFontTx/>
              <a:buAutoNum type="alphaLcParenR"/>
              <a:defRPr/>
            </a:pPr>
            <a:r>
              <a:rPr lang="vi-VN" dirty="0"/>
              <a:t>Đội ngũ nhà giáo, cán bộ quản lý và nhân viên:</a:t>
            </a:r>
            <a:endParaRPr lang="en-US" dirty="0"/>
          </a:p>
          <a:p>
            <a:pPr>
              <a:defRPr/>
            </a:pPr>
            <a:r>
              <a:rPr lang="vi-VN" dirty="0"/>
              <a:t>S</a:t>
            </a:r>
            <a:r>
              <a:rPr lang="en-US" dirty="0"/>
              <a:t>ố </a:t>
            </a:r>
            <a:r>
              <a:rPr lang="vi-VN" dirty="0"/>
              <a:t>lượng giáo viên, cán bộ quản lý và nhân viên được chia theo hạng chức danh nghề nghiệp, chuẩn nghề nghiệp và trình độ đào tạo </a:t>
            </a:r>
            <a:endParaRPr lang="en-US" dirty="0"/>
          </a:p>
          <a:p>
            <a:pPr>
              <a:defRPr/>
            </a:pPr>
            <a:r>
              <a:rPr lang="vi-VN" dirty="0"/>
              <a:t>Số lượng giáo viên, cán bộ quản lý và nhân viên được đào tạo, bồi dưỡng; hình thức, nội dung, trình độ và thời gian đào tạo và bồi dưỡng trong năm học và 2 năm tiếp theo.</a:t>
            </a:r>
            <a:endParaRPr lang="en-US" dirty="0"/>
          </a:p>
          <a:p>
            <a:pPr>
              <a:defRPr/>
            </a:pPr>
            <a:endParaRPr lang="vi-VN" altLang="en-US" dirty="0">
              <a:solidFill>
                <a:schemeClr val="bg1"/>
              </a:solidFill>
              <a:latin typeface="Tahoma" pitchFamily="34" charset="0"/>
              <a:cs typeface="Tahoma"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04C6B1-6946-46E0-8894-F328D8472DEC}" type="slidenum">
              <a:rPr lang="en-US" altLang="en-US">
                <a:solidFill>
                  <a:srgbClr val="000000"/>
                </a:solidFill>
              </a:rPr>
              <a:pPr/>
              <a:t>4</a:t>
            </a:fld>
            <a:endParaRPr lang="en-US"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ChangeArrowheads="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ltLang="en-US" b="1" smtClean="0">
                <a:latin typeface="Arial" charset="0"/>
              </a:rPr>
              <a:t>3. Công khai thu chi tài chính:</a:t>
            </a:r>
            <a:endParaRPr lang="en-US" altLang="en-US" b="1" smtClean="0">
              <a:latin typeface="Arial" charset="0"/>
            </a:endParaRPr>
          </a:p>
          <a:p>
            <a:r>
              <a:rPr lang="vi-VN" altLang="en-US" smtClean="0">
                <a:latin typeface="Arial" charset="0"/>
              </a:rPr>
              <a:t>a) Tình hình tài chính của cơ sở giáo dục:</a:t>
            </a:r>
            <a:endParaRPr lang="en-US" altLang="en-US" smtClean="0">
              <a:latin typeface="Arial" charset="0"/>
            </a:endParaRPr>
          </a:p>
          <a:p>
            <a:r>
              <a:rPr lang="vi-VN" altLang="en-US" b="1" smtClean="0">
                <a:latin typeface="Arial" charset="0"/>
              </a:rPr>
              <a:t>Đối với công lập</a:t>
            </a:r>
            <a:r>
              <a:rPr lang="vi-VN" altLang="en-US" smtClean="0">
                <a:latin typeface="Arial" charset="0"/>
              </a:rPr>
              <a:t>: công khai tài chính theo các văn bản quy định hiện hành về quy chế công khai tài chính đối với các cấp ngân sách nhà nước, các đơn vị dự toán ngân sách, các tổ chức được ngân sách nhà nước hỗ trợ, các dự án đầu tư xây dựng cơ bản có sử dụng vốn ngân sách nhà nước, các doanh nghiệp nhà nước, các quỹ có nguồn từ ngân sách nhà nước và các quỹ có nguồn từ các khoản đóng góp của nhân dân và các văn bản hướng dẫn về công khai ngân sách đối với đơn vị dự toán ngân sách, tổ chức được ngân sách nhà nước hỗ trợ. Thực hiện niêm yết các biểu mẫu công khai dự toán, quyết toán thu chi tài chính </a:t>
            </a:r>
            <a:endParaRPr lang="en-US" altLang="en-US" smtClean="0">
              <a:latin typeface="Arial" charset="0"/>
            </a:endParaRPr>
          </a:p>
          <a:p>
            <a:r>
              <a:rPr lang="vi-VN" altLang="en-US" b="1" smtClean="0">
                <a:latin typeface="Arial" charset="0"/>
              </a:rPr>
              <a:t>Đối với ngoài công lập</a:t>
            </a:r>
            <a:r>
              <a:rPr lang="vi-VN" altLang="en-US" smtClean="0">
                <a:latin typeface="Arial" charset="0"/>
              </a:rPr>
              <a:t>: công khai tình hình hoạt động tài chính theo các văn bản quy định hiện hành về chính sách khuyến khích xã hội hóa đối với các hoạt động trong lĩnh vực giáo dục, dạy nghề, y tế, văn hóa, thể thao môi trường. Công khai mức thu học phí, các khoản thu khác theo từng năm, số tiền ngân sách nhà nước hỗ trợ cho cơ sở giáo dục, các khoản thu từ viện trợ, tài trợ, quà biếu, tặng</a:t>
            </a:r>
            <a:endParaRPr lang="en-US" altLang="en-US" smtClean="0">
              <a:latin typeface="Arial" charset="0"/>
            </a:endParaRPr>
          </a:p>
          <a:p>
            <a:r>
              <a:rPr lang="vi-VN" altLang="en-US" smtClean="0">
                <a:latin typeface="Arial" charset="0"/>
              </a:rPr>
              <a:t>b) Học phí và các khoản thu khác từ người học: mức thu học phí và các khoản thu khác theo từng năm học và dự kiến cho 2 năm học tiếp theo.</a:t>
            </a:r>
            <a:endParaRPr lang="en-US" altLang="en-US" smtClean="0">
              <a:latin typeface="Arial" charset="0"/>
            </a:endParaRPr>
          </a:p>
          <a:p>
            <a:r>
              <a:rPr lang="vi-VN" altLang="en-US" smtClean="0">
                <a:latin typeface="Arial" charset="0"/>
              </a:rPr>
              <a:t>c) Các khoản chi theo từng năm học: các khoản chi lương, chi bồi dưỡng chuyên môn, chi hội họp, hội thảo, chi tham quan học tập trong nước và nước ngoài; mức thu nhập hằng tháng của giáo viên và cán bộ quản lý (mức cao nhất, bình quân và thấp nhất); mức chi thường xuyên/1 học sinh; chi đầu tư xây dựng, sửa chữa, mua sắm trang thiết bị.</a:t>
            </a:r>
            <a:endParaRPr lang="en-US" altLang="en-US" smtClean="0">
              <a:latin typeface="Arial" charset="0"/>
            </a:endParaRPr>
          </a:p>
          <a:p>
            <a:r>
              <a:rPr lang="vi-VN" altLang="en-US" smtClean="0">
                <a:latin typeface="Arial" charset="0"/>
              </a:rPr>
              <a:t>d) Chính sách và kết quả thực hiện chính sách hằng năm về trợ cấp và miễn, giảm học phí đối với người học thuộc diện được hưởng chính sách xã hội.</a:t>
            </a:r>
            <a:endParaRPr lang="en-US" altLang="en-US" smtClean="0">
              <a:latin typeface="Arial" charset="0"/>
            </a:endParaRPr>
          </a:p>
          <a:p>
            <a:r>
              <a:rPr lang="vi-VN" altLang="en-US" smtClean="0">
                <a:latin typeface="Arial" charset="0"/>
              </a:rPr>
              <a:t>đ) Kết quả ki</a:t>
            </a:r>
            <a:r>
              <a:rPr lang="en-US" altLang="en-US" smtClean="0">
                <a:latin typeface="Arial" charset="0"/>
              </a:rPr>
              <a:t>ể</a:t>
            </a:r>
            <a:r>
              <a:rPr lang="vi-VN" altLang="en-US" smtClean="0">
                <a:latin typeface="Arial" charset="0"/>
              </a:rPr>
              <a:t>m toán (nếu có): thực hiện công khai kết quả kiểm toán, kiến nghị kiểm toán của Kiểm toán Nhà nước.</a:t>
            </a:r>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C6795E6-70F2-4EB8-83EE-4BE63E299994}" type="slidenum">
              <a:rPr lang="en-US" altLang="en-US">
                <a:solidFill>
                  <a:srgbClr val="000000"/>
                </a:solidFill>
              </a:rPr>
              <a:pPr/>
              <a:t>5</a:t>
            </a:fld>
            <a:endParaRPr lang="en-US"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ChangeArrowheads="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solidFill>
                  <a:schemeClr val="bg1"/>
                </a:solidFill>
                <a:latin typeface="Tahoma" pitchFamily="34" charset="0"/>
                <a:cs typeface="Tahoma" pitchFamily="34" charset="0"/>
              </a:rPr>
              <a:t>Ngoài ra các cơ sở giáo dục phải thực hiện công khai như sau:</a:t>
            </a:r>
          </a:p>
          <a:p>
            <a:r>
              <a:rPr lang="vi-VN" altLang="en-US" smtClean="0">
                <a:latin typeface="Arial" charset="0"/>
              </a:rPr>
              <a:t>a) Phổ biến trong cuộc họp cha mẹ </a:t>
            </a:r>
            <a:r>
              <a:rPr lang="en-US" altLang="en-US" smtClean="0">
                <a:latin typeface="Arial" charset="0"/>
              </a:rPr>
              <a:t>học sinh</a:t>
            </a:r>
            <a:r>
              <a:rPr lang="vi-VN" altLang="en-US" smtClean="0">
                <a:latin typeface="Arial" charset="0"/>
              </a:rPr>
              <a:t> hoặc phát tài liệu cho cha mẹ </a:t>
            </a:r>
            <a:r>
              <a:rPr lang="en-US" altLang="en-US" smtClean="0">
                <a:latin typeface="Arial" charset="0"/>
              </a:rPr>
              <a:t>học sinh</a:t>
            </a:r>
            <a:r>
              <a:rPr lang="vi-VN" altLang="en-US" smtClean="0">
                <a:latin typeface="Arial" charset="0"/>
              </a:rPr>
              <a:t> trước khi cơ sở giáo dục tiếp nhận nuôi dưỡng, chăm sóc và giáo dục đối với trẻ em mới tiếp nhận.</a:t>
            </a:r>
            <a:endParaRPr lang="en-US" altLang="en-US" smtClean="0">
              <a:latin typeface="Arial" charset="0"/>
            </a:endParaRPr>
          </a:p>
          <a:p>
            <a:r>
              <a:rPr lang="vi-VN" altLang="en-US" smtClean="0">
                <a:latin typeface="Arial" charset="0"/>
              </a:rPr>
              <a:t>b) Phổ biến hoặc phát tài liệu cho cha mẹ trẻ, trước khi tổ chức họp cha mẹ trẻ</a:t>
            </a:r>
            <a:r>
              <a:rPr lang="en-US" altLang="en-US" smtClean="0">
                <a:latin typeface="Arial" charset="0"/>
              </a:rPr>
              <a:t> </a:t>
            </a:r>
            <a:r>
              <a:rPr lang="vi-VN" altLang="en-US" smtClean="0">
                <a:latin typeface="Arial" charset="0"/>
              </a:rPr>
              <a:t>vào đầu năm học mới đối với trẻ em đang được nuôi dưỡng, chăm sóc và giáo dục tại tại cơ sở giáo dục và đào tạo.</a:t>
            </a:r>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F74737E-8D27-469B-AC3E-F89EF375A66C}" type="slidenum">
              <a:rPr lang="en-US" altLang="en-US">
                <a:solidFill>
                  <a:srgbClr val="000000"/>
                </a:solidFill>
              </a:rPr>
              <a:pPr/>
              <a:t>6</a:t>
            </a:fld>
            <a:endParaRPr lang="en-US"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ChangeArrowheads="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solidFill>
                  <a:schemeClr val="bg1"/>
                </a:solidFill>
                <a:latin typeface="Tahoma" pitchFamily="34" charset="0"/>
                <a:cs typeface="Tahoma" pitchFamily="34" charset="0"/>
              </a:rPr>
              <a:t>Khắc phục 6 tồn tại trên cũng là 6 giải pháp để triển khai thực hiện tốt TT này tại các đơn vị.</a:t>
            </a:r>
            <a:endParaRPr lang="en-US" altLang="en-US" smtClean="0">
              <a:latin typeface="Arial" charset="0"/>
            </a:endParaRPr>
          </a:p>
          <a:p>
            <a:endParaRPr lang="vi-VN" altLang="en-US" smtClean="0">
              <a:solidFill>
                <a:schemeClr val="bg1"/>
              </a:solidFill>
              <a:latin typeface="Tahoma" pitchFamily="34" charset="0"/>
              <a:cs typeface="Tahoma" pitchFamily="34" charset="0"/>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30BFA1F-4C43-4F86-9D2D-4B2691F06FBF}" type="slidenum">
              <a:rPr lang="en-US" altLang="en-US">
                <a:solidFill>
                  <a:srgbClr val="000000"/>
                </a:solidFill>
              </a:rPr>
              <a:pPr/>
              <a:t>7</a:t>
            </a:fld>
            <a:endParaRPr lang="en-US"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ChangeArrowheads="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charset="0"/>
              </a:rPr>
              <a:t>1. Ban đại diện cha mẹ học sinh lớp.</a:t>
            </a:r>
          </a:p>
          <a:p>
            <a:r>
              <a:rPr lang="en-US" altLang="en-US" smtClean="0">
                <a:latin typeface="Arial" charset="0"/>
              </a:rPr>
              <a:t>a) Mỗi lớp có một Ban đại diện cha mẹ học sinh gồm từ 3 đến 5 thành viên, trong đó có trưởng ban và một phó trưởng ban.</a:t>
            </a:r>
          </a:p>
          <a:p>
            <a:r>
              <a:rPr lang="en-US" altLang="en-US" smtClean="0">
                <a:latin typeface="Arial" charset="0"/>
              </a:rPr>
              <a:t>b) Các thành viên Ban đại diện cha mẹ học sinh lớp là những người nhiệt tình, có trách nhiệm ..</a:t>
            </a:r>
          </a:p>
          <a:p>
            <a:r>
              <a:rPr lang="en-US" altLang="en-US" b="1" smtClean="0">
                <a:latin typeface="Arial" charset="0"/>
              </a:rPr>
              <a:t>2. Ban đại diện cha mẹ học sinh trường.</a:t>
            </a:r>
          </a:p>
          <a:p>
            <a:r>
              <a:rPr lang="en-US" altLang="en-US" smtClean="0">
                <a:latin typeface="Arial" charset="0"/>
              </a:rPr>
              <a:t>a) Mỗi trường có một Ban đại diện cha mẹ học sinh gồm trưởng ban, các phó trưởng ban và các thành viên thường trực (nếu cần thiết).</a:t>
            </a:r>
          </a:p>
          <a:p>
            <a:r>
              <a:rPr lang="en-US" altLang="en-US" smtClean="0">
                <a:latin typeface="Arial" charset="0"/>
              </a:rPr>
              <a:t>b) Thành viên tham gia Ban đại diện cha mẹ học sinh trường là trưởng ban hoặc phó trưởng ban Ban đại diện cha mẹ học sinh lớp.</a:t>
            </a:r>
          </a:p>
          <a:p>
            <a:r>
              <a:rPr lang="en-US" altLang="en-US" smtClean="0">
                <a:latin typeface="Arial" charset="0"/>
              </a:rPr>
              <a:t>c) Số lượng các phó trưởng ban và các thành viên thường trực (nếu có) của Ban đại diện cha mẹ học sinh trường do cuộc họp các trưởng ban và phó trưởng ban của các Ban đại diện cha mẹ học sinh lớp quyết định.</a:t>
            </a:r>
          </a:p>
          <a:p>
            <a:endParaRPr lang="vi-VN" altLang="en-US" smtClean="0">
              <a:solidFill>
                <a:schemeClr val="bg1"/>
              </a:solidFill>
              <a:latin typeface="Tahoma" pitchFamily="34" charset="0"/>
              <a:cs typeface="Tahoma" pitchFamily="34" charset="0"/>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E590B0A-B290-46EA-A9A1-3A5357D80441}" type="slidenum">
              <a:rPr lang="en-US" altLang="en-US">
                <a:solidFill>
                  <a:srgbClr val="000000"/>
                </a:solidFill>
              </a:rPr>
              <a:pPr/>
              <a:t>8</a:t>
            </a:fld>
            <a:endParaRPr lang="en-US"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ltLang="en-US" smtClean="0">
              <a:solidFill>
                <a:schemeClr val="bg1"/>
              </a:solidFill>
              <a:latin typeface="Tahoma" pitchFamily="34" charset="0"/>
              <a:cs typeface="Tahoma" pitchFamily="34" charset="0"/>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DD5648C-F754-41F2-AD56-FE1D6FDC1D19}" type="slidenum">
              <a:rPr lang="en-US" altLang="en-US">
                <a:solidFill>
                  <a:srgbClr val="000000"/>
                </a:solidFill>
              </a:rPr>
              <a:pPr/>
              <a:t>9</a:t>
            </a:fld>
            <a:endParaRPr lang="en-US"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066800" y="3581400"/>
            <a:ext cx="7010400" cy="381000"/>
          </a:xfrm>
        </p:spPr>
        <p:txBody>
          <a:bodyPr/>
          <a:lstStyle>
            <a:lvl1pPr marL="0" indent="0" algn="ctr">
              <a:buFont typeface="Wingdings" panose="05000000000000000000" pitchFamily="2" charset="2"/>
              <a:buNone/>
              <a:defRPr sz="2000" b="0">
                <a:solidFill>
                  <a:srgbClr val="000000"/>
                </a:solidFill>
              </a:defRPr>
            </a:lvl1pPr>
          </a:lstStyle>
          <a:p>
            <a:pPr lvl="0"/>
            <a:r>
              <a:rPr lang="en-US" noProof="0" smtClean="0"/>
              <a:t>Click to edit Master subtitle style</a:t>
            </a:r>
            <a:endParaRPr lang="en-US" noProof="0" dirty="0"/>
          </a:p>
        </p:txBody>
      </p:sp>
      <p:sp>
        <p:nvSpPr>
          <p:cNvPr id="3" name="Text Placeholder 2"/>
          <p:cNvSpPr>
            <a:spLocks noGrp="1"/>
          </p:cNvSpPr>
          <p:nvPr>
            <p:ph type="body" sz="quarter" idx="10"/>
          </p:nvPr>
        </p:nvSpPr>
        <p:spPr>
          <a:xfrm>
            <a:off x="8077200" y="3124200"/>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4943632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1"/>
          <p:cNvSpPr>
            <a:spLocks noGrp="1"/>
          </p:cNvSpPr>
          <p:nvPr>
            <p:ph type="title"/>
          </p:nvPr>
        </p:nvSpPr>
        <p:spPr>
          <a:xfrm>
            <a:off x="838200" y="350838"/>
            <a:ext cx="7239000" cy="563562"/>
          </a:xfrm>
          <a:prstGeom prst="rect">
            <a:avLst/>
          </a:prstGeom>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vi-VN" altLang="vi-VN"/>
          </a:p>
        </p:txBody>
      </p:sp>
      <p:sp>
        <p:nvSpPr>
          <p:cNvPr id="6" name="Slide Number Placeholder 4"/>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7DE6AB9E-9EF3-4455-A53D-EBFCFF5436CA}" type="slidenum">
              <a:rPr lang="en-US" altLang="vi-VN"/>
              <a:pPr/>
              <a:t>‹#›</a:t>
            </a:fld>
            <a:endParaRPr lang="en-US" altLang="vi-VN"/>
          </a:p>
        </p:txBody>
      </p:sp>
      <p:sp>
        <p:nvSpPr>
          <p:cNvPr id="7" name="Footer Placeholder 5"/>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20472997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2" name="Vertical Title 1"/>
          <p:cNvSpPr>
            <a:spLocks noGrp="1"/>
          </p:cNvSpPr>
          <p:nvPr>
            <p:ph type="title" orient="vert"/>
          </p:nvPr>
        </p:nvSpPr>
        <p:spPr>
          <a:xfrm>
            <a:off x="6591300" y="350838"/>
            <a:ext cx="2095500" cy="59737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50838"/>
            <a:ext cx="6134100" cy="597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vi-VN" altLang="vi-VN"/>
          </a:p>
        </p:txBody>
      </p:sp>
      <p:sp>
        <p:nvSpPr>
          <p:cNvPr id="6" name="Slide Number Placeholder 4"/>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865B67BC-4414-4790-8115-103479CAC3E2}" type="slidenum">
              <a:rPr lang="en-US" altLang="vi-VN"/>
              <a:pPr/>
              <a:t>‹#›</a:t>
            </a:fld>
            <a:endParaRPr lang="en-US" altLang="vi-VN"/>
          </a:p>
        </p:txBody>
      </p:sp>
      <p:sp>
        <p:nvSpPr>
          <p:cNvPr id="7" name="Footer Placeholder 5"/>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11712223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Tabl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Table Placeholder 2"/>
          <p:cNvSpPr>
            <a:spLocks noGrp="1"/>
          </p:cNvSpPr>
          <p:nvPr>
            <p:ph type="tbl" idx="1"/>
          </p:nvPr>
        </p:nvSpPr>
        <p:spPr>
          <a:xfrm>
            <a:off x="304800" y="1219200"/>
            <a:ext cx="8382000" cy="5105400"/>
          </a:xfrm>
        </p:spPr>
        <p:txBody>
          <a:bodyPr/>
          <a:lstStyle/>
          <a:p>
            <a:pPr lvl="0"/>
            <a:r>
              <a:rPr lang="en-US" noProof="0" smtClean="0"/>
              <a:t>Click icon to add table</a:t>
            </a:r>
            <a:endParaRPr lang="en-US" noProof="0"/>
          </a:p>
        </p:txBody>
      </p:sp>
      <p:sp>
        <p:nvSpPr>
          <p:cNvPr id="8" name="Title 1"/>
          <p:cNvSpPr>
            <a:spLocks noGrp="1"/>
          </p:cNvSpPr>
          <p:nvPr>
            <p:ph type="title"/>
          </p:nvPr>
        </p:nvSpPr>
        <p:spPr>
          <a:xfrm>
            <a:off x="838200" y="350838"/>
            <a:ext cx="7239000" cy="563562"/>
          </a:xfrm>
          <a:prstGeom prst="rect">
            <a:avLst/>
          </a:prstGeom>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vi-VN" altLang="vi-VN"/>
          </a:p>
        </p:txBody>
      </p:sp>
      <p:sp>
        <p:nvSpPr>
          <p:cNvPr id="6" name="Slide Number Placeholder 4"/>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C2476822-5112-491E-8121-545A8AE51DAB}" type="slidenum">
              <a:rPr lang="en-US" altLang="vi-VN"/>
              <a:pPr/>
              <a:t>‹#›</a:t>
            </a:fld>
            <a:endParaRPr lang="en-US" altLang="vi-VN"/>
          </a:p>
        </p:txBody>
      </p:sp>
      <p:sp>
        <p:nvSpPr>
          <p:cNvPr id="7" name="Footer Placeholder 5"/>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26638508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38200" y="350838"/>
            <a:ext cx="7239000" cy="563562"/>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04800" y="1219200"/>
            <a:ext cx="8382000" cy="5105400"/>
          </a:xfrm>
        </p:spPr>
        <p:txBody>
          <a:bodyPr/>
          <a:lstStyle/>
          <a:p>
            <a:pPr lvl="0"/>
            <a:r>
              <a:rPr lang="en-US" noProof="0" smtClean="0"/>
              <a:t>Click icon to add chart</a:t>
            </a:r>
            <a:endParaRPr lang="en-US" noProof="0"/>
          </a:p>
        </p:txBody>
      </p:sp>
      <p:sp>
        <p:nvSpPr>
          <p:cNvPr id="4" name="Rectangle 4"/>
          <p:cNvSpPr>
            <a:spLocks noGrp="1" noChangeArrowheads="1"/>
          </p:cNvSpPr>
          <p:nvPr>
            <p:ph type="dt" sz="half" idx="10"/>
          </p:nvPr>
        </p:nvSpPr>
        <p:spPr/>
        <p:txBody>
          <a:bodyPr/>
          <a:lstStyle>
            <a:lvl1pPr>
              <a:defRPr/>
            </a:lvl1pPr>
          </a:lstStyle>
          <a:p>
            <a:pPr>
              <a:defRPr/>
            </a:pPr>
            <a:endParaRPr lang="vi-VN" altLang="vi-VN"/>
          </a:p>
        </p:txBody>
      </p:sp>
      <p:sp>
        <p:nvSpPr>
          <p:cNvPr id="5" name="Rectangle 6"/>
          <p:cNvSpPr>
            <a:spLocks noGrp="1" noChangeArrowheads="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C74174C7-7E03-48A8-8540-236F71FE9A87}" type="slidenum">
              <a:rPr lang="en-US" altLang="vi-VN"/>
              <a:pPr/>
              <a:t>‹#›</a:t>
            </a:fld>
            <a:endParaRPr lang="en-US" altLang="vi-VN"/>
          </a:p>
        </p:txBody>
      </p:sp>
      <p:sp>
        <p:nvSpPr>
          <p:cNvPr id="6" name="Rectangle 159"/>
          <p:cNvSpPr>
            <a:spLocks noGrp="1" noChangeArrowheads="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418213186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49212342"/>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2079812"/>
            <a:ext cx="7200900" cy="1724092"/>
          </a:xfrm>
          <a:prstGeom prst="rect">
            <a:avLst/>
          </a:prstGeom>
        </p:spPr>
        <p:txBody>
          <a:bodyPr/>
          <a:lstStyle>
            <a:lvl1pPr algn="ctr">
              <a:defRPr sz="4050"/>
            </a:lvl1pPr>
          </a:lstStyle>
          <a:p>
            <a:r>
              <a:rPr lang="en-US" smtClean="0"/>
              <a:t>Click to edit Master title style</a:t>
            </a:r>
            <a:endParaRPr/>
          </a:p>
        </p:txBody>
      </p:sp>
      <p:sp>
        <p:nvSpPr>
          <p:cNvPr id="3" name="Subtitle 2"/>
          <p:cNvSpPr>
            <a:spLocks noGrp="1"/>
          </p:cNvSpPr>
          <p:nvPr>
            <p:ph type="subTitle" idx="1"/>
          </p:nvPr>
        </p:nvSpPr>
        <p:spPr>
          <a:xfrm>
            <a:off x="971550" y="3959352"/>
            <a:ext cx="7200900" cy="914400"/>
          </a:xfrm>
        </p:spPr>
        <p:txBody>
          <a:bodyPr>
            <a:normAutofit/>
          </a:bodyPr>
          <a:lstStyle>
            <a:lvl1pPr marL="0" indent="0" algn="ctr">
              <a:spcBef>
                <a:spcPts val="0"/>
              </a:spcBef>
              <a:buNone/>
              <a:defRPr sz="1500"/>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a:p>
        </p:txBody>
      </p:sp>
    </p:spTree>
    <p:extLst>
      <p:ext uri="{BB962C8B-B14F-4D97-AF65-F5344CB8AC3E}">
        <p14:creationId xmlns:p14="http://schemas.microsoft.com/office/powerpoint/2010/main" val="1358876510"/>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1" y="1905000"/>
            <a:ext cx="9141620"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5" name="Rectangle 4"/>
          <p:cNvSpPr/>
          <p:nvPr/>
        </p:nvSpPr>
        <p:spPr>
          <a:xfrm>
            <a:off x="-2" y="1795132"/>
            <a:ext cx="9141620"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6" name="Rectangle 5"/>
          <p:cNvSpPr/>
          <p:nvPr/>
        </p:nvSpPr>
        <p:spPr>
          <a:xfrm>
            <a:off x="-2" y="5142116"/>
            <a:ext cx="9141620"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2" name="Title 1"/>
          <p:cNvSpPr>
            <a:spLocks noGrp="1"/>
          </p:cNvSpPr>
          <p:nvPr>
            <p:ph type="ctrTitle"/>
          </p:nvPr>
        </p:nvSpPr>
        <p:spPr>
          <a:xfrm>
            <a:off x="971550" y="2079812"/>
            <a:ext cx="7200900" cy="1724092"/>
          </a:xfrm>
        </p:spPr>
        <p:txBody>
          <a:bodyPr/>
          <a:lstStyle>
            <a:lvl1pPr algn="ctr">
              <a:defRPr sz="4050"/>
            </a:lvl1pPr>
          </a:lstStyle>
          <a:p>
            <a:r>
              <a:rPr lang="en-US"/>
              <a:t>Click to edit Master title style</a:t>
            </a:r>
            <a:endParaRPr/>
          </a:p>
        </p:txBody>
      </p:sp>
      <p:sp>
        <p:nvSpPr>
          <p:cNvPr id="3" name="Subtitle 2"/>
          <p:cNvSpPr>
            <a:spLocks noGrp="1"/>
          </p:cNvSpPr>
          <p:nvPr>
            <p:ph type="subTitle" idx="1"/>
          </p:nvPr>
        </p:nvSpPr>
        <p:spPr>
          <a:xfrm>
            <a:off x="971550" y="3959352"/>
            <a:ext cx="7200900" cy="914400"/>
          </a:xfrm>
        </p:spPr>
        <p:txBody>
          <a:bodyPr>
            <a:normAutofit/>
          </a:bodyPr>
          <a:lstStyle>
            <a:lvl1pPr marL="0" indent="0" algn="ctr">
              <a:spcBef>
                <a:spcPts val="0"/>
              </a:spcBef>
              <a:buNone/>
              <a:defRPr sz="1500"/>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a:p>
        </p:txBody>
      </p:sp>
    </p:spTree>
    <p:extLst>
      <p:ext uri="{BB962C8B-B14F-4D97-AF65-F5344CB8AC3E}">
        <p14:creationId xmlns:p14="http://schemas.microsoft.com/office/powerpoint/2010/main" val="471541098"/>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lvl1pPr>
              <a:defRPr/>
            </a:lvl1pPr>
          </a:lstStyle>
          <a:p>
            <a:pPr>
              <a:defRPr/>
            </a:pPr>
            <a:fld id="{FE6ED387-97AE-4F75-B150-3E68AD118650}" type="datetime1">
              <a:rPr lang="en-US"/>
              <a:pPr>
                <a:defRPr/>
              </a:pPr>
              <a:t>8/9/2021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46882B5-7BD5-4CF7-A1EE-F47C851727EB}" type="slidenum">
              <a:rPr lang="en-US" altLang="en-US"/>
              <a:pPr/>
              <a:t>‹#›</a:t>
            </a:fld>
            <a:endParaRPr lang="en-US" altLang="en-US"/>
          </a:p>
        </p:txBody>
      </p:sp>
    </p:spTree>
    <p:extLst>
      <p:ext uri="{BB962C8B-B14F-4D97-AF65-F5344CB8AC3E}">
        <p14:creationId xmlns:p14="http://schemas.microsoft.com/office/powerpoint/2010/main" val="3290873368"/>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0" y="2130552"/>
            <a:ext cx="7200900" cy="2359152"/>
          </a:xfrm>
        </p:spPr>
        <p:txBody>
          <a:bodyPr>
            <a:normAutofit/>
          </a:bodyPr>
          <a:lstStyle>
            <a:lvl1pPr algn="ctr">
              <a:defRPr sz="4050" b="1"/>
            </a:lvl1pPr>
          </a:lstStyle>
          <a:p>
            <a:r>
              <a:rPr lang="en-US"/>
              <a:t>Click to edit Master title style</a:t>
            </a:r>
            <a:endParaRPr/>
          </a:p>
        </p:txBody>
      </p:sp>
      <p:sp>
        <p:nvSpPr>
          <p:cNvPr id="3" name="Text Placeholder 2"/>
          <p:cNvSpPr>
            <a:spLocks noGrp="1"/>
          </p:cNvSpPr>
          <p:nvPr>
            <p:ph type="body" idx="1"/>
          </p:nvPr>
        </p:nvSpPr>
        <p:spPr>
          <a:xfrm>
            <a:off x="971550" y="4572000"/>
            <a:ext cx="7200900" cy="841248"/>
          </a:xfrm>
        </p:spPr>
        <p:txBody>
          <a:bodyPr/>
          <a:lstStyle>
            <a:lvl1pPr marL="0" indent="0" algn="ctr">
              <a:spcBef>
                <a:spcPts val="0"/>
              </a:spcBef>
              <a:buNone/>
              <a:defRPr sz="1500">
                <a:solidFill>
                  <a:schemeClr val="tx1">
                    <a:lumMod val="90000"/>
                    <a:lumOff val="1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60E268A-8923-4ED8-AED3-CAB11FEAB7CC}" type="datetime1">
              <a:rPr lang="en-US"/>
              <a:pPr>
                <a:defRPr/>
              </a:pPr>
              <a:t>8/9/2021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D3BE77D-7DBD-48F6-B97D-4BE8616855DA}" type="slidenum">
              <a:rPr lang="en-US" altLang="en-US"/>
              <a:pPr/>
              <a:t>‹#›</a:t>
            </a:fld>
            <a:endParaRPr lang="en-US" altLang="en-US"/>
          </a:p>
        </p:txBody>
      </p:sp>
    </p:spTree>
    <p:extLst>
      <p:ext uri="{BB962C8B-B14F-4D97-AF65-F5344CB8AC3E}">
        <p14:creationId xmlns:p14="http://schemas.microsoft.com/office/powerpoint/2010/main" val="3179115133"/>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05840" y="1901952"/>
            <a:ext cx="3429000" cy="4123944"/>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09160" y="1901952"/>
            <a:ext cx="3429000" cy="4123944"/>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3"/>
          <p:cNvSpPr>
            <a:spLocks noGrp="1"/>
          </p:cNvSpPr>
          <p:nvPr>
            <p:ph type="dt" sz="half" idx="10"/>
          </p:nvPr>
        </p:nvSpPr>
        <p:spPr/>
        <p:txBody>
          <a:bodyPr/>
          <a:lstStyle>
            <a:lvl1pPr>
              <a:defRPr/>
            </a:lvl1pPr>
          </a:lstStyle>
          <a:p>
            <a:pPr>
              <a:defRPr/>
            </a:pPr>
            <a:fld id="{4EF96C55-8F6D-467A-9F2B-04F9E4CA5AAD}" type="datetime1">
              <a:rPr lang="en-US"/>
              <a:pPr>
                <a:defRPr/>
              </a:pPr>
              <a:t>8/9/2021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C2A5DC8-72F1-4DB5-9602-637168BA3C8E}" type="slidenum">
              <a:rPr lang="en-US" altLang="en-US"/>
              <a:pPr/>
              <a:t>‹#›</a:t>
            </a:fld>
            <a:endParaRPr lang="en-US" altLang="en-US"/>
          </a:p>
        </p:txBody>
      </p:sp>
    </p:spTree>
    <p:extLst>
      <p:ext uri="{BB962C8B-B14F-4D97-AF65-F5344CB8AC3E}">
        <p14:creationId xmlns:p14="http://schemas.microsoft.com/office/powerpoint/2010/main" val="132684509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vi-VN" altLang="vi-VN"/>
          </a:p>
        </p:txBody>
      </p:sp>
      <p:sp>
        <p:nvSpPr>
          <p:cNvPr id="3" name="Slide Number Placeholder 4"/>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2F13241A-E4D1-42F4-B385-6F5E363D0665}" type="slidenum">
              <a:rPr lang="en-US" altLang="vi-VN"/>
              <a:pPr/>
              <a:t>‹#›</a:t>
            </a:fld>
            <a:endParaRPr lang="en-US" altLang="vi-VN"/>
          </a:p>
        </p:txBody>
      </p:sp>
      <p:sp>
        <p:nvSpPr>
          <p:cNvPr id="4" name="Footer Placeholder 5"/>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66100431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005840" y="1837464"/>
            <a:ext cx="3429000" cy="766588"/>
          </a:xfrm>
        </p:spPr>
        <p:txBody>
          <a:bodyPr anchor="ctr">
            <a:normAutofit/>
          </a:bodyPr>
          <a:lstStyle>
            <a:lvl1pPr marL="0" indent="0">
              <a:spcBef>
                <a:spcPts val="0"/>
              </a:spcBef>
              <a:buNone/>
              <a:defRPr sz="165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05840" y="2740733"/>
            <a:ext cx="3429000" cy="3288847"/>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09160" y="1837464"/>
            <a:ext cx="3429000" cy="766588"/>
          </a:xfrm>
        </p:spPr>
        <p:txBody>
          <a:bodyPr anchor="ctr">
            <a:normAutofit/>
          </a:bodyPr>
          <a:lstStyle>
            <a:lvl1pPr marL="0" indent="0">
              <a:spcBef>
                <a:spcPts val="0"/>
              </a:spcBef>
              <a:buNone/>
              <a:defRPr sz="165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9160" y="2740733"/>
            <a:ext cx="3429000" cy="3288847"/>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3"/>
          <p:cNvSpPr>
            <a:spLocks noGrp="1"/>
          </p:cNvSpPr>
          <p:nvPr>
            <p:ph type="dt" sz="half" idx="10"/>
          </p:nvPr>
        </p:nvSpPr>
        <p:spPr/>
        <p:txBody>
          <a:bodyPr/>
          <a:lstStyle>
            <a:lvl1pPr>
              <a:defRPr/>
            </a:lvl1pPr>
          </a:lstStyle>
          <a:p>
            <a:pPr>
              <a:defRPr/>
            </a:pPr>
            <a:fld id="{3A686D16-D6E0-4B59-97F7-CE829911F011}" type="datetime1">
              <a:rPr lang="en-US"/>
              <a:pPr>
                <a:defRPr/>
              </a:pPr>
              <a:t>8/9/2021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6241E65-E22A-4BFE-8B31-4B0D8C3E89CE}" type="slidenum">
              <a:rPr lang="en-US" altLang="en-US"/>
              <a:pPr/>
              <a:t>‹#›</a:t>
            </a:fld>
            <a:endParaRPr lang="en-US" altLang="en-US"/>
          </a:p>
        </p:txBody>
      </p:sp>
    </p:spTree>
    <p:extLst>
      <p:ext uri="{BB962C8B-B14F-4D97-AF65-F5344CB8AC3E}">
        <p14:creationId xmlns:p14="http://schemas.microsoft.com/office/powerpoint/2010/main" val="497397879"/>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fld id="{818551D0-0979-4BDA-B2D2-D43A97477CA9}" type="datetime1">
              <a:rPr lang="en-US"/>
              <a:pPr>
                <a:defRPr/>
              </a:pPr>
              <a:t>8/9/2021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9762B17-E5B5-4C63-A861-CCC80C3A99B4}" type="slidenum">
              <a:rPr lang="en-US" altLang="en-US"/>
              <a:pPr/>
              <a:t>‹#›</a:t>
            </a:fld>
            <a:endParaRPr lang="en-US" altLang="en-US"/>
          </a:p>
        </p:txBody>
      </p:sp>
    </p:spTree>
    <p:extLst>
      <p:ext uri="{BB962C8B-B14F-4D97-AF65-F5344CB8AC3E}">
        <p14:creationId xmlns:p14="http://schemas.microsoft.com/office/powerpoint/2010/main" val="1674706039"/>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flipV="1">
            <a:off x="1588" y="0"/>
            <a:ext cx="9140825" cy="377825"/>
            <a:chOff x="-1" y="6480048"/>
            <a:chExt cx="12188827" cy="377952"/>
          </a:xfrm>
        </p:grpSpPr>
        <p:sp>
          <p:nvSpPr>
            <p:cNvPr id="3" name="Rectangle 2"/>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4" name="Rectangle 3"/>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grpSp>
      <p:sp>
        <p:nvSpPr>
          <p:cNvPr id="5" name="Date Placeholder 1"/>
          <p:cNvSpPr>
            <a:spLocks noGrp="1"/>
          </p:cNvSpPr>
          <p:nvPr>
            <p:ph type="dt" sz="half" idx="10"/>
          </p:nvPr>
        </p:nvSpPr>
        <p:spPr/>
        <p:txBody>
          <a:bodyPr/>
          <a:lstStyle>
            <a:lvl1pPr>
              <a:defRPr/>
            </a:lvl1pPr>
          </a:lstStyle>
          <a:p>
            <a:pPr>
              <a:defRPr/>
            </a:pPr>
            <a:fld id="{CAF56A34-783B-4A6B-84D7-893AC7E4CCE5}" type="datetime1">
              <a:rPr lang="en-US"/>
              <a:pPr>
                <a:defRPr/>
              </a:pPr>
              <a:t>8/9/2021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3"/>
          <p:cNvSpPr>
            <a:spLocks noGrp="1"/>
          </p:cNvSpPr>
          <p:nvPr>
            <p:ph type="sldNum" sz="quarter" idx="12"/>
          </p:nvPr>
        </p:nvSpPr>
        <p:spPr/>
        <p:txBody>
          <a:bodyPr/>
          <a:lstStyle>
            <a:lvl1pPr>
              <a:defRPr/>
            </a:lvl1pPr>
          </a:lstStyle>
          <a:p>
            <a:fld id="{7F6C1FA9-6CF8-457A-A687-E4DD6D7B8A15}" type="slidenum">
              <a:rPr lang="en-US" altLang="en-US"/>
              <a:pPr/>
              <a:t>‹#›</a:t>
            </a:fld>
            <a:endParaRPr lang="en-US" altLang="en-US"/>
          </a:p>
        </p:txBody>
      </p:sp>
    </p:spTree>
    <p:extLst>
      <p:ext uri="{BB962C8B-B14F-4D97-AF65-F5344CB8AC3E}">
        <p14:creationId xmlns:p14="http://schemas.microsoft.com/office/powerpoint/2010/main" val="1954642591"/>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9"/>
          <p:cNvGrpSpPr>
            <a:grpSpLocks/>
          </p:cNvGrpSpPr>
          <p:nvPr/>
        </p:nvGrpSpPr>
        <p:grpSpPr bwMode="auto">
          <a:xfrm flipV="1">
            <a:off x="1588" y="0"/>
            <a:ext cx="9140825" cy="377825"/>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grpSp>
      <p:sp>
        <p:nvSpPr>
          <p:cNvPr id="2" name="Title 1"/>
          <p:cNvSpPr>
            <a:spLocks noGrp="1"/>
          </p:cNvSpPr>
          <p:nvPr>
            <p:ph type="title"/>
          </p:nvPr>
        </p:nvSpPr>
        <p:spPr>
          <a:xfrm>
            <a:off x="5602986" y="2350008"/>
            <a:ext cx="3154680" cy="1993392"/>
          </a:xfrm>
        </p:spPr>
        <p:txBody>
          <a:bodyPr>
            <a:normAutofit/>
          </a:bodyPr>
          <a:lstStyle>
            <a:lvl1pPr>
              <a:defRPr sz="2550" b="1"/>
            </a:lvl1pPr>
          </a:lstStyle>
          <a:p>
            <a:r>
              <a:rPr lang="en-US"/>
              <a:t>Click to edit Master title style</a:t>
            </a:r>
            <a:endParaRPr/>
          </a:p>
        </p:txBody>
      </p:sp>
      <p:sp>
        <p:nvSpPr>
          <p:cNvPr id="3" name="Content Placeholder 2"/>
          <p:cNvSpPr>
            <a:spLocks noGrp="1"/>
          </p:cNvSpPr>
          <p:nvPr>
            <p:ph idx="1"/>
          </p:nvPr>
        </p:nvSpPr>
        <p:spPr>
          <a:xfrm>
            <a:off x="342900" y="758952"/>
            <a:ext cx="4972050" cy="5330952"/>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602986" y="4361688"/>
            <a:ext cx="3154680" cy="1728216"/>
          </a:xfrm>
        </p:spPr>
        <p:txBody>
          <a:bodyPr>
            <a:normAutofit/>
          </a:bodyPr>
          <a:lstStyle>
            <a:lvl1pPr marL="0" indent="0">
              <a:spcBef>
                <a:spcPts val="90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fld id="{8A9EDE04-97BC-4863-90B7-252ACE5938FD}" type="datetime1">
              <a:rPr lang="en-US"/>
              <a:pPr>
                <a:defRPr/>
              </a:pPr>
              <a:t>8/9/2021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fld id="{A9185E40-FFDF-4303-8C6B-0F963F2F3B38}" type="slidenum">
              <a:rPr lang="en-US" altLang="en-US"/>
              <a:pPr/>
              <a:t>‹#›</a:t>
            </a:fld>
            <a:endParaRPr lang="en-US" altLang="en-US"/>
          </a:p>
        </p:txBody>
      </p:sp>
    </p:spTree>
    <p:extLst>
      <p:ext uri="{BB962C8B-B14F-4D97-AF65-F5344CB8AC3E}">
        <p14:creationId xmlns:p14="http://schemas.microsoft.com/office/powerpoint/2010/main" val="327066162"/>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9"/>
          <p:cNvGrpSpPr>
            <a:grpSpLocks/>
          </p:cNvGrpSpPr>
          <p:nvPr/>
        </p:nvGrpSpPr>
        <p:grpSpPr bwMode="auto">
          <a:xfrm flipV="1">
            <a:off x="1588" y="0"/>
            <a:ext cx="9140825" cy="377825"/>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grpSp>
      <p:sp>
        <p:nvSpPr>
          <p:cNvPr id="2" name="Title 1"/>
          <p:cNvSpPr>
            <a:spLocks noGrp="1"/>
          </p:cNvSpPr>
          <p:nvPr>
            <p:ph type="title"/>
          </p:nvPr>
        </p:nvSpPr>
        <p:spPr>
          <a:xfrm>
            <a:off x="5602986" y="2350008"/>
            <a:ext cx="3154680" cy="1993392"/>
          </a:xfrm>
        </p:spPr>
        <p:txBody>
          <a:bodyPr>
            <a:normAutofit/>
          </a:bodyPr>
          <a:lstStyle>
            <a:lvl1pPr>
              <a:defRPr sz="2550" b="1"/>
            </a:lvl1pPr>
          </a:lstStyle>
          <a:p>
            <a:r>
              <a:rPr lang="en-US"/>
              <a:t>Click to edit Master title style</a:t>
            </a:r>
            <a:endParaRPr/>
          </a:p>
        </p:txBody>
      </p:sp>
      <p:sp>
        <p:nvSpPr>
          <p:cNvPr id="3" name="Picture Placeholder 2"/>
          <p:cNvSpPr>
            <a:spLocks noGrp="1"/>
          </p:cNvSpPr>
          <p:nvPr>
            <p:ph type="pic" idx="1"/>
          </p:nvPr>
        </p:nvSpPr>
        <p:spPr>
          <a:xfrm>
            <a:off x="113108" y="506104"/>
            <a:ext cx="5143502" cy="5843016"/>
          </a:xfrm>
          <a:solidFill>
            <a:schemeClr val="accent1">
              <a:lumMod val="40000"/>
              <a:lumOff val="60000"/>
            </a:schemeClr>
          </a:solidFill>
        </p:spPr>
        <p:txBody>
          <a:bodyPr rtlCol="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noProof="0"/>
          </a:p>
        </p:txBody>
      </p:sp>
      <p:sp>
        <p:nvSpPr>
          <p:cNvPr id="4" name="Text Placeholder 3"/>
          <p:cNvSpPr>
            <a:spLocks noGrp="1"/>
          </p:cNvSpPr>
          <p:nvPr>
            <p:ph type="body" sz="half" idx="2"/>
          </p:nvPr>
        </p:nvSpPr>
        <p:spPr>
          <a:xfrm>
            <a:off x="5602986" y="4361688"/>
            <a:ext cx="3154680" cy="1728216"/>
          </a:xfrm>
        </p:spPr>
        <p:txBody>
          <a:bodyPr>
            <a:normAutofit/>
          </a:bodyPr>
          <a:lstStyle>
            <a:lvl1pPr marL="0" indent="0">
              <a:spcBef>
                <a:spcPts val="90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fld id="{380B8942-FFBE-4C20-89AF-9133ABF0E027}" type="datetime1">
              <a:rPr lang="en-US"/>
              <a:pPr>
                <a:defRPr/>
              </a:pPr>
              <a:t>8/9/2021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fld id="{5FC8829A-9153-4F3D-A09E-997056BA70C8}" type="slidenum">
              <a:rPr lang="en-US" altLang="en-US"/>
              <a:pPr/>
              <a:t>‹#›</a:t>
            </a:fld>
            <a:endParaRPr lang="en-US" altLang="en-US"/>
          </a:p>
        </p:txBody>
      </p:sp>
    </p:spTree>
    <p:extLst>
      <p:ext uri="{BB962C8B-B14F-4D97-AF65-F5344CB8AC3E}">
        <p14:creationId xmlns:p14="http://schemas.microsoft.com/office/powerpoint/2010/main" val="2723096141"/>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lvl1pPr>
              <a:defRPr/>
            </a:lvl1pPr>
          </a:lstStyle>
          <a:p>
            <a:pPr>
              <a:defRPr/>
            </a:pPr>
            <a:fld id="{9A361D29-D137-42DD-B066-9BAC3178238C}" type="datetime1">
              <a:rPr lang="en-US"/>
              <a:pPr>
                <a:defRPr/>
              </a:pPr>
              <a:t>8/9/2021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006EF64-E243-47B7-A8A5-E956AF7FF8EF}" type="slidenum">
              <a:rPr lang="en-US" altLang="en-US"/>
              <a:pPr/>
              <a:t>‹#›</a:t>
            </a:fld>
            <a:endParaRPr lang="en-US" altLang="en-US"/>
          </a:p>
        </p:txBody>
      </p:sp>
    </p:spTree>
    <p:extLst>
      <p:ext uri="{BB962C8B-B14F-4D97-AF65-F5344CB8AC3E}">
        <p14:creationId xmlns:p14="http://schemas.microsoft.com/office/powerpoint/2010/main" val="4258037135"/>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28650" y="274638"/>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lvl1pPr>
              <a:defRPr/>
            </a:lvl1pPr>
          </a:lstStyle>
          <a:p>
            <a:pPr>
              <a:defRPr/>
            </a:pPr>
            <a:fld id="{B288C93C-77AE-47D8-8D31-4B907044340B}" type="datetime1">
              <a:rPr lang="en-US"/>
              <a:pPr>
                <a:defRPr/>
              </a:pPr>
              <a:t>8/9/2021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FE471DF-BA42-4292-92B5-DD4BB267D4A0}" type="slidenum">
              <a:rPr lang="en-US" altLang="en-US"/>
              <a:pPr/>
              <a:t>‹#›</a:t>
            </a:fld>
            <a:endParaRPr lang="en-US" altLang="en-US"/>
          </a:p>
        </p:txBody>
      </p:sp>
    </p:spTree>
    <p:extLst>
      <p:ext uri="{BB962C8B-B14F-4D97-AF65-F5344CB8AC3E}">
        <p14:creationId xmlns:p14="http://schemas.microsoft.com/office/powerpoint/2010/main" val="1813943331"/>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4093359"/>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vi-VN" altLang="vi-VN"/>
          </a:p>
        </p:txBody>
      </p:sp>
      <p:sp>
        <p:nvSpPr>
          <p:cNvPr id="6" name="Slide Number Placeholder 4"/>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588EBE8C-15B8-4256-B924-E3F1063005B6}" type="slidenum">
              <a:rPr lang="en-US" altLang="vi-VN"/>
              <a:pPr/>
              <a:t>‹#›</a:t>
            </a:fld>
            <a:endParaRPr lang="en-US" altLang="vi-VN"/>
          </a:p>
        </p:txBody>
      </p:sp>
      <p:sp>
        <p:nvSpPr>
          <p:cNvPr id="7" name="Footer Placeholder 5"/>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95405263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Content Placeholder 2"/>
          <p:cNvSpPr>
            <a:spLocks noGrp="1"/>
          </p:cNvSpPr>
          <p:nvPr>
            <p:ph sz="half" idx="1"/>
          </p:nvPr>
        </p:nvSpPr>
        <p:spPr>
          <a:xfrm>
            <a:off x="304800" y="1219200"/>
            <a:ext cx="41148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19200"/>
            <a:ext cx="41148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itle 1"/>
          <p:cNvSpPr>
            <a:spLocks noGrp="1"/>
          </p:cNvSpPr>
          <p:nvPr>
            <p:ph type="title"/>
          </p:nvPr>
        </p:nvSpPr>
        <p:spPr>
          <a:xfrm>
            <a:off x="838200" y="350838"/>
            <a:ext cx="7239000" cy="563562"/>
          </a:xfrm>
          <a:prstGeom prst="rect">
            <a:avLst/>
          </a:prstGeom>
        </p:spPr>
        <p:txBody>
          <a:bodyPr/>
          <a:lstStyle/>
          <a:p>
            <a:r>
              <a:rPr lang="en-US" smtClean="0"/>
              <a:t>Click to edit Master title style</a:t>
            </a:r>
            <a:endParaRPr lang="en-US"/>
          </a:p>
        </p:txBody>
      </p:sp>
      <p:sp>
        <p:nvSpPr>
          <p:cNvPr id="6" name="Date Placeholder 4"/>
          <p:cNvSpPr>
            <a:spLocks noGrp="1"/>
          </p:cNvSpPr>
          <p:nvPr>
            <p:ph type="dt" sz="half" idx="10"/>
          </p:nvPr>
        </p:nvSpPr>
        <p:spPr/>
        <p:txBody>
          <a:bodyPr/>
          <a:lstStyle>
            <a:lvl1pPr>
              <a:defRPr/>
            </a:lvl1pPr>
          </a:lstStyle>
          <a:p>
            <a:pPr>
              <a:defRPr/>
            </a:pPr>
            <a:endParaRPr lang="vi-VN" altLang="vi-VN"/>
          </a:p>
        </p:txBody>
      </p:sp>
      <p:sp>
        <p:nvSpPr>
          <p:cNvPr id="7" name="Slide Number Placeholder 5"/>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67CBBD76-FB48-4F9C-B5AF-4CF78B4A0261}" type="slidenum">
              <a:rPr lang="en-US" altLang="vi-VN"/>
              <a:pPr/>
              <a:t>‹#›</a:t>
            </a:fld>
            <a:endParaRPr lang="en-US" altLang="vi-VN"/>
          </a:p>
        </p:txBody>
      </p:sp>
      <p:sp>
        <p:nvSpPr>
          <p:cNvPr id="8" name="Footer Placeholder 6"/>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191218630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dirty="0"/>
          </a:p>
        </p:txBody>
      </p:sp>
      <p:sp>
        <p:nvSpPr>
          <p:cNvPr id="8" name="Date Placeholder 6"/>
          <p:cNvSpPr>
            <a:spLocks noGrp="1"/>
          </p:cNvSpPr>
          <p:nvPr>
            <p:ph type="dt" sz="half" idx="10"/>
          </p:nvPr>
        </p:nvSpPr>
        <p:spPr/>
        <p:txBody>
          <a:bodyPr/>
          <a:lstStyle>
            <a:lvl1pPr>
              <a:defRPr/>
            </a:lvl1pPr>
          </a:lstStyle>
          <a:p>
            <a:pPr>
              <a:defRPr/>
            </a:pPr>
            <a:endParaRPr lang="vi-VN" altLang="vi-VN"/>
          </a:p>
        </p:txBody>
      </p:sp>
      <p:sp>
        <p:nvSpPr>
          <p:cNvPr id="9" name="Slide Number Placeholder 7"/>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957247E3-3FD7-46AD-960B-02E9E5970D1C}" type="slidenum">
              <a:rPr lang="en-US" altLang="vi-VN"/>
              <a:pPr/>
              <a:t>‹#›</a:t>
            </a:fld>
            <a:endParaRPr lang="en-US" altLang="vi-VN"/>
          </a:p>
        </p:txBody>
      </p:sp>
      <p:sp>
        <p:nvSpPr>
          <p:cNvPr id="10" name="Footer Placeholder 8"/>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199788207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Tree>
    <p:extLst>
      <p:ext uri="{BB962C8B-B14F-4D97-AF65-F5344CB8AC3E}">
        <p14:creationId xmlns:p14="http://schemas.microsoft.com/office/powerpoint/2010/main" val="280703595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Date Placeholder 1"/>
          <p:cNvSpPr>
            <a:spLocks noGrp="1"/>
          </p:cNvSpPr>
          <p:nvPr>
            <p:ph type="dt" sz="half" idx="10"/>
          </p:nvPr>
        </p:nvSpPr>
        <p:spPr/>
        <p:txBody>
          <a:bodyPr/>
          <a:lstStyle>
            <a:lvl1pPr>
              <a:defRPr/>
            </a:lvl1pPr>
          </a:lstStyle>
          <a:p>
            <a:pPr>
              <a:defRPr/>
            </a:pPr>
            <a:endParaRPr lang="vi-VN" altLang="vi-VN"/>
          </a:p>
        </p:txBody>
      </p:sp>
      <p:sp>
        <p:nvSpPr>
          <p:cNvPr id="4" name="Slide Number Placeholder 2"/>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07671731-4398-43B0-A8FC-2A05D5F9D389}" type="slidenum">
              <a:rPr lang="en-US" altLang="vi-VN"/>
              <a:pPr/>
              <a:t>‹#›</a:t>
            </a:fld>
            <a:endParaRPr lang="en-US" altLang="vi-VN"/>
          </a:p>
        </p:txBody>
      </p:sp>
      <p:sp>
        <p:nvSpPr>
          <p:cNvPr id="5" name="Footer Placeholder 3"/>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259653148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6" name="Date Placeholder 4"/>
          <p:cNvSpPr>
            <a:spLocks noGrp="1"/>
          </p:cNvSpPr>
          <p:nvPr>
            <p:ph type="dt" sz="half" idx="10"/>
          </p:nvPr>
        </p:nvSpPr>
        <p:spPr/>
        <p:txBody>
          <a:bodyPr/>
          <a:lstStyle>
            <a:lvl1pPr>
              <a:defRPr/>
            </a:lvl1pPr>
          </a:lstStyle>
          <a:p>
            <a:pPr>
              <a:defRPr/>
            </a:pPr>
            <a:endParaRPr lang="vi-VN" altLang="vi-VN"/>
          </a:p>
        </p:txBody>
      </p:sp>
      <p:sp>
        <p:nvSpPr>
          <p:cNvPr id="7" name="Slide Number Placeholder 5"/>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19915E58-B4A0-4DA9-B223-8BF2E61E64FA}" type="slidenum">
              <a:rPr lang="en-US" altLang="vi-VN"/>
              <a:pPr/>
              <a:t>‹#›</a:t>
            </a:fld>
            <a:endParaRPr lang="en-US" altLang="vi-VN"/>
          </a:p>
        </p:txBody>
      </p:sp>
      <p:sp>
        <p:nvSpPr>
          <p:cNvPr id="8" name="Footer Placeholder 6"/>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213774334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1066800" y="0"/>
            <a:ext cx="8077200" cy="1143000"/>
          </a:xfrm>
          <a:prstGeom prst="rect">
            <a:avLst/>
          </a:prstGeom>
          <a:solidFill>
            <a:schemeClr val="bg1">
              <a:alpha val="56862"/>
            </a:schemeClr>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endParaRPr lang="en-US" alt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6" name="Date Placeholder 4"/>
          <p:cNvSpPr>
            <a:spLocks noGrp="1"/>
          </p:cNvSpPr>
          <p:nvPr>
            <p:ph type="dt" sz="half" idx="10"/>
          </p:nvPr>
        </p:nvSpPr>
        <p:spPr/>
        <p:txBody>
          <a:bodyPr/>
          <a:lstStyle>
            <a:lvl1pPr>
              <a:defRPr/>
            </a:lvl1pPr>
          </a:lstStyle>
          <a:p>
            <a:pPr>
              <a:defRPr/>
            </a:pPr>
            <a:endParaRPr lang="vi-VN" altLang="vi-VN"/>
          </a:p>
        </p:txBody>
      </p:sp>
      <p:sp>
        <p:nvSpPr>
          <p:cNvPr id="7" name="Slide Number Placeholder 5"/>
          <p:cNvSpPr>
            <a:spLocks noGrp="1"/>
          </p:cNvSpPr>
          <p:nvPr>
            <p:ph type="sldNum" sz="quarter" idx="11"/>
          </p:nvPr>
        </p:nvSpPr>
        <p:spPr>
          <a:xfrm>
            <a:off x="304800" y="6537325"/>
            <a:ext cx="533400" cy="244475"/>
          </a:xfrm>
          <a:prstGeom prst="rect">
            <a:avLst/>
          </a:prstGeom>
        </p:spPr>
        <p:txBody>
          <a:bodyPr vert="horz" wrap="square" lIns="91440" tIns="45720" rIns="91440" bIns="45720" numCol="1" anchor="t" anchorCtr="0" compatLnSpc="1">
            <a:prstTxWarp prst="textNoShape">
              <a:avLst/>
            </a:prstTxWarp>
          </a:bodyPr>
          <a:lstStyle>
            <a:lvl1pPr>
              <a:defRPr/>
            </a:lvl1pPr>
          </a:lstStyle>
          <a:p>
            <a:fld id="{4950701D-6E0D-46F4-8838-748CCDAB434B}" type="slidenum">
              <a:rPr lang="en-US" altLang="vi-VN"/>
              <a:pPr/>
              <a:t>‹#›</a:t>
            </a:fld>
            <a:endParaRPr lang="en-US" altLang="vi-VN"/>
          </a:p>
        </p:txBody>
      </p:sp>
      <p:sp>
        <p:nvSpPr>
          <p:cNvPr id="8" name="Footer Placeholder 6"/>
          <p:cNvSpPr>
            <a:spLocks noGrp="1"/>
          </p:cNvSpPr>
          <p:nvPr>
            <p:ph type="ftr" sz="quarter" idx="12"/>
          </p:nvPr>
        </p:nvSpPr>
        <p:spPr>
          <a:xfrm>
            <a:off x="914400" y="6537325"/>
            <a:ext cx="2895600" cy="244475"/>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vi-VN" altLang="vi-VN"/>
          </a:p>
        </p:txBody>
      </p:sp>
    </p:spTree>
    <p:extLst>
      <p:ext uri="{BB962C8B-B14F-4D97-AF65-F5344CB8AC3E}">
        <p14:creationId xmlns:p14="http://schemas.microsoft.com/office/powerpoint/2010/main" val="15008521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rgbClr val="002060"/>
        </a:solidFill>
        <a:effectLst/>
      </p:bgPr>
    </p:bg>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gray">
          <a:xfrm>
            <a:off x="6705600" y="65373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1">
                <a:solidFill>
                  <a:schemeClr val="bg1"/>
                </a:solidFill>
                <a:latin typeface="Verdana" pitchFamily="34" charset="0"/>
              </a:defRPr>
            </a:lvl1pPr>
          </a:lstStyle>
          <a:p>
            <a:pPr>
              <a:defRPr/>
            </a:pPr>
            <a:endParaRPr lang="vi-VN" altLang="vi-VN"/>
          </a:p>
        </p:txBody>
      </p:sp>
      <p:sp>
        <p:nvSpPr>
          <p:cNvPr id="1027" name="Rectangle 3"/>
          <p:cNvSpPr>
            <a:spLocks noGrp="1" noChangeArrowheads="1"/>
          </p:cNvSpPr>
          <p:nvPr>
            <p:ph type="body" idx="1"/>
          </p:nvPr>
        </p:nvSpPr>
        <p:spPr bwMode="gray">
          <a:xfrm>
            <a:off x="304800" y="1219200"/>
            <a:ext cx="8382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1028" name="Rectangle 2"/>
          <p:cNvSpPr txBox="1">
            <a:spLocks noRot="1" noChangeArrowheads="1"/>
          </p:cNvSpPr>
          <p:nvPr/>
        </p:nvSpPr>
        <p:spPr bwMode="gray">
          <a:xfrm>
            <a:off x="0" y="-179388"/>
            <a:ext cx="9144000" cy="1246188"/>
          </a:xfrm>
          <a:prstGeom prst="rect">
            <a:avLst/>
          </a:prstGeom>
          <a:no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200" b="1">
                <a:solidFill>
                  <a:schemeClr val="bg1"/>
                </a:solidFill>
              </a:rPr>
              <a:t>UBND THÀNH PHỐ HẢI PHÒNG</a:t>
            </a:r>
          </a:p>
          <a:p>
            <a:pPr algn="ctr" eaLnBrk="1" hangingPunct="1">
              <a:defRPr/>
            </a:pPr>
            <a:r>
              <a:rPr lang="en-US" altLang="en-US" sz="2200" b="1">
                <a:solidFill>
                  <a:schemeClr val="bg1"/>
                </a:solidFill>
              </a:rPr>
              <a:t>SỞ GIÁO DỤC VÀ ĐÀO TẠO</a:t>
            </a:r>
          </a:p>
        </p:txBody>
      </p:sp>
      <p:cxnSp>
        <p:nvCxnSpPr>
          <p:cNvPr id="11" name="Straight Connector 10"/>
          <p:cNvCxnSpPr/>
          <p:nvPr/>
        </p:nvCxnSpPr>
        <p:spPr>
          <a:xfrm>
            <a:off x="0" y="838200"/>
            <a:ext cx="90678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1030" name="Rectangle 3"/>
          <p:cNvSpPr>
            <a:spLocks noChangeArrowheads="1"/>
          </p:cNvSpPr>
          <p:nvPr/>
        </p:nvSpPr>
        <p:spPr bwMode="auto">
          <a:xfrm>
            <a:off x="762000" y="6629400"/>
            <a:ext cx="8534400" cy="2460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vi-VN" sz="1000" b="1" i="1">
                <a:solidFill>
                  <a:schemeClr val="bg1"/>
                </a:solidFill>
              </a:rPr>
              <a:t>TẬP HUẤN CÔNG TÁC THI ĐUA – KHEN THƯỞNG NĂM 2019. TRÌNH BÀY: NGUYỄN KIM HOẰNG, CHÁNH VĂN PHÒNG SỞ </a:t>
            </a:r>
          </a:p>
        </p:txBody>
      </p:sp>
      <p:cxnSp>
        <p:nvCxnSpPr>
          <p:cNvPr id="16" name="Straight Connector 15"/>
          <p:cNvCxnSpPr/>
          <p:nvPr/>
        </p:nvCxnSpPr>
        <p:spPr>
          <a:xfrm>
            <a:off x="0" y="6611938"/>
            <a:ext cx="9144000"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6280" r:id="rId1"/>
    <p:sldLayoutId id="2147486281" r:id="rId2"/>
    <p:sldLayoutId id="2147486282" r:id="rId3"/>
    <p:sldLayoutId id="2147486283" r:id="rId4"/>
    <p:sldLayoutId id="2147486284" r:id="rId5"/>
    <p:sldLayoutId id="2147486285" r:id="rId6"/>
    <p:sldLayoutId id="2147486286" r:id="rId7"/>
    <p:sldLayoutId id="2147486287" r:id="rId8"/>
    <p:sldLayoutId id="2147486288" r:id="rId9"/>
    <p:sldLayoutId id="2147486289" r:id="rId10"/>
    <p:sldLayoutId id="2147486290" r:id="rId11"/>
    <p:sldLayoutId id="2147486291" r:id="rId12"/>
    <p:sldLayoutId id="2147486292" r:id="rId13"/>
    <p:sldLayoutId id="2147486293" r:id="rId14"/>
    <p:sldLayoutId id="2147486294" r:id="rId15"/>
  </p:sldLayoutIdLst>
  <p:transition/>
  <p:timing>
    <p:tnLst>
      <p:par>
        <p:cTn id="1" dur="indefinite" restart="never" nodeType="tmRoot"/>
      </p:par>
    </p:tnLst>
  </p:timing>
  <p:txStyles>
    <p:titleStyle>
      <a:lvl1pPr algn="l" rtl="0" eaLnBrk="1" fontAlgn="base" hangingPunct="1">
        <a:spcBef>
          <a:spcPct val="0"/>
        </a:spcBef>
        <a:spcAft>
          <a:spcPct val="0"/>
        </a:spcAft>
        <a:defRPr sz="3200" b="1" kern="1200">
          <a:solidFill>
            <a:srgbClr val="000000"/>
          </a:solidFill>
          <a:latin typeface="+mj-lt"/>
          <a:ea typeface="+mj-ea"/>
          <a:cs typeface="+mj-cs"/>
        </a:defRPr>
      </a:lvl1pPr>
      <a:lvl2pPr algn="l" rtl="0" eaLnBrk="1" fontAlgn="base" hangingPunct="1">
        <a:spcBef>
          <a:spcPct val="0"/>
        </a:spcBef>
        <a:spcAft>
          <a:spcPct val="0"/>
        </a:spcAft>
        <a:defRPr sz="3200" b="1">
          <a:solidFill>
            <a:srgbClr val="000000"/>
          </a:solidFill>
          <a:latin typeface="Verdana" panose="020B0604030504040204" pitchFamily="34" charset="0"/>
        </a:defRPr>
      </a:lvl2pPr>
      <a:lvl3pPr algn="l" rtl="0" eaLnBrk="1" fontAlgn="base" hangingPunct="1">
        <a:spcBef>
          <a:spcPct val="0"/>
        </a:spcBef>
        <a:spcAft>
          <a:spcPct val="0"/>
        </a:spcAft>
        <a:defRPr sz="3200" b="1">
          <a:solidFill>
            <a:srgbClr val="000000"/>
          </a:solidFill>
          <a:latin typeface="Verdana" panose="020B0604030504040204" pitchFamily="34" charset="0"/>
        </a:defRPr>
      </a:lvl3pPr>
      <a:lvl4pPr algn="l" rtl="0" eaLnBrk="1" fontAlgn="base" hangingPunct="1">
        <a:spcBef>
          <a:spcPct val="0"/>
        </a:spcBef>
        <a:spcAft>
          <a:spcPct val="0"/>
        </a:spcAft>
        <a:defRPr sz="3200" b="1">
          <a:solidFill>
            <a:srgbClr val="000000"/>
          </a:solidFill>
          <a:latin typeface="Verdana" panose="020B0604030504040204" pitchFamily="34" charset="0"/>
        </a:defRPr>
      </a:lvl4pPr>
      <a:lvl5pPr algn="l" rtl="0" eaLnBrk="1" fontAlgn="base" hangingPunct="1">
        <a:spcBef>
          <a:spcPct val="0"/>
        </a:spcBef>
        <a:spcAft>
          <a:spcPct val="0"/>
        </a:spcAft>
        <a:defRPr sz="3200" b="1">
          <a:solidFill>
            <a:srgbClr val="000000"/>
          </a:solidFill>
          <a:latin typeface="Verdana" panose="020B0604030504040204" pitchFamily="34" charset="0"/>
        </a:defRPr>
      </a:lvl5pPr>
      <a:lvl6pPr marL="457200" algn="l" rtl="0" eaLnBrk="1" fontAlgn="base" hangingPunct="1">
        <a:spcBef>
          <a:spcPct val="0"/>
        </a:spcBef>
        <a:spcAft>
          <a:spcPct val="0"/>
        </a:spcAft>
        <a:defRPr sz="3200" b="1">
          <a:solidFill>
            <a:srgbClr val="000000"/>
          </a:solidFill>
          <a:latin typeface="Verdana" panose="020B0604030504040204" pitchFamily="34" charset="0"/>
        </a:defRPr>
      </a:lvl6pPr>
      <a:lvl7pPr marL="914400" algn="l" rtl="0" eaLnBrk="1" fontAlgn="base" hangingPunct="1">
        <a:spcBef>
          <a:spcPct val="0"/>
        </a:spcBef>
        <a:spcAft>
          <a:spcPct val="0"/>
        </a:spcAft>
        <a:defRPr sz="3200" b="1">
          <a:solidFill>
            <a:srgbClr val="000000"/>
          </a:solidFill>
          <a:latin typeface="Verdana" panose="020B0604030504040204" pitchFamily="34" charset="0"/>
        </a:defRPr>
      </a:lvl7pPr>
      <a:lvl8pPr marL="1371600" algn="l" rtl="0" eaLnBrk="1" fontAlgn="base" hangingPunct="1">
        <a:spcBef>
          <a:spcPct val="0"/>
        </a:spcBef>
        <a:spcAft>
          <a:spcPct val="0"/>
        </a:spcAft>
        <a:defRPr sz="3200" b="1">
          <a:solidFill>
            <a:srgbClr val="000000"/>
          </a:solidFill>
          <a:latin typeface="Verdana" panose="020B0604030504040204" pitchFamily="34" charset="0"/>
        </a:defRPr>
      </a:lvl8pPr>
      <a:lvl9pPr marL="1828800" algn="l" rtl="0" eaLnBrk="1" fontAlgn="base" hangingPunct="1">
        <a:spcBef>
          <a:spcPct val="0"/>
        </a:spcBef>
        <a:spcAft>
          <a:spcPct val="0"/>
        </a:spcAft>
        <a:defRPr sz="3200" b="1">
          <a:solidFill>
            <a:srgbClr val="000000"/>
          </a:solidFill>
          <a:latin typeface="Verdana" panose="020B0604030504040204" pitchFamily="34" charset="0"/>
        </a:defRPr>
      </a:lvl9pPr>
    </p:titleStyle>
    <p:bodyStyle>
      <a:lvl1pPr marL="342900" indent="-342900" algn="l" rtl="0" eaLnBrk="1" fontAlgn="base" hangingPunct="1">
        <a:spcBef>
          <a:spcPct val="20000"/>
        </a:spcBef>
        <a:spcAft>
          <a:spcPct val="0"/>
        </a:spcAft>
        <a:buClr>
          <a:schemeClr val="tx1"/>
        </a:buClr>
        <a:buFont typeface="Wingdings" pitchFamily="2" charset="2"/>
        <a:buChar char="v"/>
        <a:defRPr sz="2800" b="1"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Wingdings" pitchFamily="2" charset="2"/>
        <a:buChar char="§"/>
        <a:defRPr sz="2800" kern="1200">
          <a:solidFill>
            <a:schemeClr val="tx1"/>
          </a:solidFill>
          <a:latin typeface="Arial" panose="020B0604020202020204" pitchFamily="34" charset="0"/>
          <a:ea typeface="+mn-ea"/>
          <a:cs typeface="+mn-cs"/>
        </a:defRPr>
      </a:lvl2pPr>
      <a:lvl3pPr marL="1143000" indent="-228600" algn="l" rtl="0" eaLnBrk="1" fontAlgn="base" hangingPunct="1">
        <a:spcBef>
          <a:spcPct val="20000"/>
        </a:spcBef>
        <a:spcAft>
          <a:spcPct val="0"/>
        </a:spcAft>
        <a:buClr>
          <a:schemeClr val="hlink"/>
        </a:buClr>
        <a:buChar char="•"/>
        <a:defRPr sz="2400" kern="1200">
          <a:solidFill>
            <a:schemeClr val="tx1"/>
          </a:solidFill>
          <a:latin typeface="Arial" panose="020B0604020202020204" pitchFamily="34"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grpSp>
        <p:nvGrpSpPr>
          <p:cNvPr id="2050" name="Group 8"/>
          <p:cNvGrpSpPr>
            <a:grpSpLocks/>
          </p:cNvGrpSpPr>
          <p:nvPr/>
        </p:nvGrpSpPr>
        <p:grpSpPr bwMode="auto">
          <a:xfrm>
            <a:off x="0" y="6480175"/>
            <a:ext cx="9142413" cy="377825"/>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solidFill>
                  <a:srgbClr val="FFFFFF"/>
                </a:solidFill>
                <a:latin typeface="Book Antiqua" pitchFamily="18" charset="0"/>
              </a:endParaRPr>
            </a:p>
          </p:txBody>
        </p:sp>
      </p:grpSp>
      <p:sp>
        <p:nvSpPr>
          <p:cNvPr id="2051" name="Title Placeholder 1"/>
          <p:cNvSpPr>
            <a:spLocks noGrp="1"/>
          </p:cNvSpPr>
          <p:nvPr>
            <p:ph type="title"/>
          </p:nvPr>
        </p:nvSpPr>
        <p:spPr bwMode="auto">
          <a:xfrm>
            <a:off x="1006475" y="466725"/>
            <a:ext cx="713105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2" name="Text Placeholder 2"/>
          <p:cNvSpPr>
            <a:spLocks noGrp="1"/>
          </p:cNvSpPr>
          <p:nvPr>
            <p:ph type="body" idx="1"/>
          </p:nvPr>
        </p:nvSpPr>
        <p:spPr bwMode="auto">
          <a:xfrm>
            <a:off x="1006475" y="1901825"/>
            <a:ext cx="7131050" cy="412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656388" y="6602413"/>
            <a:ext cx="720725" cy="2365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600">
                <a:solidFill>
                  <a:srgbClr val="323232"/>
                </a:solidFill>
                <a:latin typeface="Book Antiqua" pitchFamily="18" charset="0"/>
              </a:defRPr>
            </a:lvl1pPr>
          </a:lstStyle>
          <a:p>
            <a:pPr>
              <a:defRPr/>
            </a:pPr>
            <a:fld id="{50F481E8-B6CD-47EB-8C54-345F0CC1A574}" type="datetime1">
              <a:rPr lang="en-US"/>
              <a:pPr>
                <a:defRPr/>
              </a:pPr>
              <a:t>8/9/2021</a:t>
            </a:fld>
            <a:endParaRPr lang="en-US"/>
          </a:p>
        </p:txBody>
      </p:sp>
      <p:sp>
        <p:nvSpPr>
          <p:cNvPr id="5" name="Footer Placeholder 4"/>
          <p:cNvSpPr>
            <a:spLocks noGrp="1"/>
          </p:cNvSpPr>
          <p:nvPr>
            <p:ph type="ftr" sz="quarter" idx="3"/>
          </p:nvPr>
        </p:nvSpPr>
        <p:spPr>
          <a:xfrm>
            <a:off x="1006475" y="6602413"/>
            <a:ext cx="5368925" cy="236537"/>
          </a:xfrm>
          <a:prstGeom prst="rect">
            <a:avLst/>
          </a:prstGeom>
        </p:spPr>
        <p:txBody>
          <a:bodyPr vert="horz" wrap="square" lIns="91440" tIns="45720" rIns="91440" bIns="45720" numCol="1" anchor="ctr" anchorCtr="0" compatLnSpc="1">
            <a:prstTxWarp prst="textNoShape">
              <a:avLst/>
            </a:prstTxWarp>
          </a:bodyPr>
          <a:lstStyle>
            <a:lvl1pPr eaLnBrk="1" hangingPunct="1">
              <a:defRPr sz="600">
                <a:solidFill>
                  <a:srgbClr val="323232"/>
                </a:solidFill>
                <a:latin typeface="Book Antiqua" pitchFamily="18" charset="0"/>
              </a:defRPr>
            </a:lvl1pPr>
          </a:lstStyle>
          <a:p>
            <a:pPr>
              <a:defRPr/>
            </a:pPr>
            <a:endParaRPr lang="en-US"/>
          </a:p>
        </p:txBody>
      </p:sp>
      <p:sp>
        <p:nvSpPr>
          <p:cNvPr id="6" name="Slide Number Placeholder 5"/>
          <p:cNvSpPr>
            <a:spLocks noGrp="1"/>
          </p:cNvSpPr>
          <p:nvPr>
            <p:ph type="sldNum" sz="quarter" idx="4"/>
          </p:nvPr>
        </p:nvSpPr>
        <p:spPr>
          <a:xfrm>
            <a:off x="7658100" y="6602413"/>
            <a:ext cx="479425" cy="2365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600">
                <a:solidFill>
                  <a:srgbClr val="323232"/>
                </a:solidFill>
                <a:latin typeface="Book Antiqua" pitchFamily="18" charset="0"/>
              </a:defRPr>
            </a:lvl1pPr>
          </a:lstStyle>
          <a:p>
            <a:fld id="{1389E591-4182-46C0-B926-DBA80A30928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6295" r:id="rId1"/>
    <p:sldLayoutId id="2147486296" r:id="rId2"/>
    <p:sldLayoutId id="2147486297" r:id="rId3"/>
    <p:sldLayoutId id="2147486298" r:id="rId4"/>
    <p:sldLayoutId id="2147486299" r:id="rId5"/>
    <p:sldLayoutId id="2147486300" r:id="rId6"/>
    <p:sldLayoutId id="2147486301" r:id="rId7"/>
    <p:sldLayoutId id="2147486302" r:id="rId8"/>
    <p:sldLayoutId id="2147486303" r:id="rId9"/>
    <p:sldLayoutId id="2147486304" r:id="rId10"/>
    <p:sldLayoutId id="2147486305" r:id="rId11"/>
    <p:sldLayoutId id="2147486306" r:id="rId12"/>
  </p:sldLayoutIdLst>
  <p:transition spd="med">
    <p:fade/>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25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2500" b="1">
          <a:solidFill>
            <a:schemeClr val="tx1"/>
          </a:solidFill>
          <a:latin typeface="Book Antiqua" pitchFamily="18" charset="0"/>
        </a:defRPr>
      </a:lvl2pPr>
      <a:lvl3pPr algn="l" rtl="0" eaLnBrk="0" fontAlgn="base" hangingPunct="0">
        <a:lnSpc>
          <a:spcPct val="90000"/>
        </a:lnSpc>
        <a:spcBef>
          <a:spcPct val="0"/>
        </a:spcBef>
        <a:spcAft>
          <a:spcPct val="0"/>
        </a:spcAft>
        <a:defRPr sz="2500" b="1">
          <a:solidFill>
            <a:schemeClr val="tx1"/>
          </a:solidFill>
          <a:latin typeface="Book Antiqua" pitchFamily="18" charset="0"/>
        </a:defRPr>
      </a:lvl3pPr>
      <a:lvl4pPr algn="l" rtl="0" eaLnBrk="0" fontAlgn="base" hangingPunct="0">
        <a:lnSpc>
          <a:spcPct val="90000"/>
        </a:lnSpc>
        <a:spcBef>
          <a:spcPct val="0"/>
        </a:spcBef>
        <a:spcAft>
          <a:spcPct val="0"/>
        </a:spcAft>
        <a:defRPr sz="2500" b="1">
          <a:solidFill>
            <a:schemeClr val="tx1"/>
          </a:solidFill>
          <a:latin typeface="Book Antiqua" pitchFamily="18" charset="0"/>
        </a:defRPr>
      </a:lvl4pPr>
      <a:lvl5pPr algn="l" rtl="0" eaLnBrk="0" fontAlgn="base" hangingPunct="0">
        <a:lnSpc>
          <a:spcPct val="90000"/>
        </a:lnSpc>
        <a:spcBef>
          <a:spcPct val="0"/>
        </a:spcBef>
        <a:spcAft>
          <a:spcPct val="0"/>
        </a:spcAft>
        <a:defRPr sz="2500" b="1">
          <a:solidFill>
            <a:schemeClr val="tx1"/>
          </a:solidFill>
          <a:latin typeface="Book Antiqua" pitchFamily="18" charset="0"/>
        </a:defRPr>
      </a:lvl5pPr>
      <a:lvl6pPr marL="342900" algn="l" rtl="0" fontAlgn="base">
        <a:lnSpc>
          <a:spcPct val="90000"/>
        </a:lnSpc>
        <a:spcBef>
          <a:spcPct val="0"/>
        </a:spcBef>
        <a:spcAft>
          <a:spcPct val="0"/>
        </a:spcAft>
        <a:defRPr sz="2550" b="1">
          <a:solidFill>
            <a:schemeClr val="tx1"/>
          </a:solidFill>
          <a:latin typeface="Book Antiqua" pitchFamily="18" charset="0"/>
        </a:defRPr>
      </a:lvl6pPr>
      <a:lvl7pPr marL="685800" algn="l" rtl="0" fontAlgn="base">
        <a:lnSpc>
          <a:spcPct val="90000"/>
        </a:lnSpc>
        <a:spcBef>
          <a:spcPct val="0"/>
        </a:spcBef>
        <a:spcAft>
          <a:spcPct val="0"/>
        </a:spcAft>
        <a:defRPr sz="2550" b="1">
          <a:solidFill>
            <a:schemeClr val="tx1"/>
          </a:solidFill>
          <a:latin typeface="Book Antiqua" pitchFamily="18" charset="0"/>
        </a:defRPr>
      </a:lvl7pPr>
      <a:lvl8pPr marL="1028700" algn="l" rtl="0" fontAlgn="base">
        <a:lnSpc>
          <a:spcPct val="90000"/>
        </a:lnSpc>
        <a:spcBef>
          <a:spcPct val="0"/>
        </a:spcBef>
        <a:spcAft>
          <a:spcPct val="0"/>
        </a:spcAft>
        <a:defRPr sz="2550" b="1">
          <a:solidFill>
            <a:schemeClr val="tx1"/>
          </a:solidFill>
          <a:latin typeface="Book Antiqua" pitchFamily="18" charset="0"/>
        </a:defRPr>
      </a:lvl8pPr>
      <a:lvl9pPr marL="1371600" algn="l" rtl="0" fontAlgn="base">
        <a:lnSpc>
          <a:spcPct val="90000"/>
        </a:lnSpc>
        <a:spcBef>
          <a:spcPct val="0"/>
        </a:spcBef>
        <a:spcAft>
          <a:spcPct val="0"/>
        </a:spcAft>
        <a:defRPr sz="2550" b="1">
          <a:solidFill>
            <a:schemeClr val="tx1"/>
          </a:solidFill>
          <a:latin typeface="Book Antiqua" pitchFamily="18" charset="0"/>
        </a:defRPr>
      </a:lvl9pPr>
    </p:titleStyle>
    <p:bodyStyle>
      <a:lvl1pPr marL="204788" indent="-171450" algn="l" rtl="0" eaLnBrk="0" fontAlgn="base" hangingPunct="0">
        <a:lnSpc>
          <a:spcPct val="90000"/>
        </a:lnSpc>
        <a:spcBef>
          <a:spcPts val="1350"/>
        </a:spcBef>
        <a:spcAft>
          <a:spcPct val="0"/>
        </a:spcAft>
        <a:buSzPct val="100000"/>
        <a:buFont typeface="Arial" charset="0"/>
        <a:buChar char="▪"/>
        <a:defRPr sz="1500" kern="1200">
          <a:solidFill>
            <a:srgbClr val="474747"/>
          </a:solidFill>
          <a:latin typeface="+mn-lt"/>
          <a:ea typeface="+mn-ea"/>
          <a:cs typeface="+mn-cs"/>
        </a:defRPr>
      </a:lvl1pPr>
      <a:lvl2pPr marL="444500" indent="-171450" algn="l" rtl="0" eaLnBrk="0" fontAlgn="base" hangingPunct="0">
        <a:lnSpc>
          <a:spcPct val="90000"/>
        </a:lnSpc>
        <a:spcBef>
          <a:spcPts val="750"/>
        </a:spcBef>
        <a:spcAft>
          <a:spcPct val="0"/>
        </a:spcAft>
        <a:buSzPct val="100000"/>
        <a:buFont typeface="Arial" charset="0"/>
        <a:buChar char="▪"/>
        <a:defRPr sz="2100" kern="1200">
          <a:solidFill>
            <a:srgbClr val="474747"/>
          </a:solidFill>
          <a:latin typeface="+mn-lt"/>
          <a:ea typeface="+mn-ea"/>
          <a:cs typeface="+mn-cs"/>
        </a:defRPr>
      </a:lvl2pPr>
      <a:lvl3pPr marL="685800" indent="-171450" algn="l" rtl="0" eaLnBrk="0" fontAlgn="base" hangingPunct="0">
        <a:lnSpc>
          <a:spcPct val="90000"/>
        </a:lnSpc>
        <a:spcBef>
          <a:spcPts val="600"/>
        </a:spcBef>
        <a:spcAft>
          <a:spcPct val="0"/>
        </a:spcAft>
        <a:buSzPct val="100000"/>
        <a:buFont typeface="Arial" charset="0"/>
        <a:buChar char="▪"/>
        <a:defRPr sz="1200" kern="1200">
          <a:solidFill>
            <a:srgbClr val="474747"/>
          </a:solidFill>
          <a:latin typeface="+mn-lt"/>
          <a:ea typeface="+mn-ea"/>
          <a:cs typeface="+mn-cs"/>
        </a:defRPr>
      </a:lvl3pPr>
      <a:lvl4pPr marL="923925" indent="-171450" algn="l" rtl="0" eaLnBrk="0" fontAlgn="base" hangingPunct="0">
        <a:lnSpc>
          <a:spcPct val="90000"/>
        </a:lnSpc>
        <a:spcBef>
          <a:spcPts val="600"/>
        </a:spcBef>
        <a:spcAft>
          <a:spcPct val="0"/>
        </a:spcAft>
        <a:buSzPct val="100000"/>
        <a:buFont typeface="Arial" charset="0"/>
        <a:buChar char="▪"/>
        <a:defRPr sz="1000" kern="1200">
          <a:solidFill>
            <a:srgbClr val="474747"/>
          </a:solidFill>
          <a:latin typeface="+mn-lt"/>
          <a:ea typeface="+mn-ea"/>
          <a:cs typeface="+mn-cs"/>
        </a:defRPr>
      </a:lvl4pPr>
      <a:lvl5pPr marL="1165225" indent="-171450" algn="l" rtl="0" eaLnBrk="0" fontAlgn="base" hangingPunct="0">
        <a:lnSpc>
          <a:spcPct val="90000"/>
        </a:lnSpc>
        <a:spcBef>
          <a:spcPts val="600"/>
        </a:spcBef>
        <a:spcAft>
          <a:spcPct val="0"/>
        </a:spcAft>
        <a:buSzPct val="100000"/>
        <a:buFont typeface="Arial" charset="0"/>
        <a:buChar char="▪"/>
        <a:defRPr sz="1000" kern="1200">
          <a:solidFill>
            <a:srgbClr val="474747"/>
          </a:solidFill>
          <a:latin typeface="+mn-lt"/>
          <a:ea typeface="+mn-ea"/>
          <a:cs typeface="+mn-cs"/>
        </a:defRPr>
      </a:lvl5pPr>
      <a:lvl6pPr marL="1405890" indent="-171450" algn="l" defTabSz="685800" rtl="0" eaLnBrk="1" latinLnBrk="0" hangingPunct="1">
        <a:lnSpc>
          <a:spcPct val="90000"/>
        </a:lnSpc>
        <a:spcBef>
          <a:spcPts val="600"/>
        </a:spcBef>
        <a:buSzPct val="100000"/>
        <a:buFont typeface="Arial" pitchFamily="34" charset="0"/>
        <a:buChar char="▪"/>
        <a:defRPr sz="1050" kern="1200">
          <a:solidFill>
            <a:schemeClr val="tx1"/>
          </a:solidFill>
          <a:latin typeface="+mn-lt"/>
          <a:ea typeface="+mn-ea"/>
          <a:cs typeface="+mn-cs"/>
        </a:defRPr>
      </a:lvl6pPr>
      <a:lvl7pPr marL="1645920" indent="-171450" algn="l" defTabSz="685800" rtl="0" eaLnBrk="1" latinLnBrk="0" hangingPunct="1">
        <a:lnSpc>
          <a:spcPct val="90000"/>
        </a:lnSpc>
        <a:spcBef>
          <a:spcPts val="600"/>
        </a:spcBef>
        <a:buSzPct val="100000"/>
        <a:buFont typeface="Arial" pitchFamily="34" charset="0"/>
        <a:buChar char="▪"/>
        <a:defRPr sz="1050" kern="1200">
          <a:solidFill>
            <a:schemeClr val="tx1"/>
          </a:solidFill>
          <a:latin typeface="+mn-lt"/>
          <a:ea typeface="+mn-ea"/>
          <a:cs typeface="+mn-cs"/>
        </a:defRPr>
      </a:lvl7pPr>
      <a:lvl8pPr marL="1885950" indent="-171450" algn="l" defTabSz="685800" rtl="0" eaLnBrk="1" latinLnBrk="0" hangingPunct="1">
        <a:lnSpc>
          <a:spcPct val="90000"/>
        </a:lnSpc>
        <a:spcBef>
          <a:spcPts val="600"/>
        </a:spcBef>
        <a:buSzPct val="100000"/>
        <a:buFont typeface="Arial" pitchFamily="34" charset="0"/>
        <a:buChar char="▪"/>
        <a:defRPr sz="1050" kern="1200">
          <a:solidFill>
            <a:schemeClr val="tx1"/>
          </a:solidFill>
          <a:latin typeface="+mn-lt"/>
          <a:ea typeface="+mn-ea"/>
          <a:cs typeface="+mn-cs"/>
        </a:defRPr>
      </a:lvl8pPr>
      <a:lvl9pPr marL="2125980" indent="-171450" algn="l" defTabSz="685800" rtl="0" eaLnBrk="1" latinLnBrk="0" hangingPunct="1">
        <a:lnSpc>
          <a:spcPct val="90000"/>
        </a:lnSpc>
        <a:spcBef>
          <a:spcPts val="600"/>
        </a:spcBef>
        <a:buSzPct val="100000"/>
        <a:buFont typeface="Arial" pitchFamily="34" charset="0"/>
        <a:buChar char="▪"/>
        <a:defRPr sz="105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CF5"/>
            </a:gs>
            <a:gs pos="74001">
              <a:srgbClr val="FFE9A5"/>
            </a:gs>
            <a:gs pos="83000">
              <a:srgbClr val="FFE9A5"/>
            </a:gs>
            <a:gs pos="100000">
              <a:srgbClr val="FFF0C3"/>
            </a:gs>
          </a:gsLst>
          <a:lin ang="5400000" scaled="1"/>
        </a:gradFill>
        <a:effectLst/>
      </p:bgPr>
    </p:bg>
    <p:spTree>
      <p:nvGrpSpPr>
        <p:cNvPr id="1" name=""/>
        <p:cNvGrpSpPr/>
        <p:nvPr/>
      </p:nvGrpSpPr>
      <p:grpSpPr>
        <a:xfrm>
          <a:off x="0" y="0"/>
          <a:ext cx="0" cy="0"/>
          <a:chOff x="0" y="0"/>
          <a:chExt cx="0" cy="0"/>
        </a:xfrm>
      </p:grpSpPr>
      <p:sp>
        <p:nvSpPr>
          <p:cNvPr id="32770" name="Title 3"/>
          <p:cNvSpPr txBox="1">
            <a:spLocks/>
          </p:cNvSpPr>
          <p:nvPr/>
        </p:nvSpPr>
        <p:spPr bwMode="auto">
          <a:xfrm>
            <a:off x="3467100" y="1196975"/>
            <a:ext cx="221297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30000"/>
              </a:lnSpc>
              <a:spcBef>
                <a:spcPts val="900"/>
              </a:spcBef>
              <a:spcAft>
                <a:spcPts val="900"/>
              </a:spcAft>
            </a:pPr>
            <a:endParaRPr lang="en-US" altLang="en-US" sz="900" b="1">
              <a:solidFill>
                <a:srgbClr val="323232"/>
              </a:solidFill>
              <a:latin typeface="Book Antiqua" pitchFamily="18" charset="0"/>
            </a:endParaRPr>
          </a:p>
        </p:txBody>
      </p:sp>
      <p:sp>
        <p:nvSpPr>
          <p:cNvPr id="32771" name="Title 3"/>
          <p:cNvSpPr>
            <a:spLocks noGrp="1"/>
          </p:cNvSpPr>
          <p:nvPr>
            <p:ph type="ctrTitle"/>
          </p:nvPr>
        </p:nvSpPr>
        <p:spPr>
          <a:xfrm>
            <a:off x="50800" y="2209800"/>
            <a:ext cx="8926513" cy="1524000"/>
          </a:xfrm>
        </p:spPr>
        <p:txBody>
          <a:bodyPr/>
          <a:lstStyle/>
          <a:p>
            <a:pPr eaLnBrk="1" hangingPunct="1">
              <a:lnSpc>
                <a:spcPct val="100000"/>
              </a:lnSpc>
              <a:spcBef>
                <a:spcPts val="450"/>
              </a:spcBef>
              <a:spcAft>
                <a:spcPts val="450"/>
              </a:spcAft>
            </a:pPr>
            <a:r>
              <a:rPr lang="en-US" altLang="en-US" sz="3000" smtClean="0">
                <a:solidFill>
                  <a:srgbClr val="006600"/>
                </a:solidFill>
                <a:latin typeface="Times New Roman" pitchFamily="18" charset="0"/>
                <a:cs typeface="Times New Roman" pitchFamily="18" charset="0"/>
              </a:rPr>
              <a:t>CÔNG TÁC QUẢN LÝ THU, CHI TRONG TRƯỜNG MẦM NON</a:t>
            </a:r>
            <a:endParaRPr lang="en-US" altLang="en-US" sz="3000" smtClean="0">
              <a:solidFill>
                <a:srgbClr val="007635"/>
              </a:solidFill>
              <a:latin typeface="Times New Roman" pitchFamily="18" charset="0"/>
              <a:cs typeface="Times New Roman" pitchFamily="18" charset="0"/>
            </a:endParaRPr>
          </a:p>
        </p:txBody>
      </p:sp>
      <p:sp>
        <p:nvSpPr>
          <p:cNvPr id="32772" name="Title 3"/>
          <p:cNvSpPr txBox="1">
            <a:spLocks/>
          </p:cNvSpPr>
          <p:nvPr/>
        </p:nvSpPr>
        <p:spPr bwMode="auto">
          <a:xfrm>
            <a:off x="-3175" y="5100638"/>
            <a:ext cx="91440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Aft>
                <a:spcPts val="450"/>
              </a:spcAft>
            </a:pPr>
            <a:r>
              <a:rPr lang="en-US" altLang="en-US" sz="2300" b="1">
                <a:solidFill>
                  <a:srgbClr val="003300"/>
                </a:solidFill>
                <a:latin typeface="Times New Roman" pitchFamily="18" charset="0"/>
                <a:cs typeface="Times New Roman" pitchFamily="18" charset="0"/>
              </a:rPr>
              <a:t>NGƯỜI TRÌNH BÀY</a:t>
            </a:r>
            <a:r>
              <a:rPr lang="en-US" altLang="en-US" sz="2300" b="1">
                <a:solidFill>
                  <a:srgbClr val="0000CC"/>
                </a:solidFill>
                <a:latin typeface="Times New Roman" pitchFamily="18" charset="0"/>
                <a:cs typeface="Times New Roman" pitchFamily="18" charset="0"/>
              </a:rPr>
              <a:t>: </a:t>
            </a:r>
          </a:p>
          <a:p>
            <a:pPr algn="ctr" eaLnBrk="1" hangingPunct="1">
              <a:spcAft>
                <a:spcPts val="450"/>
              </a:spcAft>
            </a:pPr>
            <a:r>
              <a:rPr lang="en-US" altLang="en-US" sz="2300" b="1">
                <a:solidFill>
                  <a:srgbClr val="0000CC"/>
                </a:solidFill>
                <a:latin typeface="Times New Roman" pitchFamily="18" charset="0"/>
                <a:cs typeface="Times New Roman" pitchFamily="18" charset="0"/>
              </a:rPr>
              <a:t>Đ/C NGUYỄN KIM HOẰNG – TP KHTC SỞ GD&amp;ĐT</a:t>
            </a:r>
          </a:p>
        </p:txBody>
      </p:sp>
      <p:sp>
        <p:nvSpPr>
          <p:cNvPr id="32773" name="Title 3"/>
          <p:cNvSpPr txBox="1">
            <a:spLocks/>
          </p:cNvSpPr>
          <p:nvPr/>
        </p:nvSpPr>
        <p:spPr bwMode="auto">
          <a:xfrm>
            <a:off x="3467100" y="1196975"/>
            <a:ext cx="221297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30000"/>
              </a:lnSpc>
              <a:spcBef>
                <a:spcPts val="900"/>
              </a:spcBef>
              <a:spcAft>
                <a:spcPts val="900"/>
              </a:spcAft>
            </a:pPr>
            <a:endParaRPr lang="en-US" altLang="en-US" sz="900" b="1">
              <a:solidFill>
                <a:srgbClr val="323232"/>
              </a:solidFill>
              <a:latin typeface="Book Antiqua" pitchFamily="18" charset="0"/>
            </a:endParaRPr>
          </a:p>
        </p:txBody>
      </p:sp>
      <p:pic>
        <p:nvPicPr>
          <p:cNvPr id="32774"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5763" y="223838"/>
            <a:ext cx="7524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Title 3"/>
          <p:cNvSpPr txBox="1">
            <a:spLocks/>
          </p:cNvSpPr>
          <p:nvPr/>
        </p:nvSpPr>
        <p:spPr bwMode="auto">
          <a:xfrm>
            <a:off x="0" y="1082675"/>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Aft>
                <a:spcPts val="450"/>
              </a:spcAft>
            </a:pPr>
            <a:r>
              <a:rPr lang="en-US" altLang="en-US" b="1">
                <a:solidFill>
                  <a:srgbClr val="0000CC"/>
                </a:solidFill>
                <a:latin typeface="Times New Roman" pitchFamily="18" charset="0"/>
                <a:cs typeface="Times New Roman" pitchFamily="18" charset="0"/>
              </a:rPr>
              <a:t>UBND THÀNH PHỐ HẢI PHÒNG</a:t>
            </a:r>
          </a:p>
        </p:txBody>
      </p:sp>
      <p:sp>
        <p:nvSpPr>
          <p:cNvPr id="32776" name="Title 3"/>
          <p:cNvSpPr txBox="1">
            <a:spLocks/>
          </p:cNvSpPr>
          <p:nvPr/>
        </p:nvSpPr>
        <p:spPr bwMode="auto">
          <a:xfrm>
            <a:off x="-3175" y="1354138"/>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Aft>
                <a:spcPts val="450"/>
              </a:spcAft>
            </a:pPr>
            <a:r>
              <a:rPr lang="en-US" altLang="en-US" b="1">
                <a:solidFill>
                  <a:srgbClr val="0000CC"/>
                </a:solidFill>
                <a:latin typeface="Times New Roman" pitchFamily="18" charset="0"/>
                <a:cs typeface="Times New Roman" pitchFamily="18" charset="0"/>
              </a:rPr>
              <a:t>SỞ GIÁO DỤC VÀ ĐÀO TẠO</a:t>
            </a:r>
          </a:p>
        </p:txBody>
      </p:sp>
      <p:cxnSp>
        <p:nvCxnSpPr>
          <p:cNvPr id="10" name="Straight Connector 9"/>
          <p:cNvCxnSpPr/>
          <p:nvPr/>
        </p:nvCxnSpPr>
        <p:spPr>
          <a:xfrm>
            <a:off x="3122613" y="1654175"/>
            <a:ext cx="2919412" cy="1111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Placeholder 2"/>
          <p:cNvSpPr txBox="1">
            <a:spLocks/>
          </p:cNvSpPr>
          <p:nvPr/>
        </p:nvSpPr>
        <p:spPr bwMode="gray">
          <a:xfrm>
            <a:off x="112713" y="1600200"/>
            <a:ext cx="8878887" cy="470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7. Kinh phí hoạt động</a:t>
            </a:r>
          </a:p>
          <a:p>
            <a:pPr algn="just" eaLnBrk="1" hangingPunct="1">
              <a:spcBef>
                <a:spcPts val="500"/>
              </a:spcBef>
              <a:spcAft>
                <a:spcPts val="500"/>
              </a:spcAft>
              <a:buClr>
                <a:srgbClr val="4D4D4D"/>
              </a:buClr>
            </a:pPr>
            <a:r>
              <a:rPr lang="en-US" altLang="en-US" sz="2400">
                <a:solidFill>
                  <a:schemeClr val="bg1"/>
                </a:solidFill>
              </a:rPr>
              <a:t>- Từ sự ủng hộ tự nguyện của cha mẹ học sinh và nguồn tài trợ hợp pháp khác.</a:t>
            </a:r>
          </a:p>
          <a:p>
            <a:pPr algn="just" eaLnBrk="1" hangingPunct="1">
              <a:spcBef>
                <a:spcPts val="500"/>
              </a:spcBef>
              <a:spcAft>
                <a:spcPts val="500"/>
              </a:spcAft>
              <a:buClr>
                <a:srgbClr val="4D4D4D"/>
              </a:buClr>
            </a:pPr>
            <a:r>
              <a:rPr lang="en-US" altLang="en-US" sz="2400">
                <a:solidFill>
                  <a:schemeClr val="bg1"/>
                </a:solidFill>
              </a:rPr>
              <a:t>- Kinh phí hoạt động của Ban đại diện CMHS trường được trích từ kinh phí hoạt động của Ban đại diện cha mẹ học sinh lớp và các nguồn tài trợ hợp pháp khác.</a:t>
            </a:r>
          </a:p>
          <a:p>
            <a:pPr algn="just" eaLnBrk="1" hangingPunct="1">
              <a:spcBef>
                <a:spcPts val="500"/>
              </a:spcBef>
              <a:spcAft>
                <a:spcPts val="500"/>
              </a:spcAft>
              <a:buClr>
                <a:srgbClr val="4D4D4D"/>
              </a:buClr>
            </a:pPr>
            <a:r>
              <a:rPr lang="en-US" altLang="en-US" sz="2400">
                <a:solidFill>
                  <a:schemeClr val="bg1"/>
                </a:solidFill>
              </a:rPr>
              <a:t>- Quản lý và sử dụng kinh phí của Ban ĐD CMHS</a:t>
            </a:r>
          </a:p>
          <a:p>
            <a:pPr algn="just" eaLnBrk="1" hangingPunct="1">
              <a:spcBef>
                <a:spcPts val="500"/>
              </a:spcBef>
              <a:spcAft>
                <a:spcPts val="500"/>
              </a:spcAft>
              <a:buClr>
                <a:srgbClr val="4D4D4D"/>
              </a:buClr>
            </a:pPr>
            <a:r>
              <a:rPr lang="en-US" altLang="en-US" sz="2400">
                <a:solidFill>
                  <a:schemeClr val="bg1"/>
                </a:solidFill>
              </a:rPr>
              <a:t>- Ban đại diện CMHS không được quyên góp:</a:t>
            </a:r>
          </a:p>
        </p:txBody>
      </p:sp>
      <p:sp>
        <p:nvSpPr>
          <p:cNvPr id="51203"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 THÔNG TƯ 55 ĐIỀU LỆ BAN ĐẠI DIỆN CHA MẸ HS </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Placeholder 2"/>
          <p:cNvSpPr txBox="1">
            <a:spLocks/>
          </p:cNvSpPr>
          <p:nvPr/>
        </p:nvSpPr>
        <p:spPr bwMode="gray">
          <a:xfrm>
            <a:off x="112713" y="1600200"/>
            <a:ext cx="8878887" cy="470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8. Các tồn tại, hạn chế khi triển khai thực hiện</a:t>
            </a:r>
          </a:p>
          <a:p>
            <a:pPr algn="just" eaLnBrk="1" hangingPunct="1">
              <a:spcBef>
                <a:spcPts val="500"/>
              </a:spcBef>
              <a:spcAft>
                <a:spcPts val="500"/>
              </a:spcAft>
              <a:buClr>
                <a:srgbClr val="4D4D4D"/>
              </a:buClr>
            </a:pPr>
            <a:r>
              <a:rPr lang="en-US" altLang="en-US" sz="2400">
                <a:solidFill>
                  <a:schemeClr val="bg1"/>
                </a:solidFill>
              </a:rPr>
              <a:t>1) Kinh phí hoạt động được xây dựng không trên tinh thần tự nguyện (cào bằng)</a:t>
            </a:r>
          </a:p>
          <a:p>
            <a:pPr algn="just" eaLnBrk="1" hangingPunct="1">
              <a:spcBef>
                <a:spcPts val="500"/>
              </a:spcBef>
              <a:spcAft>
                <a:spcPts val="500"/>
              </a:spcAft>
              <a:buClr>
                <a:srgbClr val="4D4D4D"/>
              </a:buClr>
            </a:pPr>
            <a:r>
              <a:rPr lang="en-US" altLang="en-US" sz="2400">
                <a:solidFill>
                  <a:schemeClr val="bg1"/>
                </a:solidFill>
              </a:rPr>
              <a:t>2) Biên bản cuộc họp chưa thể hiện sự thống nhất của các cha mẹ học sinh (đại diện ký…)</a:t>
            </a:r>
          </a:p>
          <a:p>
            <a:pPr algn="just" eaLnBrk="1" hangingPunct="1">
              <a:spcBef>
                <a:spcPts val="500"/>
              </a:spcBef>
              <a:spcAft>
                <a:spcPts val="500"/>
              </a:spcAft>
              <a:buClr>
                <a:srgbClr val="4D4D4D"/>
              </a:buClr>
            </a:pPr>
            <a:r>
              <a:rPr lang="en-US" altLang="en-US" sz="2400">
                <a:solidFill>
                  <a:schemeClr val="bg1"/>
                </a:solidFill>
              </a:rPr>
              <a:t>3) Có kinh phí, nhà trường không phối hợp quản lý (không quan tâm)</a:t>
            </a:r>
          </a:p>
          <a:p>
            <a:pPr algn="just" eaLnBrk="1" hangingPunct="1">
              <a:spcBef>
                <a:spcPts val="500"/>
              </a:spcBef>
              <a:spcAft>
                <a:spcPts val="500"/>
              </a:spcAft>
              <a:buClr>
                <a:srgbClr val="4D4D4D"/>
              </a:buClr>
            </a:pPr>
            <a:r>
              <a:rPr lang="en-US" altLang="en-US" sz="2400">
                <a:solidFill>
                  <a:schemeClr val="bg1"/>
                </a:solidFill>
              </a:rPr>
              <a:t>4) Chương trình, biên bản cuộc họp không gắn với việc triển khai thực hiện 3 công khai</a:t>
            </a:r>
          </a:p>
          <a:p>
            <a:pPr algn="just" eaLnBrk="1" hangingPunct="1">
              <a:spcBef>
                <a:spcPts val="500"/>
              </a:spcBef>
              <a:spcAft>
                <a:spcPts val="500"/>
              </a:spcAft>
              <a:buClr>
                <a:srgbClr val="4D4D4D"/>
              </a:buClr>
            </a:pPr>
            <a:r>
              <a:rPr lang="en-US" altLang="en-US" sz="2400">
                <a:solidFill>
                  <a:schemeClr val="bg1"/>
                </a:solidFill>
              </a:rPr>
              <a:t>5) Sử dụng kinh phí không đúng với nhiệm vụ và quyền hạn của Ban đại diện CMHS</a:t>
            </a:r>
          </a:p>
        </p:txBody>
      </p:sp>
      <p:sp>
        <p:nvSpPr>
          <p:cNvPr id="53251"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 THÔNG TƯ 55 ĐIỀU LỆ BAN ĐẠI DIỆN CHA MẸ HS </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Placeholder 2"/>
          <p:cNvSpPr txBox="1">
            <a:spLocks/>
          </p:cNvSpPr>
          <p:nvPr/>
        </p:nvSpPr>
        <p:spPr bwMode="gray">
          <a:xfrm>
            <a:off x="112713" y="1676400"/>
            <a:ext cx="88773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1. Bố cục: 3 chương, 16 điều</a:t>
            </a:r>
          </a:p>
          <a:p>
            <a:pPr algn="just" eaLnBrk="1" hangingPunct="1">
              <a:spcBef>
                <a:spcPts val="500"/>
              </a:spcBef>
              <a:spcAft>
                <a:spcPts val="500"/>
              </a:spcAft>
              <a:buClr>
                <a:srgbClr val="4D4D4D"/>
              </a:buClr>
            </a:pPr>
            <a:r>
              <a:rPr lang="en-US" altLang="en-US" sz="2400">
                <a:solidFill>
                  <a:schemeClr val="bg1"/>
                </a:solidFill>
              </a:rPr>
              <a:t>2. Nội dung cần quan tâm:</a:t>
            </a:r>
          </a:p>
          <a:p>
            <a:pPr algn="just" eaLnBrk="1" hangingPunct="1">
              <a:spcBef>
                <a:spcPts val="500"/>
              </a:spcBef>
              <a:spcAft>
                <a:spcPts val="500"/>
              </a:spcAft>
              <a:buClr>
                <a:srgbClr val="4D4D4D"/>
              </a:buClr>
            </a:pPr>
            <a:r>
              <a:rPr lang="en-US" altLang="en-US" sz="2400">
                <a:solidFill>
                  <a:schemeClr val="bg1"/>
                </a:solidFill>
              </a:rPr>
              <a:t>- Nguyên tắc vận động, tiếp nhận, quản lý và sử dụng tài trợ (Điều 2)</a:t>
            </a:r>
          </a:p>
          <a:p>
            <a:pPr algn="just" eaLnBrk="1" hangingPunct="1">
              <a:spcBef>
                <a:spcPts val="500"/>
              </a:spcBef>
              <a:spcAft>
                <a:spcPts val="500"/>
              </a:spcAft>
              <a:buClr>
                <a:srgbClr val="4D4D4D"/>
              </a:buClr>
            </a:pPr>
            <a:r>
              <a:rPr lang="en-US" altLang="en-US" sz="2400">
                <a:solidFill>
                  <a:schemeClr val="bg1"/>
                </a:solidFill>
              </a:rPr>
              <a:t>- Nội dung vận động và tiếp nhận tài trợ (Đ 3)</a:t>
            </a:r>
          </a:p>
          <a:p>
            <a:pPr algn="just" eaLnBrk="1" hangingPunct="1">
              <a:spcBef>
                <a:spcPts val="500"/>
              </a:spcBef>
              <a:spcAft>
                <a:spcPts val="500"/>
              </a:spcAft>
              <a:buClr>
                <a:srgbClr val="4D4D4D"/>
              </a:buClr>
            </a:pPr>
            <a:r>
              <a:rPr lang="en-US" altLang="en-US" sz="2400">
                <a:solidFill>
                  <a:schemeClr val="bg1"/>
                </a:solidFill>
              </a:rPr>
              <a:t>- Hình thức tài trợ: Bằng tiền; Bằng hiện vật; Tài trợ phi vật chất</a:t>
            </a:r>
          </a:p>
        </p:txBody>
      </p:sp>
      <p:sp>
        <p:nvSpPr>
          <p:cNvPr id="55299"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III. THÔNG TỨ 16 QUY ĐỊNH VỀ TÀI TRỢ</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Placeholder 2"/>
          <p:cNvSpPr txBox="1">
            <a:spLocks/>
          </p:cNvSpPr>
          <p:nvPr/>
        </p:nvSpPr>
        <p:spPr bwMode="gray">
          <a:xfrm>
            <a:off x="112713" y="1676400"/>
            <a:ext cx="88773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3. Quy trình vận động, tiếp nhận, quản lý và sử dụng tài trợ.</a:t>
            </a:r>
          </a:p>
          <a:p>
            <a:pPr algn="just" eaLnBrk="1" hangingPunct="1">
              <a:spcBef>
                <a:spcPts val="500"/>
              </a:spcBef>
              <a:spcAft>
                <a:spcPts val="500"/>
              </a:spcAft>
              <a:buClr>
                <a:srgbClr val="4D4D4D"/>
              </a:buClr>
            </a:pPr>
            <a:r>
              <a:rPr lang="en-US" altLang="en-US" sz="2400">
                <a:solidFill>
                  <a:schemeClr val="bg1"/>
                </a:solidFill>
              </a:rPr>
              <a:t>- B1: Họp BGH, Hội đồng trường thống nhất chủ trương vận động, tài trợ (có biên bản)</a:t>
            </a:r>
          </a:p>
          <a:p>
            <a:pPr algn="just" eaLnBrk="1" hangingPunct="1">
              <a:spcBef>
                <a:spcPts val="500"/>
              </a:spcBef>
              <a:spcAft>
                <a:spcPts val="500"/>
              </a:spcAft>
              <a:buClr>
                <a:srgbClr val="4D4D4D"/>
              </a:buClr>
            </a:pPr>
            <a:r>
              <a:rPr lang="en-US" altLang="en-US" sz="2400">
                <a:solidFill>
                  <a:schemeClr val="bg1"/>
                </a:solidFill>
              </a:rPr>
              <a:t>- B2: Xây dựng kế hoạch vận động tài trợ: Kế hoạch được xây dựng theo năm học, thời điểm vào đầu mỗi năm học hoặc khi có các nhiệm vụ đột xuất phát sinh trong năm học mà cần thiết phải vận động tài trợ.</a:t>
            </a:r>
          </a:p>
          <a:p>
            <a:pPr algn="just" eaLnBrk="1" hangingPunct="1">
              <a:spcBef>
                <a:spcPts val="500"/>
              </a:spcBef>
              <a:spcAft>
                <a:spcPts val="500"/>
              </a:spcAft>
              <a:buClr>
                <a:srgbClr val="4D4D4D"/>
              </a:buClr>
            </a:pPr>
            <a:r>
              <a:rPr lang="en-US" altLang="en-US" sz="2400">
                <a:solidFill>
                  <a:schemeClr val="bg1"/>
                </a:solidFill>
              </a:rPr>
              <a:t>- B3: Họp thông qua Kế hoạch (toàn thể cán bộ, giáo viên, nhân viên)</a:t>
            </a:r>
          </a:p>
        </p:txBody>
      </p:sp>
      <p:sp>
        <p:nvSpPr>
          <p:cNvPr id="57347"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III. THÔNG TỨ 16 QUY ĐỊNH VỀ TÀI TRỢ</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Placeholder 2"/>
          <p:cNvSpPr txBox="1">
            <a:spLocks/>
          </p:cNvSpPr>
          <p:nvPr/>
        </p:nvSpPr>
        <p:spPr bwMode="gray">
          <a:xfrm>
            <a:off x="112713" y="1676400"/>
            <a:ext cx="88773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3. Quy trình vận động, tiếp nhận, quản lý và sử dụng tài trợ.</a:t>
            </a:r>
          </a:p>
          <a:p>
            <a:pPr algn="just" eaLnBrk="1" hangingPunct="1">
              <a:spcBef>
                <a:spcPts val="500"/>
              </a:spcBef>
              <a:spcAft>
                <a:spcPts val="500"/>
              </a:spcAft>
              <a:buClr>
                <a:srgbClr val="4D4D4D"/>
              </a:buClr>
            </a:pPr>
            <a:r>
              <a:rPr lang="en-US" altLang="en-US" sz="2400">
                <a:solidFill>
                  <a:schemeClr val="bg1"/>
                </a:solidFill>
              </a:rPr>
              <a:t>- B4: Tờ trình đề nghị phê duyệt kế hoạch (Tờ trình và kế hoạch)</a:t>
            </a:r>
          </a:p>
          <a:p>
            <a:pPr algn="just" eaLnBrk="1" hangingPunct="1">
              <a:spcBef>
                <a:spcPts val="500"/>
              </a:spcBef>
              <a:spcAft>
                <a:spcPts val="500"/>
              </a:spcAft>
              <a:buClr>
                <a:srgbClr val="4D4D4D"/>
              </a:buClr>
            </a:pPr>
            <a:r>
              <a:rPr lang="en-US" altLang="en-US" sz="2400">
                <a:solidFill>
                  <a:schemeClr val="bg1"/>
                </a:solidFill>
              </a:rPr>
              <a:t>- B5: Căn cứ vào văn bản phê duyệt thành lập tổ tiếp nhận tài trợ và kế hoạch tiếp nhận tài trợ</a:t>
            </a:r>
          </a:p>
          <a:p>
            <a:pPr algn="just" eaLnBrk="1" hangingPunct="1">
              <a:spcBef>
                <a:spcPts val="500"/>
              </a:spcBef>
              <a:spcAft>
                <a:spcPts val="500"/>
              </a:spcAft>
              <a:buClr>
                <a:srgbClr val="4D4D4D"/>
              </a:buClr>
            </a:pPr>
            <a:r>
              <a:rPr lang="en-US" altLang="en-US" sz="2400">
                <a:solidFill>
                  <a:schemeClr val="bg1"/>
                </a:solidFill>
              </a:rPr>
              <a:t>- B6: Công khai kế hoạch vận động và kế hoạch tiếp nhận tài trợ</a:t>
            </a:r>
          </a:p>
          <a:p>
            <a:pPr algn="just" eaLnBrk="1" hangingPunct="1">
              <a:spcBef>
                <a:spcPts val="500"/>
              </a:spcBef>
              <a:spcAft>
                <a:spcPts val="500"/>
              </a:spcAft>
              <a:buClr>
                <a:srgbClr val="4D4D4D"/>
              </a:buClr>
            </a:pPr>
            <a:r>
              <a:rPr lang="en-US" altLang="en-US" sz="2400">
                <a:solidFill>
                  <a:schemeClr val="bg1"/>
                </a:solidFill>
              </a:rPr>
              <a:t>- B7: Thực hiện thủ tục tiếp nhận, thủ tục sử dụng các khoản tài trợ (hồ sơ, sổ sách chứng từ đầy đủ)</a:t>
            </a:r>
          </a:p>
          <a:p>
            <a:pPr algn="just" eaLnBrk="1" hangingPunct="1">
              <a:spcBef>
                <a:spcPts val="500"/>
              </a:spcBef>
              <a:spcAft>
                <a:spcPts val="500"/>
              </a:spcAft>
              <a:buClr>
                <a:srgbClr val="4D4D4D"/>
              </a:buClr>
            </a:pPr>
            <a:r>
              <a:rPr lang="en-US" altLang="en-US" sz="2400">
                <a:solidFill>
                  <a:schemeClr val="bg1"/>
                </a:solidFill>
              </a:rPr>
              <a:t>- B8: Quyết toán thu, chi các khoản tài trợ và báo cáo các cơ quan quản lý.</a:t>
            </a:r>
          </a:p>
        </p:txBody>
      </p:sp>
      <p:sp>
        <p:nvSpPr>
          <p:cNvPr id="59395"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III. THÔNG TỨ 16 QUY ĐỊNH VỀ TÀI TRỢ</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Placeholder 2"/>
          <p:cNvSpPr txBox="1">
            <a:spLocks/>
          </p:cNvSpPr>
          <p:nvPr/>
        </p:nvSpPr>
        <p:spPr bwMode="gray">
          <a:xfrm>
            <a:off x="112713" y="1676400"/>
            <a:ext cx="88773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4. Kế hoạch vận động tài trợ</a:t>
            </a:r>
          </a:p>
          <a:p>
            <a:pPr algn="just" eaLnBrk="1" hangingPunct="1">
              <a:spcBef>
                <a:spcPts val="500"/>
              </a:spcBef>
              <a:spcAft>
                <a:spcPts val="500"/>
              </a:spcAft>
              <a:buClr>
                <a:srgbClr val="4D4D4D"/>
              </a:buClr>
            </a:pPr>
            <a:r>
              <a:rPr lang="en-US" altLang="en-US" sz="2400">
                <a:solidFill>
                  <a:schemeClr val="bg1"/>
                </a:solidFill>
              </a:rPr>
              <a:t>- Căn cứ thực hiện</a:t>
            </a:r>
          </a:p>
          <a:p>
            <a:pPr algn="just" eaLnBrk="1" hangingPunct="1">
              <a:spcBef>
                <a:spcPts val="500"/>
              </a:spcBef>
              <a:spcAft>
                <a:spcPts val="500"/>
              </a:spcAft>
              <a:buClr>
                <a:srgbClr val="4D4D4D"/>
              </a:buClr>
            </a:pPr>
            <a:r>
              <a:rPr lang="en-US" altLang="en-US" sz="2400">
                <a:solidFill>
                  <a:schemeClr val="bg1"/>
                </a:solidFill>
              </a:rPr>
              <a:t>- Bối cảnh vận động tài trợ</a:t>
            </a:r>
          </a:p>
          <a:p>
            <a:pPr algn="just" eaLnBrk="1" hangingPunct="1">
              <a:spcBef>
                <a:spcPts val="500"/>
              </a:spcBef>
              <a:spcAft>
                <a:spcPts val="500"/>
              </a:spcAft>
              <a:buClr>
                <a:srgbClr val="4D4D4D"/>
              </a:buClr>
            </a:pPr>
            <a:r>
              <a:rPr lang="en-US" altLang="en-US" sz="2400">
                <a:solidFill>
                  <a:schemeClr val="bg1"/>
                </a:solidFill>
              </a:rPr>
              <a:t>- Mục đích vận động tài trợ (chung, riêng)</a:t>
            </a:r>
          </a:p>
          <a:p>
            <a:pPr algn="just" eaLnBrk="1" hangingPunct="1">
              <a:spcBef>
                <a:spcPts val="500"/>
              </a:spcBef>
              <a:spcAft>
                <a:spcPts val="500"/>
              </a:spcAft>
              <a:buClr>
                <a:srgbClr val="4D4D4D"/>
              </a:buClr>
            </a:pPr>
            <a:r>
              <a:rPr lang="en-US" altLang="en-US" sz="2400">
                <a:solidFill>
                  <a:schemeClr val="bg1"/>
                </a:solidFill>
              </a:rPr>
              <a:t>- Nội dung vận động tài trợ</a:t>
            </a:r>
          </a:p>
          <a:p>
            <a:pPr algn="just" eaLnBrk="1" hangingPunct="1">
              <a:spcBef>
                <a:spcPts val="500"/>
              </a:spcBef>
              <a:spcAft>
                <a:spcPts val="500"/>
              </a:spcAft>
              <a:buClr>
                <a:srgbClr val="4D4D4D"/>
              </a:buClr>
            </a:pPr>
            <a:r>
              <a:rPr lang="en-US" altLang="en-US" sz="2400">
                <a:solidFill>
                  <a:schemeClr val="bg1"/>
                </a:solidFill>
              </a:rPr>
              <a:t>- Đối tượng thụ hưởng: Đối với học sinh, đối với giáo viên, đối với sự nghiệp gd của nhà trường</a:t>
            </a:r>
          </a:p>
          <a:p>
            <a:pPr algn="just" eaLnBrk="1" hangingPunct="1">
              <a:spcBef>
                <a:spcPts val="500"/>
              </a:spcBef>
              <a:spcAft>
                <a:spcPts val="500"/>
              </a:spcAft>
              <a:buClr>
                <a:srgbClr val="4D4D4D"/>
              </a:buClr>
            </a:pPr>
            <a:r>
              <a:rPr lang="en-US" altLang="en-US" sz="2400">
                <a:solidFill>
                  <a:schemeClr val="bg1"/>
                </a:solidFill>
              </a:rPr>
              <a:t>- Dự toán kinh phí (có dự toán chi tiết)</a:t>
            </a:r>
          </a:p>
          <a:p>
            <a:pPr algn="just" eaLnBrk="1" hangingPunct="1">
              <a:spcBef>
                <a:spcPts val="500"/>
              </a:spcBef>
              <a:spcAft>
                <a:spcPts val="500"/>
              </a:spcAft>
              <a:buClr>
                <a:srgbClr val="4D4D4D"/>
              </a:buClr>
            </a:pPr>
            <a:r>
              <a:rPr lang="en-US" altLang="en-US" sz="2400">
                <a:solidFill>
                  <a:schemeClr val="bg1"/>
                </a:solidFill>
              </a:rPr>
              <a:t>- Kế hoạch triển khai hoạt động tài trợ</a:t>
            </a:r>
          </a:p>
        </p:txBody>
      </p:sp>
      <p:sp>
        <p:nvSpPr>
          <p:cNvPr id="61443"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III. THÔNG TỨ 16 QUY ĐỊNH VỀ TÀI TRỢ</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Placeholder 2"/>
          <p:cNvSpPr txBox="1">
            <a:spLocks/>
          </p:cNvSpPr>
          <p:nvPr/>
        </p:nvSpPr>
        <p:spPr bwMode="gray">
          <a:xfrm>
            <a:off x="112713" y="1600200"/>
            <a:ext cx="887888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8. Các tồn tại, hạn chế khi triển khai thực hiện</a:t>
            </a:r>
          </a:p>
          <a:p>
            <a:pPr algn="just" eaLnBrk="1" hangingPunct="1">
              <a:spcBef>
                <a:spcPts val="500"/>
              </a:spcBef>
              <a:spcAft>
                <a:spcPts val="500"/>
              </a:spcAft>
              <a:buClr>
                <a:srgbClr val="4D4D4D"/>
              </a:buClr>
            </a:pPr>
            <a:r>
              <a:rPr lang="en-US" altLang="en-US" sz="2400">
                <a:solidFill>
                  <a:schemeClr val="bg1"/>
                </a:solidFill>
              </a:rPr>
              <a:t>1) Không xây dựng kế hoạch hoặc có kế hoạch nhưng không được phê duyệt của cấp trên</a:t>
            </a:r>
          </a:p>
          <a:p>
            <a:pPr algn="just" eaLnBrk="1" hangingPunct="1">
              <a:spcBef>
                <a:spcPts val="500"/>
              </a:spcBef>
              <a:spcAft>
                <a:spcPts val="500"/>
              </a:spcAft>
              <a:buClr>
                <a:srgbClr val="4D4D4D"/>
              </a:buClr>
            </a:pPr>
            <a:r>
              <a:rPr lang="en-US" altLang="en-US" sz="2400">
                <a:solidFill>
                  <a:schemeClr val="bg1"/>
                </a:solidFill>
              </a:rPr>
              <a:t>2) Tài trợ không theo tinh thần tự nguyện mà phân bổ cào bằng</a:t>
            </a:r>
          </a:p>
          <a:p>
            <a:pPr algn="just" eaLnBrk="1" hangingPunct="1">
              <a:spcBef>
                <a:spcPts val="500"/>
              </a:spcBef>
              <a:spcAft>
                <a:spcPts val="500"/>
              </a:spcAft>
              <a:buClr>
                <a:srgbClr val="4D4D4D"/>
              </a:buClr>
            </a:pPr>
            <a:r>
              <a:rPr lang="en-US" altLang="en-US" sz="2400">
                <a:solidFill>
                  <a:schemeClr val="bg1"/>
                </a:solidFill>
              </a:rPr>
              <a:t>3) Không tiếp nhận tài trợ bằng tiền mà chỉ tiếp nhận bằng hiện vật</a:t>
            </a:r>
          </a:p>
          <a:p>
            <a:pPr algn="just" eaLnBrk="1" hangingPunct="1">
              <a:spcBef>
                <a:spcPts val="500"/>
              </a:spcBef>
              <a:spcAft>
                <a:spcPts val="500"/>
              </a:spcAft>
              <a:buClr>
                <a:srgbClr val="4D4D4D"/>
              </a:buClr>
            </a:pPr>
            <a:r>
              <a:rPr lang="en-US" altLang="en-US" sz="2400">
                <a:solidFill>
                  <a:schemeClr val="bg1"/>
                </a:solidFill>
              </a:rPr>
              <a:t>4) Không công khai trong việc vận động tài trợ</a:t>
            </a:r>
          </a:p>
          <a:p>
            <a:pPr algn="just" eaLnBrk="1" hangingPunct="1">
              <a:spcBef>
                <a:spcPts val="500"/>
              </a:spcBef>
              <a:spcAft>
                <a:spcPts val="500"/>
              </a:spcAft>
              <a:buClr>
                <a:srgbClr val="4D4D4D"/>
              </a:buClr>
            </a:pPr>
            <a:r>
              <a:rPr lang="en-US" altLang="en-US" sz="2400">
                <a:solidFill>
                  <a:schemeClr val="bg1"/>
                </a:solidFill>
              </a:rPr>
              <a:t>5) Lợi dụng việc tài trợ để trốn không thực hiện quy trình đầu tư xây dựng</a:t>
            </a:r>
          </a:p>
          <a:p>
            <a:pPr algn="just" eaLnBrk="1" hangingPunct="1">
              <a:spcBef>
                <a:spcPts val="500"/>
              </a:spcBef>
              <a:spcAft>
                <a:spcPts val="500"/>
              </a:spcAft>
              <a:buClr>
                <a:srgbClr val="4D4D4D"/>
              </a:buClr>
            </a:pPr>
            <a:r>
              <a:rPr lang="en-US" altLang="en-US" sz="2400">
                <a:solidFill>
                  <a:schemeClr val="bg1"/>
                </a:solidFill>
              </a:rPr>
              <a:t>6) Không vào sổ sách kế toán để theo dõi</a:t>
            </a:r>
          </a:p>
        </p:txBody>
      </p:sp>
      <p:sp>
        <p:nvSpPr>
          <p:cNvPr id="63491"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III. THÔNG TỨ 16 QUY ĐỊNH VỀ TÀI TRỢ</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2"/>
          <p:cNvSpPr>
            <a:spLocks noChangeArrowheads="1"/>
          </p:cNvSpPr>
          <p:nvPr/>
        </p:nvSpPr>
        <p:spPr bwMode="gray">
          <a:xfrm>
            <a:off x="76200" y="914400"/>
            <a:ext cx="9067800"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1" hangingPunct="1">
              <a:spcBef>
                <a:spcPct val="50000"/>
              </a:spcBef>
              <a:buClr>
                <a:srgbClr val="FFFF00"/>
              </a:buClr>
            </a:pPr>
            <a:r>
              <a:rPr lang="en-US" altLang="en-US" sz="2300" b="1">
                <a:solidFill>
                  <a:srgbClr val="FFFF00"/>
                </a:solidFill>
                <a:latin typeface="Tahoma" pitchFamily="34" charset="0"/>
                <a:cs typeface="Tahoma" pitchFamily="34" charset="0"/>
              </a:rPr>
              <a:t>IV. MỘT SỐ LƯU Ý</a:t>
            </a:r>
          </a:p>
        </p:txBody>
      </p:sp>
      <p:sp>
        <p:nvSpPr>
          <p:cNvPr id="65539" name="Text Placeholder 2"/>
          <p:cNvSpPr txBox="1">
            <a:spLocks/>
          </p:cNvSpPr>
          <p:nvPr/>
        </p:nvSpPr>
        <p:spPr bwMode="gray">
          <a:xfrm>
            <a:off x="0" y="1517650"/>
            <a:ext cx="8993188"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1) Ngoài các khoản thu theo hướng dẫn, các cơ sở giáo dục không được thực hiện hoặc đề nghị Ban đại diện CMHS thực hiện các khoản thu khác từ người học hoặc CMHS dưới bất </a:t>
            </a:r>
          </a:p>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2) Đối với các khoản thu chưa có văn bản hướng dẫn, được hình thành từ việc giáo dục, chăm sóc trể: Làm quen với Tiếng anh, dồ dung bán trú, chăm sóc trẻ ngoài giờ… tuân thủ nguyên tắc lấy thu đủ bù chi và không tĩnh lãi được thống nhất với cha mẹ phụ huynh trước khi triển khai và quyết toán sau khi hoàn thành. Xây dựng KH và xin ý kiến của cấp trên phê duyệt.</a:t>
            </a:r>
          </a:p>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3) Không thu gộp các khoản vào đầu năm học, thực hiện thu theo tháng hoặc theo học kỳ phù hợp với khả năng đóng góp của cha mẹ học sinh.</a:t>
            </a:r>
          </a:p>
          <a:p>
            <a:pPr algn="just">
              <a:spcBef>
                <a:spcPts val="500"/>
              </a:spcBef>
              <a:spcAft>
                <a:spcPts val="500"/>
              </a:spcAft>
              <a:buClr>
                <a:srgbClr val="4D4D4D"/>
              </a:buClr>
              <a:buFont typeface="Wingdings" pitchFamily="2" charset="2"/>
              <a:buNone/>
            </a:pPr>
            <a:endParaRPr lang="en-US" altLang="en-US" sz="2400">
              <a:solidFill>
                <a:schemeClr val="bg1"/>
              </a:solidFill>
            </a:endParaRPr>
          </a:p>
          <a:p>
            <a:pPr algn="just">
              <a:spcBef>
                <a:spcPts val="500"/>
              </a:spcBef>
              <a:spcAft>
                <a:spcPts val="500"/>
              </a:spcAft>
              <a:buClr>
                <a:srgbClr val="4D4D4D"/>
              </a:buClr>
              <a:buFont typeface="Wingdings" pitchFamily="2" charset="2"/>
              <a:buNone/>
            </a:pPr>
            <a:endParaRPr lang="en-US" altLang="en-US" sz="2400">
              <a:solidFill>
                <a:schemeClr val="bg1"/>
              </a:solidFill>
            </a:endParaRP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2"/>
          <p:cNvSpPr>
            <a:spLocks noChangeArrowheads="1"/>
          </p:cNvSpPr>
          <p:nvPr/>
        </p:nvSpPr>
        <p:spPr bwMode="gray">
          <a:xfrm>
            <a:off x="76200" y="914400"/>
            <a:ext cx="9067800"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1" hangingPunct="1">
              <a:spcBef>
                <a:spcPct val="50000"/>
              </a:spcBef>
              <a:buClr>
                <a:srgbClr val="FFFF00"/>
              </a:buClr>
            </a:pPr>
            <a:r>
              <a:rPr lang="en-US" altLang="en-US" sz="2300" b="1">
                <a:solidFill>
                  <a:srgbClr val="FFFF00"/>
                </a:solidFill>
                <a:latin typeface="Tahoma" pitchFamily="34" charset="0"/>
                <a:cs typeface="Tahoma" pitchFamily="34" charset="0"/>
              </a:rPr>
              <a:t>IV. MỘT SỐ LƯU Ý</a:t>
            </a:r>
          </a:p>
        </p:txBody>
      </p:sp>
      <p:sp>
        <p:nvSpPr>
          <p:cNvPr id="67587" name="Text Placeholder 2"/>
          <p:cNvSpPr txBox="1">
            <a:spLocks/>
          </p:cNvSpPr>
          <p:nvPr/>
        </p:nvSpPr>
        <p:spPr bwMode="gray">
          <a:xfrm>
            <a:off x="0" y="1517650"/>
            <a:ext cx="8993188"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4) Mở sổ sách theo dõi, hạch toán tất cả các khoản thu, chi phát sinh vào số kế toán theo đúng quy định của chế độ tài chính hiện hành hành; việc thông tiền phải thông qua bộ phần tài vụ của nhà trường (kế toán, thủ quỹ) không giao cho giáo viên trực tiếp thu tiền của học sinh.</a:t>
            </a:r>
          </a:p>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5) Không được chia nhỏ các gói đầu tư csvc, trang thiết bị… để chỉ định thầu theo thẩm quyền của HT.</a:t>
            </a:r>
          </a:p>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6) Chủ động kiểm tra, rà soát trả lại học sinh, cha mẹ học sinh những khoản thu chưa đúng quy định, thu vượt dự toán chi, thu chưa được cấp có thẩm quyền phê duyệt…</a:t>
            </a:r>
          </a:p>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7) Thủ tưởng đơn vị chịu trách nhiệm trước cơ quan quản lý cấp trên vè các khoản thu chi trong đơn vị, kể cả các khoản do Ban đại diện CMHS thực hiện.</a:t>
            </a:r>
          </a:p>
          <a:p>
            <a:pPr algn="just">
              <a:spcBef>
                <a:spcPts val="500"/>
              </a:spcBef>
              <a:spcAft>
                <a:spcPts val="500"/>
              </a:spcAft>
              <a:buClr>
                <a:srgbClr val="4D4D4D"/>
              </a:buClr>
              <a:buFont typeface="Wingdings" pitchFamily="2" charset="2"/>
              <a:buNone/>
            </a:pPr>
            <a:endParaRPr lang="en-US" altLang="en-US" sz="2400">
              <a:solidFill>
                <a:schemeClr val="bg1"/>
              </a:solidFill>
            </a:endParaRPr>
          </a:p>
          <a:p>
            <a:pPr algn="just">
              <a:spcBef>
                <a:spcPts val="500"/>
              </a:spcBef>
              <a:spcAft>
                <a:spcPts val="500"/>
              </a:spcAft>
              <a:buClr>
                <a:srgbClr val="4D4D4D"/>
              </a:buClr>
              <a:buFont typeface="Wingdings" pitchFamily="2" charset="2"/>
              <a:buNone/>
            </a:pPr>
            <a:endParaRPr lang="en-US" altLang="en-US" sz="2400">
              <a:solidFill>
                <a:schemeClr val="bg1"/>
              </a:solidFill>
            </a:endParaRP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2"/>
          <p:cNvSpPr>
            <a:spLocks noChangeArrowheads="1"/>
          </p:cNvSpPr>
          <p:nvPr/>
        </p:nvSpPr>
        <p:spPr bwMode="gray">
          <a:xfrm>
            <a:off x="76200" y="914400"/>
            <a:ext cx="9067800"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1" hangingPunct="1">
              <a:spcBef>
                <a:spcPct val="50000"/>
              </a:spcBef>
              <a:buClr>
                <a:srgbClr val="FFFF00"/>
              </a:buClr>
            </a:pPr>
            <a:r>
              <a:rPr lang="en-US" altLang="en-US" sz="2300" b="1">
                <a:solidFill>
                  <a:srgbClr val="FFFF00"/>
                </a:solidFill>
                <a:latin typeface="Tahoma" pitchFamily="34" charset="0"/>
                <a:cs typeface="Tahoma" pitchFamily="34" charset="0"/>
              </a:rPr>
              <a:t>V. GIẢI PHÁP, NHIỆM VỤ TRỌNG TÂM</a:t>
            </a:r>
          </a:p>
        </p:txBody>
      </p:sp>
      <p:sp>
        <p:nvSpPr>
          <p:cNvPr id="69635" name="Text Placeholder 2"/>
          <p:cNvSpPr txBox="1">
            <a:spLocks/>
          </p:cNvSpPr>
          <p:nvPr/>
        </p:nvSpPr>
        <p:spPr bwMode="gray">
          <a:xfrm>
            <a:off x="0" y="1365250"/>
            <a:ext cx="8993188" cy="541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a:spcBef>
                <a:spcPts val="500"/>
              </a:spcBef>
              <a:spcAft>
                <a:spcPts val="500"/>
              </a:spcAft>
              <a:buClr>
                <a:srgbClr val="4D4D4D"/>
              </a:buClr>
              <a:buFont typeface="Wingdings" pitchFamily="2" charset="2"/>
              <a:buNone/>
            </a:pPr>
            <a:r>
              <a:rPr lang="en-US" altLang="en-US" sz="2200">
                <a:solidFill>
                  <a:schemeClr val="bg1"/>
                </a:solidFill>
                <a:latin typeface="Tahoma" pitchFamily="34" charset="0"/>
                <a:cs typeface="Tahoma" pitchFamily="34" charset="0"/>
              </a:rPr>
              <a:t>Đối với Sở GD&amp;ĐT: Tham mưu với thành phố ban hành</a:t>
            </a:r>
          </a:p>
          <a:p>
            <a:pPr algn="just">
              <a:spcBef>
                <a:spcPts val="500"/>
              </a:spcBef>
              <a:spcAft>
                <a:spcPts val="500"/>
              </a:spcAft>
              <a:buClr>
                <a:srgbClr val="4D4D4D"/>
              </a:buClr>
              <a:buFont typeface="Wingdings" pitchFamily="2" charset="2"/>
              <a:buNone/>
            </a:pPr>
            <a:r>
              <a:rPr lang="en-US" altLang="en-US" sz="2200">
                <a:solidFill>
                  <a:schemeClr val="bg1"/>
                </a:solidFill>
              </a:rPr>
              <a:t>- Đ</a:t>
            </a:r>
            <a:r>
              <a:rPr lang="en-US" altLang="en-US" sz="2400">
                <a:solidFill>
                  <a:schemeClr val="bg1"/>
                </a:solidFill>
              </a:rPr>
              <a:t>ịnh mức kinh tế kỹ thuật trong các nhà trường (dịch vụ giáo dục, đơn giá cho mỗi dịch vụ)</a:t>
            </a:r>
          </a:p>
          <a:p>
            <a:pPr algn="just">
              <a:spcBef>
                <a:spcPts val="500"/>
              </a:spcBef>
              <a:spcAft>
                <a:spcPts val="500"/>
              </a:spcAft>
              <a:buClr>
                <a:srgbClr val="4D4D4D"/>
              </a:buClr>
              <a:buFont typeface="Wingdings" pitchFamily="2" charset="2"/>
              <a:buNone/>
            </a:pPr>
            <a:r>
              <a:rPr lang="en-US" altLang="en-US" sz="2400">
                <a:solidFill>
                  <a:schemeClr val="bg1"/>
                </a:solidFill>
              </a:rPr>
              <a:t>- Quy định danh mục các khoản thu trong các đơn vị giáo dục</a:t>
            </a:r>
          </a:p>
          <a:p>
            <a:pPr algn="just">
              <a:spcBef>
                <a:spcPts val="500"/>
              </a:spcBef>
              <a:spcAft>
                <a:spcPts val="500"/>
              </a:spcAft>
              <a:buClr>
                <a:srgbClr val="4D4D4D"/>
              </a:buClr>
              <a:buFont typeface="Wingdings" pitchFamily="2" charset="2"/>
              <a:buNone/>
            </a:pPr>
            <a:r>
              <a:rPr lang="en-US" altLang="en-US" sz="2400">
                <a:solidFill>
                  <a:schemeClr val="bg1"/>
                </a:solidFill>
              </a:rPr>
              <a:t>Đối với các đơn vị giáo dục</a:t>
            </a:r>
            <a:endParaRPr lang="pl-PL" altLang="en-US" sz="2400">
              <a:solidFill>
                <a:schemeClr val="bg1"/>
              </a:solidFill>
            </a:endParaRPr>
          </a:p>
          <a:p>
            <a:pPr algn="just">
              <a:spcBef>
                <a:spcPts val="500"/>
              </a:spcBef>
              <a:spcAft>
                <a:spcPts val="500"/>
              </a:spcAft>
              <a:buClr>
                <a:srgbClr val="4D4D4D"/>
              </a:buClr>
              <a:buFont typeface="Wingdings" pitchFamily="2" charset="2"/>
              <a:buNone/>
            </a:pPr>
            <a:r>
              <a:rPr lang="en-GB" altLang="en-US" sz="2400">
                <a:solidFill>
                  <a:schemeClr val="bg1"/>
                </a:solidFill>
              </a:rPr>
              <a:t>- Cập nhật, bổ sung đầy đủ các văn bản chỉ đạo, hướng dẫn của các cấp liên quan đến công tác thu, chi. </a:t>
            </a:r>
            <a:endParaRPr lang="en-US" altLang="en-US" sz="2400">
              <a:solidFill>
                <a:schemeClr val="bg1"/>
              </a:solidFill>
            </a:endParaRPr>
          </a:p>
          <a:p>
            <a:pPr algn="just">
              <a:spcBef>
                <a:spcPts val="500"/>
              </a:spcBef>
              <a:spcAft>
                <a:spcPts val="500"/>
              </a:spcAft>
              <a:buClr>
                <a:srgbClr val="4D4D4D"/>
              </a:buClr>
              <a:buFont typeface="Wingdings" pitchFamily="2" charset="2"/>
              <a:buNone/>
            </a:pPr>
            <a:r>
              <a:rPr lang="en-US" altLang="en-US" sz="2200">
                <a:solidFill>
                  <a:schemeClr val="bg1"/>
                </a:solidFill>
              </a:rPr>
              <a:t>- </a:t>
            </a:r>
            <a:r>
              <a:rPr lang="en-US" altLang="en-US" sz="2400">
                <a:solidFill>
                  <a:schemeClr val="bg1"/>
                </a:solidFill>
              </a:rPr>
              <a:t>Tăng cường phát động tuyên truyền sâu rộng về các nội dung của 3 TT trên. </a:t>
            </a:r>
          </a:p>
          <a:p>
            <a:pPr algn="just">
              <a:spcBef>
                <a:spcPts val="500"/>
              </a:spcBef>
              <a:spcAft>
                <a:spcPts val="500"/>
              </a:spcAft>
              <a:buClr>
                <a:srgbClr val="4D4D4D"/>
              </a:buClr>
              <a:buFont typeface="Wingdings" pitchFamily="2" charset="2"/>
              <a:buNone/>
            </a:pPr>
            <a:endParaRPr lang="en-US" altLang="en-US" sz="2400">
              <a:solidFill>
                <a:schemeClr val="bg1"/>
              </a:solidFill>
            </a:endParaRP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
        <p:nvSpPr>
          <p:cNvPr id="30722" name="Text Placeholder 2"/>
          <p:cNvSpPr txBox="1">
            <a:spLocks/>
          </p:cNvSpPr>
          <p:nvPr/>
        </p:nvSpPr>
        <p:spPr bwMode="gray">
          <a:xfrm>
            <a:off x="0" y="1524000"/>
            <a:ext cx="8877300" cy="5083175"/>
          </a:xfrm>
          <a:prstGeom prst="rect">
            <a:avLst/>
          </a:prstGeom>
          <a:noFill/>
          <a:ln>
            <a:noFill/>
          </a:ln>
        </p:spPr>
        <p:txBody>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just" eaLnBrk="1" hangingPunct="1">
              <a:spcBef>
                <a:spcPts val="500"/>
              </a:spcBef>
              <a:spcAft>
                <a:spcPts val="500"/>
              </a:spcAft>
              <a:buClr>
                <a:srgbClr val="4D4D4D"/>
              </a:buClr>
              <a:defRPr/>
            </a:pPr>
            <a:r>
              <a:rPr lang="en-US" sz="2800" dirty="0">
                <a:solidFill>
                  <a:schemeClr val="bg1"/>
                </a:solidFill>
              </a:rPr>
              <a:t>1. </a:t>
            </a:r>
            <a:r>
              <a:rPr lang="en-US" sz="2800" dirty="0" err="1">
                <a:solidFill>
                  <a:schemeClr val="bg1"/>
                </a:solidFill>
              </a:rPr>
              <a:t>Luật</a:t>
            </a:r>
            <a:r>
              <a:rPr lang="en-US" sz="2800" dirty="0">
                <a:solidFill>
                  <a:schemeClr val="bg1"/>
                </a:solidFill>
              </a:rPr>
              <a:t> </a:t>
            </a:r>
            <a:r>
              <a:rPr lang="en-US" sz="2800" dirty="0" err="1">
                <a:solidFill>
                  <a:schemeClr val="bg1"/>
                </a:solidFill>
              </a:rPr>
              <a:t>Giáo</a:t>
            </a:r>
            <a:r>
              <a:rPr lang="en-US" sz="2800" dirty="0">
                <a:solidFill>
                  <a:schemeClr val="bg1"/>
                </a:solidFill>
              </a:rPr>
              <a:t> </a:t>
            </a:r>
            <a:r>
              <a:rPr lang="en-US" sz="2800" dirty="0" err="1">
                <a:solidFill>
                  <a:schemeClr val="bg1"/>
                </a:solidFill>
              </a:rPr>
              <a:t>dục</a:t>
            </a:r>
            <a:r>
              <a:rPr lang="en-US" sz="2800" dirty="0">
                <a:solidFill>
                  <a:schemeClr val="bg1"/>
                </a:solidFill>
              </a:rPr>
              <a:t> </a:t>
            </a:r>
            <a:r>
              <a:rPr lang="en-US" sz="2800" dirty="0" err="1">
                <a:solidFill>
                  <a:schemeClr val="bg1"/>
                </a:solidFill>
              </a:rPr>
              <a:t>năm</a:t>
            </a:r>
            <a:r>
              <a:rPr lang="en-US" sz="2800" dirty="0">
                <a:solidFill>
                  <a:schemeClr val="bg1"/>
                </a:solidFill>
              </a:rPr>
              <a:t> 2019.</a:t>
            </a:r>
          </a:p>
          <a:p>
            <a:pPr marL="0" indent="0" algn="just" eaLnBrk="1" hangingPunct="1">
              <a:spcBef>
                <a:spcPts val="500"/>
              </a:spcBef>
              <a:spcAft>
                <a:spcPts val="500"/>
              </a:spcAft>
              <a:buClr>
                <a:srgbClr val="4D4D4D"/>
              </a:buClr>
              <a:defRPr/>
            </a:pPr>
            <a:r>
              <a:rPr lang="en-US" sz="2800" dirty="0">
                <a:solidFill>
                  <a:schemeClr val="bg1"/>
                </a:solidFill>
              </a:rPr>
              <a:t>2. </a:t>
            </a:r>
            <a:r>
              <a:rPr lang="nl-NL" sz="2800" dirty="0">
                <a:solidFill>
                  <a:schemeClr val="bg1"/>
                </a:solidFill>
              </a:rPr>
              <a:t>Thông tư số 16/2018/TT-BGDĐT ngày 03/8/2018 của Bộ Giáo dục và Đào tạo Quy định về tài trợ cho các cơ sở giáo dục thuộc hệ thống giáo dục quốc dân</a:t>
            </a:r>
            <a:r>
              <a:rPr lang="en-US" sz="2800" dirty="0">
                <a:solidFill>
                  <a:schemeClr val="bg1"/>
                </a:solidFill>
              </a:rPr>
              <a:t>.</a:t>
            </a:r>
          </a:p>
          <a:p>
            <a:pPr marL="0" indent="0" algn="just" eaLnBrk="1" hangingPunct="1">
              <a:spcBef>
                <a:spcPts val="500"/>
              </a:spcBef>
              <a:spcAft>
                <a:spcPts val="500"/>
              </a:spcAft>
              <a:buClr>
                <a:srgbClr val="4D4D4D"/>
              </a:buClr>
              <a:defRPr/>
            </a:pPr>
            <a:r>
              <a:rPr lang="en-US" sz="2800" dirty="0">
                <a:solidFill>
                  <a:schemeClr val="bg1"/>
                </a:solidFill>
              </a:rPr>
              <a:t>3. </a:t>
            </a:r>
            <a:r>
              <a:rPr lang="nl-NL" sz="2800" dirty="0">
                <a:solidFill>
                  <a:schemeClr val="bg1"/>
                </a:solidFill>
              </a:rPr>
              <a:t>Thông tư số 55/2011/TT-BGDĐT ngày 22/11/2011 của Bộ Giáo dục và Đào tạo ban hành Điều lệ Ban đại diện cha mẹ học sinh</a:t>
            </a:r>
            <a:r>
              <a:rPr lang="en-US" sz="2800" dirty="0">
                <a:solidFill>
                  <a:schemeClr val="bg1"/>
                </a:solidFill>
              </a:rPr>
              <a:t>.</a:t>
            </a:r>
          </a:p>
          <a:p>
            <a:pPr marL="0" indent="0" algn="just" eaLnBrk="1" hangingPunct="1">
              <a:spcBef>
                <a:spcPts val="500"/>
              </a:spcBef>
              <a:spcAft>
                <a:spcPts val="500"/>
              </a:spcAft>
              <a:buClr>
                <a:srgbClr val="4D4D4D"/>
              </a:buClr>
              <a:defRPr/>
            </a:pPr>
            <a:r>
              <a:rPr lang="en-US" sz="2800" dirty="0">
                <a:solidFill>
                  <a:schemeClr val="bg1"/>
                </a:solidFill>
              </a:rPr>
              <a:t>4. </a:t>
            </a:r>
            <a:r>
              <a:rPr lang="nl-NL" sz="2800" dirty="0">
                <a:solidFill>
                  <a:schemeClr val="bg1"/>
                </a:solidFill>
              </a:rPr>
              <a:t>Thông tư số 36/2017/TT-BGDĐT ngày 28/12/2017 của Bộ Giáo dục và Đào tạo ban hành quy chế thực hiện công khai trong các cơ sở giáo dục của hệ thống giáo dục quốc dân.</a:t>
            </a:r>
            <a:endParaRPr lang="en-US" sz="2800" dirty="0">
              <a:solidFill>
                <a:schemeClr val="bg1"/>
              </a:solidFill>
            </a:endParaRPr>
          </a:p>
          <a:p>
            <a:pPr algn="just" eaLnBrk="1" hangingPunct="1">
              <a:spcBef>
                <a:spcPts val="500"/>
              </a:spcBef>
              <a:spcAft>
                <a:spcPts val="500"/>
              </a:spcAft>
              <a:buClr>
                <a:srgbClr val="4D4D4D"/>
              </a:buClr>
              <a:buFontTx/>
              <a:buAutoNum type="arabicPeriod"/>
              <a:defRPr/>
            </a:pPr>
            <a:endParaRPr lang="en-US" altLang="en-US" sz="2800" dirty="0">
              <a:solidFill>
                <a:srgbClr val="FF0000"/>
              </a:solidFill>
              <a:latin typeface="Times New Roman" pitchFamily="18" charset="0"/>
              <a:cs typeface="Times New Roman" pitchFamily="18" charset="0"/>
            </a:endParaRPr>
          </a:p>
        </p:txBody>
      </p:sp>
      <p:sp>
        <p:nvSpPr>
          <p:cNvPr id="34820"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CÁC CĂN CỨ THỰC HIỆN</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2"/>
          <p:cNvSpPr>
            <a:spLocks noChangeArrowheads="1"/>
          </p:cNvSpPr>
          <p:nvPr/>
        </p:nvSpPr>
        <p:spPr bwMode="gray">
          <a:xfrm>
            <a:off x="76200" y="914400"/>
            <a:ext cx="9067800"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1" hangingPunct="1">
              <a:spcBef>
                <a:spcPct val="50000"/>
              </a:spcBef>
              <a:buClr>
                <a:srgbClr val="FFFF00"/>
              </a:buClr>
            </a:pPr>
            <a:r>
              <a:rPr lang="en-US" altLang="en-US" sz="2300" b="1">
                <a:solidFill>
                  <a:srgbClr val="FFFF00"/>
                </a:solidFill>
                <a:latin typeface="Tahoma" pitchFamily="34" charset="0"/>
                <a:cs typeface="Tahoma" pitchFamily="34" charset="0"/>
              </a:rPr>
              <a:t>V. GIẢI PHÁP, NHIỆM VỤ TRỌNG TÂM</a:t>
            </a:r>
          </a:p>
        </p:txBody>
      </p:sp>
      <p:sp>
        <p:nvSpPr>
          <p:cNvPr id="71683" name="Text Placeholder 2"/>
          <p:cNvSpPr txBox="1">
            <a:spLocks/>
          </p:cNvSpPr>
          <p:nvPr/>
        </p:nvSpPr>
        <p:spPr bwMode="gray">
          <a:xfrm>
            <a:off x="0" y="1441450"/>
            <a:ext cx="8993188" cy="541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a:spcBef>
                <a:spcPts val="500"/>
              </a:spcBef>
              <a:spcAft>
                <a:spcPts val="500"/>
              </a:spcAft>
              <a:buClr>
                <a:srgbClr val="4D4D4D"/>
              </a:buClr>
              <a:buFont typeface="Wingdings" pitchFamily="2" charset="2"/>
              <a:buNone/>
            </a:pPr>
            <a:r>
              <a:rPr lang="en-US" altLang="en-US" sz="2200" b="0">
                <a:solidFill>
                  <a:schemeClr val="bg1"/>
                </a:solidFill>
                <a:latin typeface="Tahoma" pitchFamily="34" charset="0"/>
                <a:cs typeface="Tahoma" pitchFamily="34" charset="0"/>
              </a:rPr>
              <a:t>- </a:t>
            </a:r>
            <a:r>
              <a:rPr lang="en-US" altLang="en-US" sz="2200">
                <a:solidFill>
                  <a:schemeClr val="bg1"/>
                </a:solidFill>
              </a:rPr>
              <a:t>Tiếp tục thực hiện công tác 3 công khai, phối hợp quản lý, sủ dụng quỹ Ban đại diện CMHS, xây dựng kế hoạch vận động tài trợ hiệu quả, tránh hình thức, đảm bảo công bằng, công khai, minh bạch</a:t>
            </a:r>
          </a:p>
          <a:p>
            <a:pPr algn="just">
              <a:spcBef>
                <a:spcPts val="500"/>
              </a:spcBef>
              <a:spcAft>
                <a:spcPts val="500"/>
              </a:spcAft>
              <a:buClr>
                <a:srgbClr val="4D4D4D"/>
              </a:buClr>
              <a:buFont typeface="Wingdings" pitchFamily="2" charset="2"/>
              <a:buNone/>
            </a:pPr>
            <a:r>
              <a:rPr lang="en-US" altLang="en-US" sz="2200">
                <a:solidFill>
                  <a:schemeClr val="bg1"/>
                </a:solidFill>
              </a:rPr>
              <a:t>- Thủ trưởng đơn vị phải trực tiếp chỉ đạo thực hiện.</a:t>
            </a:r>
          </a:p>
          <a:p>
            <a:pPr algn="just">
              <a:spcBef>
                <a:spcPts val="500"/>
              </a:spcBef>
              <a:spcAft>
                <a:spcPts val="500"/>
              </a:spcAft>
              <a:buClr>
                <a:srgbClr val="4D4D4D"/>
              </a:buClr>
              <a:buFont typeface="Wingdings" pitchFamily="2" charset="2"/>
              <a:buNone/>
            </a:pPr>
            <a:r>
              <a:rPr lang="en-US" altLang="en-US" sz="2200">
                <a:solidFill>
                  <a:schemeClr val="bg1"/>
                </a:solidFill>
              </a:rPr>
              <a:t>- Tăng cường phối hợp với các ngân hàng, các tổ chức cung ứng dịch vụ trung gian thanh toán để triển khai phương thức thanh toán không dùng tiền mặt theo chỉ đạo của Chính phủ và thành phố. </a:t>
            </a:r>
          </a:p>
          <a:p>
            <a:pPr algn="just">
              <a:spcBef>
                <a:spcPts val="500"/>
              </a:spcBef>
              <a:spcAft>
                <a:spcPts val="500"/>
              </a:spcAft>
              <a:buClr>
                <a:srgbClr val="4D4D4D"/>
              </a:buClr>
              <a:buFont typeface="Wingdings" pitchFamily="2" charset="2"/>
              <a:buNone/>
            </a:pPr>
            <a:endParaRPr lang="en-US" altLang="en-US" sz="2200" b="0">
              <a:solidFill>
                <a:schemeClr val="bg1"/>
              </a:solidFill>
              <a:latin typeface="Tahoma" pitchFamily="34" charset="0"/>
              <a:cs typeface="Tahoma" pitchFamily="34" charset="0"/>
            </a:endParaRP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EF9F4"/>
            </a:gs>
            <a:gs pos="74001">
              <a:srgbClr val="F9CB99"/>
            </a:gs>
            <a:gs pos="83000">
              <a:srgbClr val="F9CB99"/>
            </a:gs>
            <a:gs pos="100000">
              <a:srgbClr val="FBDDBB"/>
            </a:gs>
          </a:gsLst>
          <a:lin ang="5400000" scaled="1"/>
        </a:gradFill>
        <a:effectLst/>
      </p:bgPr>
    </p:bg>
    <p:spTree>
      <p:nvGrpSpPr>
        <p:cNvPr id="1" name=""/>
        <p:cNvGrpSpPr/>
        <p:nvPr/>
      </p:nvGrpSpPr>
      <p:grpSpPr>
        <a:xfrm>
          <a:off x="0" y="0"/>
          <a:ext cx="0" cy="0"/>
          <a:chOff x="0" y="0"/>
          <a:chExt cx="0" cy="0"/>
        </a:xfrm>
      </p:grpSpPr>
      <p:sp>
        <p:nvSpPr>
          <p:cNvPr id="73730" name="Title 3"/>
          <p:cNvSpPr txBox="1">
            <a:spLocks/>
          </p:cNvSpPr>
          <p:nvPr/>
        </p:nvSpPr>
        <p:spPr bwMode="auto">
          <a:xfrm>
            <a:off x="3467100" y="1196975"/>
            <a:ext cx="221297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30000"/>
              </a:lnSpc>
              <a:spcBef>
                <a:spcPts val="900"/>
              </a:spcBef>
              <a:spcAft>
                <a:spcPts val="900"/>
              </a:spcAft>
            </a:pPr>
            <a:endParaRPr lang="en-US" altLang="en-US" sz="900">
              <a:solidFill>
                <a:srgbClr val="323232"/>
              </a:solidFill>
            </a:endParaRPr>
          </a:p>
        </p:txBody>
      </p:sp>
      <p:pic>
        <p:nvPicPr>
          <p:cNvPr id="7373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5763" y="223838"/>
            <a:ext cx="7524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2" name="Title 3"/>
          <p:cNvSpPr>
            <a:spLocks noGrp="1"/>
          </p:cNvSpPr>
          <p:nvPr>
            <p:ph type="ctrTitle"/>
          </p:nvPr>
        </p:nvSpPr>
        <p:spPr bwMode="auto">
          <a:xfrm>
            <a:off x="50800" y="3049588"/>
            <a:ext cx="8926513"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ts val="450"/>
              </a:spcBef>
              <a:spcAft>
                <a:spcPts val="450"/>
              </a:spcAft>
            </a:pPr>
            <a:r>
              <a:rPr lang="en-US" altLang="en-US" sz="3600" smtClean="0">
                <a:solidFill>
                  <a:srgbClr val="006600"/>
                </a:solidFill>
                <a:latin typeface="Times New Roman" pitchFamily="18" charset="0"/>
                <a:cs typeface="Times New Roman" pitchFamily="18" charset="0"/>
              </a:rPr>
              <a:t>TRÂN TRỌNG CẢM ƠN !</a:t>
            </a:r>
            <a:endParaRPr lang="en-US" altLang="en-US" sz="3600" smtClean="0">
              <a:solidFill>
                <a:srgbClr val="007635"/>
              </a:solidFill>
              <a:latin typeface="Times New Roman" pitchFamily="18" charset="0"/>
              <a:cs typeface="Times New Roman" pitchFamily="18" charset="0"/>
            </a:endParaRPr>
          </a:p>
        </p:txBody>
      </p:sp>
      <p:sp>
        <p:nvSpPr>
          <p:cNvPr id="73733" name="Title 3"/>
          <p:cNvSpPr txBox="1">
            <a:spLocks/>
          </p:cNvSpPr>
          <p:nvPr/>
        </p:nvSpPr>
        <p:spPr bwMode="auto">
          <a:xfrm>
            <a:off x="0" y="1082675"/>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Aft>
                <a:spcPts val="450"/>
              </a:spcAft>
            </a:pPr>
            <a:r>
              <a:rPr lang="en-US" altLang="en-US" sz="1800">
                <a:solidFill>
                  <a:srgbClr val="0000CC"/>
                </a:solidFill>
                <a:latin typeface="Times New Roman" pitchFamily="18" charset="0"/>
                <a:cs typeface="Times New Roman" pitchFamily="18" charset="0"/>
              </a:rPr>
              <a:t>UBND THÀNH PHỐ HẢI PHÒNG</a:t>
            </a:r>
          </a:p>
        </p:txBody>
      </p:sp>
      <p:sp>
        <p:nvSpPr>
          <p:cNvPr id="73734" name="Title 3"/>
          <p:cNvSpPr txBox="1">
            <a:spLocks/>
          </p:cNvSpPr>
          <p:nvPr/>
        </p:nvSpPr>
        <p:spPr bwMode="auto">
          <a:xfrm>
            <a:off x="-3175" y="1354138"/>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Aft>
                <a:spcPts val="450"/>
              </a:spcAft>
            </a:pPr>
            <a:r>
              <a:rPr lang="en-US" altLang="en-US" sz="1800">
                <a:solidFill>
                  <a:srgbClr val="0000CC"/>
                </a:solidFill>
                <a:latin typeface="Times New Roman" pitchFamily="18" charset="0"/>
                <a:cs typeface="Times New Roman" pitchFamily="18" charset="0"/>
              </a:rPr>
              <a:t>SỞ GIÁO DỤC VÀ ĐÀO TẠO</a:t>
            </a:r>
          </a:p>
        </p:txBody>
      </p:sp>
      <p:cxnSp>
        <p:nvCxnSpPr>
          <p:cNvPr id="9" name="Straight Connector 8"/>
          <p:cNvCxnSpPr/>
          <p:nvPr/>
        </p:nvCxnSpPr>
        <p:spPr>
          <a:xfrm>
            <a:off x="3122613" y="1616075"/>
            <a:ext cx="2919412" cy="1111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
        <p:nvSpPr>
          <p:cNvPr id="30722" name="Text Placeholder 2"/>
          <p:cNvSpPr txBox="1">
            <a:spLocks/>
          </p:cNvSpPr>
          <p:nvPr/>
        </p:nvSpPr>
        <p:spPr bwMode="gray">
          <a:xfrm>
            <a:off x="0" y="1524000"/>
            <a:ext cx="8877300" cy="5083175"/>
          </a:xfrm>
          <a:prstGeom prst="rect">
            <a:avLst/>
          </a:prstGeom>
          <a:noFill/>
          <a:ln>
            <a:noFill/>
          </a:ln>
        </p:spPr>
        <p:txBody>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just" eaLnBrk="1" hangingPunct="1">
              <a:spcBef>
                <a:spcPts val="500"/>
              </a:spcBef>
              <a:spcAft>
                <a:spcPts val="500"/>
              </a:spcAft>
              <a:buClr>
                <a:srgbClr val="4D4D4D"/>
              </a:buClr>
              <a:defRPr/>
            </a:pPr>
            <a:r>
              <a:rPr lang="en-US" sz="2800" dirty="0">
                <a:solidFill>
                  <a:schemeClr val="bg1"/>
                </a:solidFill>
              </a:rPr>
              <a:t>5. </a:t>
            </a:r>
            <a:r>
              <a:rPr lang="en-US" sz="2800" dirty="0" err="1">
                <a:solidFill>
                  <a:schemeClr val="bg1"/>
                </a:solidFill>
              </a:rPr>
              <a:t>Công</a:t>
            </a:r>
            <a:r>
              <a:rPr lang="en-US" sz="2800" dirty="0">
                <a:solidFill>
                  <a:schemeClr val="bg1"/>
                </a:solidFill>
              </a:rPr>
              <a:t> </a:t>
            </a:r>
            <a:r>
              <a:rPr lang="en-US" sz="2800" dirty="0" err="1">
                <a:solidFill>
                  <a:schemeClr val="bg1"/>
                </a:solidFill>
              </a:rPr>
              <a:t>văn</a:t>
            </a:r>
            <a:r>
              <a:rPr lang="en-US" sz="2800" dirty="0">
                <a:solidFill>
                  <a:schemeClr val="bg1"/>
                </a:solidFill>
              </a:rPr>
              <a:t> </a:t>
            </a:r>
            <a:r>
              <a:rPr lang="en-US" sz="2800" dirty="0" err="1">
                <a:solidFill>
                  <a:schemeClr val="bg1"/>
                </a:solidFill>
              </a:rPr>
              <a:t>số</a:t>
            </a:r>
            <a:r>
              <a:rPr lang="en-US" sz="2800" dirty="0">
                <a:solidFill>
                  <a:schemeClr val="bg1"/>
                </a:solidFill>
              </a:rPr>
              <a:t> 1505/BGDĐT-KHTC </a:t>
            </a:r>
            <a:r>
              <a:rPr lang="en-US" sz="2800" dirty="0" err="1">
                <a:solidFill>
                  <a:schemeClr val="bg1"/>
                </a:solidFill>
              </a:rPr>
              <a:t>ngày</a:t>
            </a:r>
            <a:r>
              <a:rPr lang="en-US" sz="2800" dirty="0">
                <a:solidFill>
                  <a:schemeClr val="bg1"/>
                </a:solidFill>
              </a:rPr>
              <a:t> 16/4/2021 </a:t>
            </a:r>
            <a:r>
              <a:rPr lang="en-US" sz="2800" dirty="0" err="1">
                <a:solidFill>
                  <a:schemeClr val="bg1"/>
                </a:solidFill>
              </a:rPr>
              <a:t>của</a:t>
            </a:r>
            <a:r>
              <a:rPr lang="en-US" sz="2800" dirty="0">
                <a:solidFill>
                  <a:schemeClr val="bg1"/>
                </a:solidFill>
              </a:rPr>
              <a:t> </a:t>
            </a:r>
            <a:r>
              <a:rPr lang="en-US" sz="2800" dirty="0" err="1">
                <a:solidFill>
                  <a:schemeClr val="bg1"/>
                </a:solidFill>
              </a:rPr>
              <a:t>Bộ</a:t>
            </a:r>
            <a:r>
              <a:rPr lang="en-US" sz="2800" dirty="0">
                <a:solidFill>
                  <a:schemeClr val="bg1"/>
                </a:solidFill>
              </a:rPr>
              <a:t> GD&amp;ĐT </a:t>
            </a:r>
            <a:r>
              <a:rPr lang="en-US" sz="2800" dirty="0" err="1">
                <a:solidFill>
                  <a:schemeClr val="bg1"/>
                </a:solidFill>
              </a:rPr>
              <a:t>về</a:t>
            </a:r>
            <a:r>
              <a:rPr lang="en-US" sz="2800" dirty="0">
                <a:solidFill>
                  <a:schemeClr val="bg1"/>
                </a:solidFill>
              </a:rPr>
              <a:t> </a:t>
            </a:r>
            <a:r>
              <a:rPr lang="en-US" sz="2800" dirty="0" err="1">
                <a:solidFill>
                  <a:schemeClr val="bg1"/>
                </a:solidFill>
              </a:rPr>
              <a:t>việc</a:t>
            </a:r>
            <a:r>
              <a:rPr lang="en-US" sz="2800" dirty="0">
                <a:solidFill>
                  <a:schemeClr val="bg1"/>
                </a:solidFill>
              </a:rPr>
              <a:t> </a:t>
            </a:r>
            <a:r>
              <a:rPr lang="en-US" sz="2800" dirty="0" err="1">
                <a:solidFill>
                  <a:schemeClr val="bg1"/>
                </a:solidFill>
              </a:rPr>
              <a:t>đề</a:t>
            </a:r>
            <a:r>
              <a:rPr lang="en-US" sz="2800" dirty="0">
                <a:solidFill>
                  <a:schemeClr val="bg1"/>
                </a:solidFill>
              </a:rPr>
              <a:t> </a:t>
            </a:r>
            <a:r>
              <a:rPr lang="en-US" sz="2800" dirty="0" err="1">
                <a:solidFill>
                  <a:schemeClr val="bg1"/>
                </a:solidFill>
              </a:rPr>
              <a:t>nghị</a:t>
            </a:r>
            <a:r>
              <a:rPr lang="en-US" sz="2800" dirty="0">
                <a:solidFill>
                  <a:schemeClr val="bg1"/>
                </a:solidFill>
              </a:rPr>
              <a:t> </a:t>
            </a:r>
            <a:r>
              <a:rPr lang="en-US" sz="2800" dirty="0" err="1">
                <a:solidFill>
                  <a:schemeClr val="bg1"/>
                </a:solidFill>
              </a:rPr>
              <a:t>chỉ</a:t>
            </a:r>
            <a:r>
              <a:rPr lang="en-US" sz="2800" dirty="0">
                <a:solidFill>
                  <a:schemeClr val="bg1"/>
                </a:solidFill>
              </a:rPr>
              <a:t> </a:t>
            </a:r>
            <a:r>
              <a:rPr lang="en-US" sz="2800" dirty="0" err="1">
                <a:solidFill>
                  <a:schemeClr val="bg1"/>
                </a:solidFill>
              </a:rPr>
              <a:t>đạo</a:t>
            </a:r>
            <a:r>
              <a:rPr lang="en-US" sz="2800" dirty="0">
                <a:solidFill>
                  <a:schemeClr val="bg1"/>
                </a:solidFill>
              </a:rPr>
              <a:t> </a:t>
            </a:r>
            <a:r>
              <a:rPr lang="en-US" sz="2800" dirty="0" err="1">
                <a:solidFill>
                  <a:schemeClr val="bg1"/>
                </a:solidFill>
              </a:rPr>
              <a:t>và</a:t>
            </a:r>
            <a:r>
              <a:rPr lang="en-US" sz="2800" dirty="0">
                <a:solidFill>
                  <a:schemeClr val="bg1"/>
                </a:solidFill>
              </a:rPr>
              <a:t> </a:t>
            </a:r>
            <a:r>
              <a:rPr lang="en-US" sz="2800" dirty="0" err="1">
                <a:solidFill>
                  <a:schemeClr val="bg1"/>
                </a:solidFill>
              </a:rPr>
              <a:t>quán</a:t>
            </a:r>
            <a:r>
              <a:rPr lang="en-US" sz="2800" dirty="0">
                <a:solidFill>
                  <a:schemeClr val="bg1"/>
                </a:solidFill>
              </a:rPr>
              <a:t> </a:t>
            </a:r>
            <a:r>
              <a:rPr lang="en-US" sz="2800" dirty="0" err="1">
                <a:solidFill>
                  <a:schemeClr val="bg1"/>
                </a:solidFill>
              </a:rPr>
              <a:t>triệt</a:t>
            </a:r>
            <a:r>
              <a:rPr lang="en-US" sz="2800" dirty="0">
                <a:solidFill>
                  <a:schemeClr val="bg1"/>
                </a:solidFill>
              </a:rPr>
              <a:t> </a:t>
            </a:r>
            <a:r>
              <a:rPr lang="en-US" sz="2800" dirty="0" err="1">
                <a:solidFill>
                  <a:schemeClr val="bg1"/>
                </a:solidFill>
              </a:rPr>
              <a:t>thực</a:t>
            </a:r>
            <a:r>
              <a:rPr lang="en-US" sz="2800" dirty="0">
                <a:solidFill>
                  <a:schemeClr val="bg1"/>
                </a:solidFill>
              </a:rPr>
              <a:t> </a:t>
            </a:r>
            <a:r>
              <a:rPr lang="en-US" sz="2800" dirty="0" err="1">
                <a:solidFill>
                  <a:schemeClr val="bg1"/>
                </a:solidFill>
              </a:rPr>
              <a:t>hiện</a:t>
            </a:r>
            <a:r>
              <a:rPr lang="en-US" sz="2800" dirty="0">
                <a:solidFill>
                  <a:schemeClr val="bg1"/>
                </a:solidFill>
              </a:rPr>
              <a:t> </a:t>
            </a:r>
            <a:r>
              <a:rPr lang="en-US" sz="2800" dirty="0" err="1">
                <a:solidFill>
                  <a:schemeClr val="bg1"/>
                </a:solidFill>
              </a:rPr>
              <a:t>các</a:t>
            </a:r>
            <a:r>
              <a:rPr lang="en-US" sz="2800" dirty="0">
                <a:solidFill>
                  <a:schemeClr val="bg1"/>
                </a:solidFill>
              </a:rPr>
              <a:t> </a:t>
            </a:r>
            <a:r>
              <a:rPr lang="en-US" sz="2800" dirty="0" err="1">
                <a:solidFill>
                  <a:schemeClr val="bg1"/>
                </a:solidFill>
              </a:rPr>
              <a:t>khoản</a:t>
            </a:r>
            <a:r>
              <a:rPr lang="en-US" sz="2800" dirty="0">
                <a:solidFill>
                  <a:schemeClr val="bg1"/>
                </a:solidFill>
              </a:rPr>
              <a:t> </a:t>
            </a:r>
            <a:r>
              <a:rPr lang="en-US" sz="2800" dirty="0" err="1">
                <a:solidFill>
                  <a:schemeClr val="bg1"/>
                </a:solidFill>
              </a:rPr>
              <a:t>thu</a:t>
            </a:r>
            <a:r>
              <a:rPr lang="en-US" sz="2800" dirty="0">
                <a:solidFill>
                  <a:schemeClr val="bg1"/>
                </a:solidFill>
              </a:rPr>
              <a:t> </a:t>
            </a:r>
            <a:r>
              <a:rPr lang="en-US" sz="2800" dirty="0" err="1">
                <a:solidFill>
                  <a:schemeClr val="bg1"/>
                </a:solidFill>
              </a:rPr>
              <a:t>trong</a:t>
            </a:r>
            <a:r>
              <a:rPr lang="en-US" sz="2800" dirty="0">
                <a:solidFill>
                  <a:schemeClr val="bg1"/>
                </a:solidFill>
              </a:rPr>
              <a:t> </a:t>
            </a:r>
            <a:r>
              <a:rPr lang="en-US" sz="2800" dirty="0" err="1">
                <a:solidFill>
                  <a:schemeClr val="bg1"/>
                </a:solidFill>
              </a:rPr>
              <a:t>lĩnh</a:t>
            </a:r>
            <a:r>
              <a:rPr lang="en-US" sz="2800" dirty="0">
                <a:solidFill>
                  <a:schemeClr val="bg1"/>
                </a:solidFill>
              </a:rPr>
              <a:t> </a:t>
            </a:r>
            <a:r>
              <a:rPr lang="en-US" sz="2800" dirty="0" err="1">
                <a:solidFill>
                  <a:schemeClr val="bg1"/>
                </a:solidFill>
              </a:rPr>
              <a:t>vực</a:t>
            </a:r>
            <a:r>
              <a:rPr lang="en-US" sz="2800" dirty="0">
                <a:solidFill>
                  <a:schemeClr val="bg1"/>
                </a:solidFill>
              </a:rPr>
              <a:t> </a:t>
            </a:r>
            <a:r>
              <a:rPr lang="en-US" sz="2800" dirty="0" err="1">
                <a:solidFill>
                  <a:schemeClr val="bg1"/>
                </a:solidFill>
              </a:rPr>
              <a:t>giáo</a:t>
            </a:r>
            <a:r>
              <a:rPr lang="en-US" sz="2800" dirty="0">
                <a:solidFill>
                  <a:schemeClr val="bg1"/>
                </a:solidFill>
              </a:rPr>
              <a:t> </a:t>
            </a:r>
            <a:r>
              <a:rPr lang="en-US" sz="2800" dirty="0" err="1">
                <a:solidFill>
                  <a:schemeClr val="bg1"/>
                </a:solidFill>
              </a:rPr>
              <a:t>dục</a:t>
            </a:r>
            <a:r>
              <a:rPr lang="en-US" sz="2800" dirty="0">
                <a:solidFill>
                  <a:schemeClr val="bg1"/>
                </a:solidFill>
              </a:rPr>
              <a:t>, </a:t>
            </a:r>
            <a:r>
              <a:rPr lang="en-US" sz="2800" dirty="0" err="1">
                <a:solidFill>
                  <a:schemeClr val="bg1"/>
                </a:solidFill>
              </a:rPr>
              <a:t>đào</a:t>
            </a:r>
            <a:r>
              <a:rPr lang="en-US" sz="2800" dirty="0">
                <a:solidFill>
                  <a:schemeClr val="bg1"/>
                </a:solidFill>
              </a:rPr>
              <a:t> </a:t>
            </a:r>
            <a:r>
              <a:rPr lang="en-US" sz="2800" dirty="0" err="1">
                <a:solidFill>
                  <a:schemeClr val="bg1"/>
                </a:solidFill>
              </a:rPr>
              <a:t>tạo</a:t>
            </a:r>
            <a:r>
              <a:rPr lang="en-US" sz="2800" dirty="0">
                <a:solidFill>
                  <a:schemeClr val="bg1"/>
                </a:solidFill>
              </a:rPr>
              <a:t> </a:t>
            </a:r>
            <a:r>
              <a:rPr lang="en-US" sz="2800" dirty="0" err="1">
                <a:solidFill>
                  <a:schemeClr val="bg1"/>
                </a:solidFill>
              </a:rPr>
              <a:t>năm</a:t>
            </a:r>
            <a:r>
              <a:rPr lang="en-US" sz="2800" dirty="0">
                <a:solidFill>
                  <a:schemeClr val="bg1"/>
                </a:solidFill>
              </a:rPr>
              <a:t> </a:t>
            </a:r>
            <a:r>
              <a:rPr lang="en-US" sz="2800" dirty="0" err="1">
                <a:solidFill>
                  <a:schemeClr val="bg1"/>
                </a:solidFill>
              </a:rPr>
              <a:t>học</a:t>
            </a:r>
            <a:r>
              <a:rPr lang="en-US" sz="2800" dirty="0">
                <a:solidFill>
                  <a:schemeClr val="bg1"/>
                </a:solidFill>
              </a:rPr>
              <a:t> 2021-2022 </a:t>
            </a:r>
            <a:r>
              <a:rPr lang="en-US" sz="2800" dirty="0" err="1">
                <a:solidFill>
                  <a:schemeClr val="bg1"/>
                </a:solidFill>
              </a:rPr>
              <a:t>và</a:t>
            </a:r>
            <a:r>
              <a:rPr lang="en-US" sz="2800" dirty="0">
                <a:solidFill>
                  <a:schemeClr val="bg1"/>
                </a:solidFill>
              </a:rPr>
              <a:t> </a:t>
            </a:r>
            <a:r>
              <a:rPr lang="en-US" sz="2800" dirty="0" err="1">
                <a:solidFill>
                  <a:schemeClr val="bg1"/>
                </a:solidFill>
              </a:rPr>
              <a:t>công</a:t>
            </a:r>
            <a:r>
              <a:rPr lang="en-US" sz="2800" dirty="0">
                <a:solidFill>
                  <a:schemeClr val="bg1"/>
                </a:solidFill>
              </a:rPr>
              <a:t> </a:t>
            </a:r>
            <a:r>
              <a:rPr lang="en-US" sz="2800" dirty="0" err="1">
                <a:solidFill>
                  <a:schemeClr val="bg1"/>
                </a:solidFill>
              </a:rPr>
              <a:t>tác</a:t>
            </a:r>
            <a:r>
              <a:rPr lang="en-US" sz="2800" dirty="0">
                <a:solidFill>
                  <a:schemeClr val="bg1"/>
                </a:solidFill>
              </a:rPr>
              <a:t> </a:t>
            </a:r>
            <a:r>
              <a:rPr lang="en-US" sz="2800" dirty="0" err="1">
                <a:solidFill>
                  <a:schemeClr val="bg1"/>
                </a:solidFill>
              </a:rPr>
              <a:t>chỉ</a:t>
            </a:r>
            <a:r>
              <a:rPr lang="en-US" sz="2800" dirty="0">
                <a:solidFill>
                  <a:schemeClr val="bg1"/>
                </a:solidFill>
              </a:rPr>
              <a:t> </a:t>
            </a:r>
            <a:r>
              <a:rPr lang="en-US" sz="2800" dirty="0" err="1">
                <a:solidFill>
                  <a:schemeClr val="bg1"/>
                </a:solidFill>
              </a:rPr>
              <a:t>đạo</a:t>
            </a:r>
            <a:r>
              <a:rPr lang="en-US" sz="2800" dirty="0">
                <a:solidFill>
                  <a:schemeClr val="bg1"/>
                </a:solidFill>
              </a:rPr>
              <a:t> </a:t>
            </a:r>
            <a:r>
              <a:rPr lang="en-US" sz="2800" dirty="0" err="1">
                <a:solidFill>
                  <a:schemeClr val="bg1"/>
                </a:solidFill>
              </a:rPr>
              <a:t>điều</a:t>
            </a:r>
            <a:r>
              <a:rPr lang="en-US" sz="2800" dirty="0">
                <a:solidFill>
                  <a:schemeClr val="bg1"/>
                </a:solidFill>
              </a:rPr>
              <a:t> </a:t>
            </a:r>
            <a:r>
              <a:rPr lang="en-US" sz="2800" dirty="0" err="1">
                <a:solidFill>
                  <a:schemeClr val="bg1"/>
                </a:solidFill>
              </a:rPr>
              <a:t>hành</a:t>
            </a:r>
            <a:r>
              <a:rPr lang="en-US" sz="2800" dirty="0">
                <a:solidFill>
                  <a:schemeClr val="bg1"/>
                </a:solidFill>
              </a:rPr>
              <a:t> </a:t>
            </a:r>
            <a:r>
              <a:rPr lang="en-US" sz="2800" dirty="0" err="1">
                <a:solidFill>
                  <a:schemeClr val="bg1"/>
                </a:solidFill>
              </a:rPr>
              <a:t>giá</a:t>
            </a:r>
            <a:r>
              <a:rPr lang="en-US" sz="2800" dirty="0">
                <a:solidFill>
                  <a:schemeClr val="bg1"/>
                </a:solidFill>
              </a:rPr>
              <a:t> </a:t>
            </a:r>
            <a:r>
              <a:rPr lang="en-US" sz="2800" dirty="0" err="1">
                <a:solidFill>
                  <a:schemeClr val="bg1"/>
                </a:solidFill>
              </a:rPr>
              <a:t>năm</a:t>
            </a:r>
            <a:r>
              <a:rPr lang="en-US" sz="2800" dirty="0">
                <a:solidFill>
                  <a:schemeClr val="bg1"/>
                </a:solidFill>
              </a:rPr>
              <a:t> 2021.</a:t>
            </a:r>
          </a:p>
          <a:p>
            <a:pPr marL="0" indent="0" algn="just" eaLnBrk="1" hangingPunct="1">
              <a:spcBef>
                <a:spcPts val="500"/>
              </a:spcBef>
              <a:spcAft>
                <a:spcPts val="500"/>
              </a:spcAft>
              <a:buClr>
                <a:srgbClr val="4D4D4D"/>
              </a:buClr>
              <a:defRPr/>
            </a:pPr>
            <a:r>
              <a:rPr lang="en-US" sz="2800" dirty="0">
                <a:solidFill>
                  <a:schemeClr val="bg1"/>
                </a:solidFill>
              </a:rPr>
              <a:t>6. </a:t>
            </a:r>
            <a:r>
              <a:rPr lang="en-US" sz="2800" dirty="0" err="1">
                <a:solidFill>
                  <a:schemeClr val="bg1"/>
                </a:solidFill>
              </a:rPr>
              <a:t>Công</a:t>
            </a:r>
            <a:r>
              <a:rPr lang="en-US" sz="2800" dirty="0">
                <a:solidFill>
                  <a:schemeClr val="bg1"/>
                </a:solidFill>
              </a:rPr>
              <a:t> </a:t>
            </a:r>
            <a:r>
              <a:rPr lang="en-US" sz="2800" dirty="0" err="1">
                <a:solidFill>
                  <a:schemeClr val="bg1"/>
                </a:solidFill>
              </a:rPr>
              <a:t>văn</a:t>
            </a:r>
            <a:r>
              <a:rPr lang="en-US" sz="2800" dirty="0">
                <a:solidFill>
                  <a:schemeClr val="bg1"/>
                </a:solidFill>
              </a:rPr>
              <a:t> </a:t>
            </a:r>
            <a:r>
              <a:rPr lang="en-US" sz="2800" dirty="0" err="1">
                <a:solidFill>
                  <a:schemeClr val="bg1"/>
                </a:solidFill>
              </a:rPr>
              <a:t>số</a:t>
            </a:r>
            <a:r>
              <a:rPr lang="en-US" sz="2800" dirty="0">
                <a:solidFill>
                  <a:schemeClr val="bg1"/>
                </a:solidFill>
              </a:rPr>
              <a:t> 3277/BGDĐT-KHTC </a:t>
            </a:r>
            <a:r>
              <a:rPr lang="en-US" sz="2800" dirty="0" err="1">
                <a:solidFill>
                  <a:schemeClr val="bg1"/>
                </a:solidFill>
              </a:rPr>
              <a:t>ngày</a:t>
            </a:r>
            <a:r>
              <a:rPr lang="en-US" sz="2800" dirty="0">
                <a:solidFill>
                  <a:schemeClr val="bg1"/>
                </a:solidFill>
              </a:rPr>
              <a:t> 04/8/2021 </a:t>
            </a:r>
            <a:r>
              <a:rPr lang="en-US" sz="2800" dirty="0" err="1">
                <a:solidFill>
                  <a:schemeClr val="bg1"/>
                </a:solidFill>
              </a:rPr>
              <a:t>của</a:t>
            </a:r>
            <a:r>
              <a:rPr lang="en-US" sz="2800" dirty="0">
                <a:solidFill>
                  <a:schemeClr val="bg1"/>
                </a:solidFill>
              </a:rPr>
              <a:t> </a:t>
            </a:r>
            <a:r>
              <a:rPr lang="en-US" sz="2800" dirty="0" err="1">
                <a:solidFill>
                  <a:schemeClr val="bg1"/>
                </a:solidFill>
              </a:rPr>
              <a:t>Bộ</a:t>
            </a:r>
            <a:r>
              <a:rPr lang="en-US" sz="2800" dirty="0">
                <a:solidFill>
                  <a:schemeClr val="bg1"/>
                </a:solidFill>
              </a:rPr>
              <a:t> GD&amp;ĐT v/v </a:t>
            </a:r>
            <a:r>
              <a:rPr lang="en-US" sz="2800" dirty="0" err="1">
                <a:solidFill>
                  <a:schemeClr val="bg1"/>
                </a:solidFill>
              </a:rPr>
              <a:t>thực</a:t>
            </a:r>
            <a:r>
              <a:rPr lang="en-US" sz="2800" dirty="0">
                <a:solidFill>
                  <a:schemeClr val="bg1"/>
                </a:solidFill>
              </a:rPr>
              <a:t> </a:t>
            </a:r>
            <a:r>
              <a:rPr lang="en-US" sz="2800" dirty="0" err="1">
                <a:solidFill>
                  <a:schemeClr val="bg1"/>
                </a:solidFill>
              </a:rPr>
              <a:t>hiện</a:t>
            </a:r>
            <a:r>
              <a:rPr lang="en-US" sz="2800" dirty="0">
                <a:solidFill>
                  <a:schemeClr val="bg1"/>
                </a:solidFill>
              </a:rPr>
              <a:t> chia </a:t>
            </a:r>
            <a:r>
              <a:rPr lang="en-US" sz="2800" dirty="0" err="1">
                <a:solidFill>
                  <a:schemeClr val="bg1"/>
                </a:solidFill>
              </a:rPr>
              <a:t>sẻ</a:t>
            </a:r>
            <a:r>
              <a:rPr lang="en-US" sz="2800" dirty="0">
                <a:solidFill>
                  <a:schemeClr val="bg1"/>
                </a:solidFill>
              </a:rPr>
              <a:t> </a:t>
            </a:r>
            <a:r>
              <a:rPr lang="en-US" sz="2800" dirty="0" err="1">
                <a:solidFill>
                  <a:schemeClr val="bg1"/>
                </a:solidFill>
              </a:rPr>
              <a:t>khó</a:t>
            </a:r>
            <a:r>
              <a:rPr lang="en-US" sz="2800" dirty="0">
                <a:solidFill>
                  <a:schemeClr val="bg1"/>
                </a:solidFill>
              </a:rPr>
              <a:t> </a:t>
            </a:r>
            <a:r>
              <a:rPr lang="en-US" sz="2800" dirty="0" err="1">
                <a:solidFill>
                  <a:schemeClr val="bg1"/>
                </a:solidFill>
              </a:rPr>
              <a:t>khăn</a:t>
            </a:r>
            <a:r>
              <a:rPr lang="en-US" sz="2800" dirty="0">
                <a:solidFill>
                  <a:schemeClr val="bg1"/>
                </a:solidFill>
              </a:rPr>
              <a:t>, </a:t>
            </a:r>
            <a:r>
              <a:rPr lang="en-US" sz="2800" dirty="0" err="1">
                <a:solidFill>
                  <a:schemeClr val="bg1"/>
                </a:solidFill>
              </a:rPr>
              <a:t>hỗ</a:t>
            </a:r>
            <a:r>
              <a:rPr lang="en-US" sz="2800" dirty="0">
                <a:solidFill>
                  <a:schemeClr val="bg1"/>
                </a:solidFill>
              </a:rPr>
              <a:t> </a:t>
            </a:r>
            <a:r>
              <a:rPr lang="en-US" sz="2800" dirty="0" err="1">
                <a:solidFill>
                  <a:schemeClr val="bg1"/>
                </a:solidFill>
              </a:rPr>
              <a:t>trợ</a:t>
            </a:r>
            <a:r>
              <a:rPr lang="en-US" sz="2800" dirty="0">
                <a:solidFill>
                  <a:schemeClr val="bg1"/>
                </a:solidFill>
              </a:rPr>
              <a:t> </a:t>
            </a:r>
            <a:r>
              <a:rPr lang="en-US" sz="2800" dirty="0" err="1">
                <a:solidFill>
                  <a:schemeClr val="bg1"/>
                </a:solidFill>
              </a:rPr>
              <a:t>học</a:t>
            </a:r>
            <a:r>
              <a:rPr lang="en-US" sz="2800" dirty="0">
                <a:solidFill>
                  <a:schemeClr val="bg1"/>
                </a:solidFill>
              </a:rPr>
              <a:t> </a:t>
            </a:r>
            <a:r>
              <a:rPr lang="en-US" sz="2800" dirty="0" err="1">
                <a:solidFill>
                  <a:schemeClr val="bg1"/>
                </a:solidFill>
              </a:rPr>
              <a:t>sinh</a:t>
            </a:r>
            <a:r>
              <a:rPr lang="en-US" sz="2800" dirty="0">
                <a:solidFill>
                  <a:schemeClr val="bg1"/>
                </a:solidFill>
              </a:rPr>
              <a:t>, </a:t>
            </a:r>
            <a:r>
              <a:rPr lang="en-US" sz="2800" dirty="0" err="1">
                <a:solidFill>
                  <a:schemeClr val="bg1"/>
                </a:solidFill>
              </a:rPr>
              <a:t>sinh</a:t>
            </a:r>
            <a:r>
              <a:rPr lang="en-US" sz="2800" dirty="0">
                <a:solidFill>
                  <a:schemeClr val="bg1"/>
                </a:solidFill>
              </a:rPr>
              <a:t> </a:t>
            </a:r>
            <a:r>
              <a:rPr lang="en-US" sz="2800" dirty="0" err="1">
                <a:solidFill>
                  <a:schemeClr val="bg1"/>
                </a:solidFill>
              </a:rPr>
              <a:t>viên</a:t>
            </a:r>
            <a:r>
              <a:rPr lang="en-US" sz="2800" dirty="0">
                <a:solidFill>
                  <a:schemeClr val="bg1"/>
                </a:solidFill>
              </a:rPr>
              <a:t> </a:t>
            </a:r>
            <a:r>
              <a:rPr lang="en-US" sz="2800" dirty="0" err="1">
                <a:solidFill>
                  <a:schemeClr val="bg1"/>
                </a:solidFill>
              </a:rPr>
              <a:t>và</a:t>
            </a:r>
            <a:r>
              <a:rPr lang="en-US" sz="2800" dirty="0">
                <a:solidFill>
                  <a:schemeClr val="bg1"/>
                </a:solidFill>
              </a:rPr>
              <a:t> </a:t>
            </a:r>
            <a:r>
              <a:rPr lang="en-US" sz="2800" dirty="0" err="1">
                <a:solidFill>
                  <a:schemeClr val="bg1"/>
                </a:solidFill>
              </a:rPr>
              <a:t>phụ</a:t>
            </a:r>
            <a:r>
              <a:rPr lang="en-US" sz="2800" dirty="0">
                <a:solidFill>
                  <a:schemeClr val="bg1"/>
                </a:solidFill>
              </a:rPr>
              <a:t> </a:t>
            </a:r>
            <a:r>
              <a:rPr lang="en-US" sz="2800" dirty="0" err="1">
                <a:solidFill>
                  <a:schemeClr val="bg1"/>
                </a:solidFill>
              </a:rPr>
              <a:t>huynh</a:t>
            </a:r>
            <a:r>
              <a:rPr lang="en-US" sz="2800" dirty="0">
                <a:solidFill>
                  <a:schemeClr val="bg1"/>
                </a:solidFill>
              </a:rPr>
              <a:t> </a:t>
            </a:r>
            <a:r>
              <a:rPr lang="en-US" sz="2800" dirty="0" err="1">
                <a:solidFill>
                  <a:schemeClr val="bg1"/>
                </a:solidFill>
              </a:rPr>
              <a:t>trong</a:t>
            </a:r>
            <a:r>
              <a:rPr lang="en-US" sz="2800" dirty="0">
                <a:solidFill>
                  <a:schemeClr val="bg1"/>
                </a:solidFill>
              </a:rPr>
              <a:t> </a:t>
            </a:r>
            <a:r>
              <a:rPr lang="en-US" sz="2800" dirty="0" err="1">
                <a:solidFill>
                  <a:schemeClr val="bg1"/>
                </a:solidFill>
              </a:rPr>
              <a:t>tình</a:t>
            </a:r>
            <a:r>
              <a:rPr lang="en-US" sz="2800" dirty="0">
                <a:solidFill>
                  <a:schemeClr val="bg1"/>
                </a:solidFill>
              </a:rPr>
              <a:t> </a:t>
            </a:r>
            <a:r>
              <a:rPr lang="en-US" sz="2800" dirty="0" err="1">
                <a:solidFill>
                  <a:schemeClr val="bg1"/>
                </a:solidFill>
              </a:rPr>
              <a:t>hình</a:t>
            </a:r>
            <a:r>
              <a:rPr lang="en-US" sz="2800" dirty="0">
                <a:solidFill>
                  <a:schemeClr val="bg1"/>
                </a:solidFill>
              </a:rPr>
              <a:t> </a:t>
            </a:r>
            <a:r>
              <a:rPr lang="en-US" sz="2800" dirty="0" err="1">
                <a:solidFill>
                  <a:schemeClr val="bg1"/>
                </a:solidFill>
              </a:rPr>
              <a:t>dịch</a:t>
            </a:r>
            <a:r>
              <a:rPr lang="en-US" sz="2800" dirty="0">
                <a:solidFill>
                  <a:schemeClr val="bg1"/>
                </a:solidFill>
              </a:rPr>
              <a:t> </a:t>
            </a:r>
            <a:r>
              <a:rPr lang="en-US" sz="2800" dirty="0" err="1">
                <a:solidFill>
                  <a:schemeClr val="bg1"/>
                </a:solidFill>
              </a:rPr>
              <a:t>bệnh</a:t>
            </a:r>
            <a:r>
              <a:rPr lang="en-US" sz="2800" dirty="0">
                <a:solidFill>
                  <a:schemeClr val="bg1"/>
                </a:solidFill>
              </a:rPr>
              <a:t> </a:t>
            </a:r>
            <a:r>
              <a:rPr lang="en-US" sz="2800" dirty="0" err="1">
                <a:solidFill>
                  <a:schemeClr val="bg1"/>
                </a:solidFill>
              </a:rPr>
              <a:t>Covid</a:t>
            </a:r>
            <a:r>
              <a:rPr lang="en-US" sz="2800" dirty="0">
                <a:solidFill>
                  <a:schemeClr val="bg1"/>
                </a:solidFill>
              </a:rPr>
              <a:t> – 19.</a:t>
            </a:r>
          </a:p>
          <a:p>
            <a:pPr algn="just" eaLnBrk="1" hangingPunct="1">
              <a:spcBef>
                <a:spcPts val="500"/>
              </a:spcBef>
              <a:spcAft>
                <a:spcPts val="500"/>
              </a:spcAft>
              <a:buClr>
                <a:srgbClr val="4D4D4D"/>
              </a:buClr>
              <a:buFontTx/>
              <a:buAutoNum type="arabicPeriod"/>
              <a:defRPr/>
            </a:pPr>
            <a:endParaRPr lang="en-US" altLang="en-US" sz="2400" dirty="0">
              <a:solidFill>
                <a:srgbClr val="FF0000"/>
              </a:solidFill>
              <a:latin typeface="Times New Roman" pitchFamily="18" charset="0"/>
              <a:cs typeface="Times New Roman" pitchFamily="18" charset="0"/>
            </a:endParaRPr>
          </a:p>
        </p:txBody>
      </p:sp>
      <p:sp>
        <p:nvSpPr>
          <p:cNvPr id="36868"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CÁC CĂN CỨ THỰC HIỆN</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Placeholder 2"/>
          <p:cNvSpPr txBox="1">
            <a:spLocks/>
          </p:cNvSpPr>
          <p:nvPr/>
        </p:nvSpPr>
        <p:spPr bwMode="gray">
          <a:xfrm>
            <a:off x="112713" y="1676400"/>
            <a:ext cx="88773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1. Bố cục: 3 chương, 10 điều, 21 phụ lục (MN 4pl)</a:t>
            </a:r>
          </a:p>
          <a:p>
            <a:pPr algn="just" eaLnBrk="1" hangingPunct="1">
              <a:spcBef>
                <a:spcPts val="500"/>
              </a:spcBef>
              <a:spcAft>
                <a:spcPts val="500"/>
              </a:spcAft>
              <a:buClr>
                <a:srgbClr val="4D4D4D"/>
              </a:buClr>
            </a:pPr>
            <a:r>
              <a:rPr lang="en-US" altLang="en-US" sz="2400">
                <a:solidFill>
                  <a:schemeClr val="bg1"/>
                </a:solidFill>
              </a:rPr>
              <a:t>2. Nội dung cần quan tâm:</a:t>
            </a:r>
          </a:p>
          <a:p>
            <a:pPr algn="just" eaLnBrk="1" hangingPunct="1">
              <a:spcBef>
                <a:spcPts val="500"/>
              </a:spcBef>
              <a:spcAft>
                <a:spcPts val="500"/>
              </a:spcAft>
              <a:buClr>
                <a:srgbClr val="4D4D4D"/>
              </a:buClr>
            </a:pPr>
            <a:r>
              <a:rPr lang="en-US" altLang="en-US" sz="2400">
                <a:solidFill>
                  <a:schemeClr val="bg1"/>
                </a:solidFill>
              </a:rPr>
              <a:t>- Công khai đối với cơ sở giáo dục MN (Điều 4)</a:t>
            </a:r>
          </a:p>
          <a:p>
            <a:pPr algn="just" eaLnBrk="1" hangingPunct="1">
              <a:spcBef>
                <a:spcPts val="500"/>
              </a:spcBef>
              <a:spcAft>
                <a:spcPts val="500"/>
              </a:spcAft>
              <a:buClr>
                <a:srgbClr val="4D4D4D"/>
              </a:buClr>
            </a:pPr>
            <a:r>
              <a:rPr lang="en-US" altLang="en-US" sz="2400">
                <a:solidFill>
                  <a:schemeClr val="bg1"/>
                </a:solidFill>
              </a:rPr>
              <a:t>1) Cam kết chất lượng giáo dục và chất lượng giáo dục thực tế.</a:t>
            </a:r>
          </a:p>
          <a:p>
            <a:pPr algn="just" eaLnBrk="1" hangingPunct="1">
              <a:spcBef>
                <a:spcPts val="500"/>
              </a:spcBef>
              <a:spcAft>
                <a:spcPts val="500"/>
              </a:spcAft>
              <a:buClr>
                <a:srgbClr val="4D4D4D"/>
              </a:buClr>
            </a:pPr>
            <a:r>
              <a:rPr lang="en-US" altLang="en-US" sz="2400">
                <a:solidFill>
                  <a:schemeClr val="bg1"/>
                </a:solidFill>
              </a:rPr>
              <a:t>2) Điều kiện đảm bảo chất lượng giáo dục</a:t>
            </a:r>
          </a:p>
          <a:p>
            <a:pPr algn="just" eaLnBrk="1" hangingPunct="1">
              <a:spcBef>
                <a:spcPts val="500"/>
              </a:spcBef>
              <a:spcAft>
                <a:spcPts val="500"/>
              </a:spcAft>
              <a:buClr>
                <a:srgbClr val="4D4D4D"/>
              </a:buClr>
            </a:pPr>
            <a:r>
              <a:rPr lang="en-US" altLang="en-US" sz="2400">
                <a:solidFill>
                  <a:schemeClr val="bg1"/>
                </a:solidFill>
              </a:rPr>
              <a:t>3) Công khai thu chi tài chính</a:t>
            </a:r>
          </a:p>
        </p:txBody>
      </p:sp>
      <p:sp>
        <p:nvSpPr>
          <p:cNvPr id="38915"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 THÔNG TỨ SỐ 36 VỀ THỰC HIỆN 3 CÔNG KHAI</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Placeholder 2"/>
          <p:cNvSpPr txBox="1">
            <a:spLocks/>
          </p:cNvSpPr>
          <p:nvPr/>
        </p:nvSpPr>
        <p:spPr bwMode="gray">
          <a:xfrm>
            <a:off x="112713" y="1676400"/>
            <a:ext cx="88773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1. Bố cục: 3 chương, 10 điều, 21 phụ lục</a:t>
            </a:r>
          </a:p>
          <a:p>
            <a:pPr algn="just" eaLnBrk="1" hangingPunct="1">
              <a:spcBef>
                <a:spcPts val="500"/>
              </a:spcBef>
              <a:spcAft>
                <a:spcPts val="500"/>
              </a:spcAft>
              <a:buClr>
                <a:srgbClr val="4D4D4D"/>
              </a:buClr>
            </a:pPr>
            <a:r>
              <a:rPr lang="en-US" altLang="en-US" sz="2400">
                <a:solidFill>
                  <a:schemeClr val="bg1"/>
                </a:solidFill>
              </a:rPr>
              <a:t>2. Nội dung cần quan tâm:</a:t>
            </a:r>
          </a:p>
          <a:p>
            <a:pPr algn="just" eaLnBrk="1" hangingPunct="1">
              <a:spcBef>
                <a:spcPts val="500"/>
              </a:spcBef>
              <a:spcAft>
                <a:spcPts val="500"/>
              </a:spcAft>
              <a:buClr>
                <a:srgbClr val="4D4D4D"/>
              </a:buClr>
            </a:pPr>
            <a:r>
              <a:rPr lang="en-US" altLang="en-US" sz="2400">
                <a:solidFill>
                  <a:schemeClr val="bg1"/>
                </a:solidFill>
              </a:rPr>
              <a:t>- Công khai đối với cơ sở giáo dục MN (Điều 4)</a:t>
            </a:r>
          </a:p>
          <a:p>
            <a:pPr algn="just" eaLnBrk="1" hangingPunct="1">
              <a:spcBef>
                <a:spcPts val="500"/>
              </a:spcBef>
              <a:spcAft>
                <a:spcPts val="500"/>
              </a:spcAft>
              <a:buClr>
                <a:srgbClr val="4D4D4D"/>
              </a:buClr>
            </a:pPr>
            <a:r>
              <a:rPr lang="en-US" altLang="en-US" sz="2400">
                <a:solidFill>
                  <a:schemeClr val="bg1"/>
                </a:solidFill>
              </a:rPr>
              <a:t>1) Cam kết chất lượng giáo dục và chất lượng giáo dục thực tế.</a:t>
            </a:r>
          </a:p>
          <a:p>
            <a:pPr algn="just" eaLnBrk="1" hangingPunct="1">
              <a:spcBef>
                <a:spcPts val="500"/>
              </a:spcBef>
              <a:spcAft>
                <a:spcPts val="500"/>
              </a:spcAft>
              <a:buClr>
                <a:srgbClr val="4D4D4D"/>
              </a:buClr>
            </a:pPr>
            <a:r>
              <a:rPr lang="en-US" altLang="en-US" sz="2400">
                <a:solidFill>
                  <a:schemeClr val="bg1"/>
                </a:solidFill>
              </a:rPr>
              <a:t>2) Điều kiện đảm bảo chất lượng giáo dục</a:t>
            </a:r>
          </a:p>
          <a:p>
            <a:pPr algn="just" eaLnBrk="1" hangingPunct="1">
              <a:spcBef>
                <a:spcPts val="500"/>
              </a:spcBef>
              <a:spcAft>
                <a:spcPts val="500"/>
              </a:spcAft>
              <a:buClr>
                <a:srgbClr val="4D4D4D"/>
              </a:buClr>
            </a:pPr>
            <a:r>
              <a:rPr lang="en-US" altLang="en-US" sz="2400">
                <a:solidFill>
                  <a:schemeClr val="bg1"/>
                </a:solidFill>
              </a:rPr>
              <a:t>3) Công khai thu chi tài chính</a:t>
            </a:r>
          </a:p>
        </p:txBody>
      </p:sp>
      <p:sp>
        <p:nvSpPr>
          <p:cNvPr id="40963"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 THÔNG TỨ SỐ 36 VỀ THỰC HIỆN 3 CÔNG KHAI</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Placeholder 2"/>
          <p:cNvSpPr txBox="1">
            <a:spLocks/>
          </p:cNvSpPr>
          <p:nvPr/>
        </p:nvSpPr>
        <p:spPr bwMode="gray">
          <a:xfrm>
            <a:off x="112713" y="1676400"/>
            <a:ext cx="88773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2. Nội dung cần quan tâm:</a:t>
            </a:r>
          </a:p>
          <a:p>
            <a:pPr algn="just" eaLnBrk="1" hangingPunct="1">
              <a:spcBef>
                <a:spcPts val="500"/>
              </a:spcBef>
              <a:spcAft>
                <a:spcPts val="500"/>
              </a:spcAft>
              <a:buClr>
                <a:srgbClr val="4D4D4D"/>
              </a:buClr>
            </a:pPr>
            <a:r>
              <a:rPr lang="en-US" altLang="en-US" sz="2400">
                <a:solidFill>
                  <a:schemeClr val="bg1"/>
                </a:solidFill>
              </a:rPr>
              <a:t>- Hình thức và thời điểm công khai (Điều 8)</a:t>
            </a:r>
          </a:p>
          <a:p>
            <a:pPr algn="just" eaLnBrk="1" hangingPunct="1">
              <a:spcBef>
                <a:spcPts val="500"/>
              </a:spcBef>
              <a:spcAft>
                <a:spcPts val="500"/>
              </a:spcAft>
              <a:buClr>
                <a:srgbClr val="4D4D4D"/>
              </a:buClr>
            </a:pPr>
            <a:r>
              <a:rPr lang="en-US" altLang="en-US" sz="2400">
                <a:solidFill>
                  <a:schemeClr val="bg1"/>
                </a:solidFill>
              </a:rPr>
              <a:t>+ Công khai trên trang thông tin vào tháng 6 hàng năm</a:t>
            </a:r>
          </a:p>
          <a:p>
            <a:pPr algn="just" eaLnBrk="1" hangingPunct="1">
              <a:spcBef>
                <a:spcPts val="500"/>
              </a:spcBef>
              <a:spcAft>
                <a:spcPts val="500"/>
              </a:spcAft>
              <a:buClr>
                <a:srgbClr val="4D4D4D"/>
              </a:buClr>
            </a:pPr>
            <a:r>
              <a:rPr lang="en-US" altLang="en-US" sz="2400">
                <a:solidFill>
                  <a:schemeClr val="bg1"/>
                </a:solidFill>
              </a:rPr>
              <a:t>+ Niêm yết công khai tại bảng tin (nơi thuận tiện để xem) vào tháng 6 hàng năm và cập nhật đầu năm học hoặc khi thay đổi nội dung liên quan, niêm yết 30 ngày liên tục.</a:t>
            </a:r>
          </a:p>
          <a:p>
            <a:pPr algn="just" eaLnBrk="1" hangingPunct="1">
              <a:spcBef>
                <a:spcPts val="500"/>
              </a:spcBef>
              <a:spcAft>
                <a:spcPts val="500"/>
              </a:spcAft>
              <a:buClr>
                <a:srgbClr val="4D4D4D"/>
              </a:buClr>
            </a:pPr>
            <a:r>
              <a:rPr lang="en-US" altLang="en-US" sz="2400">
                <a:solidFill>
                  <a:schemeClr val="bg1"/>
                </a:solidFill>
              </a:rPr>
              <a:t>* Chú ý: Công khai phải được thực hiện thống nhất từ kế hoạch, triển khai thực hiện và báo cáo kết quả.</a:t>
            </a:r>
          </a:p>
        </p:txBody>
      </p:sp>
      <p:sp>
        <p:nvSpPr>
          <p:cNvPr id="43011"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 THÔNG TỨ SỐ 36 VỀ THỰC HIỆN 3 CÔNG KHAI</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Placeholder 2"/>
          <p:cNvSpPr txBox="1">
            <a:spLocks/>
          </p:cNvSpPr>
          <p:nvPr/>
        </p:nvSpPr>
        <p:spPr bwMode="gray">
          <a:xfrm>
            <a:off x="112713" y="1600200"/>
            <a:ext cx="88773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2. Nội dung cần quan tâm:</a:t>
            </a:r>
          </a:p>
          <a:p>
            <a:pPr algn="just" eaLnBrk="1" hangingPunct="1">
              <a:spcBef>
                <a:spcPts val="500"/>
              </a:spcBef>
              <a:spcAft>
                <a:spcPts val="500"/>
              </a:spcAft>
              <a:buClr>
                <a:srgbClr val="4D4D4D"/>
              </a:buClr>
            </a:pPr>
            <a:r>
              <a:rPr lang="en-US" altLang="en-US" sz="2400">
                <a:solidFill>
                  <a:schemeClr val="bg1"/>
                </a:solidFill>
              </a:rPr>
              <a:t>* Các tồn tại, hạn chế khi triển khai thực hiện</a:t>
            </a:r>
          </a:p>
          <a:p>
            <a:pPr algn="just" eaLnBrk="1" hangingPunct="1">
              <a:spcBef>
                <a:spcPts val="500"/>
              </a:spcBef>
              <a:spcAft>
                <a:spcPts val="500"/>
              </a:spcAft>
              <a:buClr>
                <a:srgbClr val="4D4D4D"/>
              </a:buClr>
            </a:pPr>
            <a:r>
              <a:rPr lang="en-US" altLang="en-US" sz="2400">
                <a:solidFill>
                  <a:schemeClr val="bg1"/>
                </a:solidFill>
              </a:rPr>
              <a:t>1) Không xây dựng kế hoạch thực hiện</a:t>
            </a:r>
          </a:p>
          <a:p>
            <a:pPr algn="just" eaLnBrk="1" hangingPunct="1">
              <a:spcBef>
                <a:spcPts val="500"/>
              </a:spcBef>
              <a:spcAft>
                <a:spcPts val="500"/>
              </a:spcAft>
              <a:buClr>
                <a:srgbClr val="4D4D4D"/>
              </a:buClr>
            </a:pPr>
            <a:r>
              <a:rPr lang="en-US" altLang="en-US" sz="2400">
                <a:solidFill>
                  <a:schemeClr val="bg1"/>
                </a:solidFill>
              </a:rPr>
              <a:t>2) Có KH, nhưng không đăng tải trên trang tin</a:t>
            </a:r>
          </a:p>
          <a:p>
            <a:pPr algn="just" eaLnBrk="1" hangingPunct="1">
              <a:spcBef>
                <a:spcPts val="500"/>
              </a:spcBef>
              <a:spcAft>
                <a:spcPts val="500"/>
              </a:spcAft>
              <a:buClr>
                <a:srgbClr val="4D4D4D"/>
              </a:buClr>
            </a:pPr>
            <a:r>
              <a:rPr lang="en-US" altLang="en-US" sz="2400">
                <a:solidFill>
                  <a:schemeClr val="bg1"/>
                </a:solidFill>
              </a:rPr>
              <a:t>3) Có KH, nhưng không công khai trên bảng tin</a:t>
            </a:r>
          </a:p>
          <a:p>
            <a:pPr algn="just" eaLnBrk="1" hangingPunct="1">
              <a:spcBef>
                <a:spcPts val="500"/>
              </a:spcBef>
              <a:spcAft>
                <a:spcPts val="500"/>
              </a:spcAft>
              <a:buClr>
                <a:srgbClr val="4D4D4D"/>
              </a:buClr>
            </a:pPr>
            <a:r>
              <a:rPr lang="en-US" altLang="en-US" sz="2400">
                <a:solidFill>
                  <a:schemeClr val="bg1"/>
                </a:solidFill>
              </a:rPr>
              <a:t>4) Có KH, không thể hiện minh chứng trong cuộc họp HĐGD, chương trình họp cha mẹ học sinh cũng như biên bản cuộc họp.</a:t>
            </a:r>
          </a:p>
          <a:p>
            <a:pPr algn="just" eaLnBrk="1" hangingPunct="1">
              <a:spcBef>
                <a:spcPts val="500"/>
              </a:spcBef>
              <a:spcAft>
                <a:spcPts val="500"/>
              </a:spcAft>
              <a:buClr>
                <a:srgbClr val="4D4D4D"/>
              </a:buClr>
            </a:pPr>
            <a:r>
              <a:rPr lang="en-US" altLang="en-US" sz="2400">
                <a:solidFill>
                  <a:schemeClr val="bg1"/>
                </a:solidFill>
              </a:rPr>
              <a:t>5) Nội dung này thường giao cho cấp phó hoặc giáo viên kiêm nhiệm thực hiện</a:t>
            </a:r>
          </a:p>
          <a:p>
            <a:pPr algn="just" eaLnBrk="1" hangingPunct="1">
              <a:spcBef>
                <a:spcPts val="500"/>
              </a:spcBef>
              <a:spcAft>
                <a:spcPts val="500"/>
              </a:spcAft>
              <a:buClr>
                <a:srgbClr val="4D4D4D"/>
              </a:buClr>
            </a:pPr>
            <a:r>
              <a:rPr lang="en-US" altLang="en-US" sz="2400">
                <a:solidFill>
                  <a:schemeClr val="bg1"/>
                </a:solidFill>
              </a:rPr>
              <a:t>6) Không báo cáo kết quả về cơ quan qlnn.</a:t>
            </a:r>
          </a:p>
        </p:txBody>
      </p:sp>
      <p:sp>
        <p:nvSpPr>
          <p:cNvPr id="45059"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 THÔNG TỨ SỐ 36 VỀ THỰC HIỆN 3 CÔNG KHAI</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Placeholder 2"/>
          <p:cNvSpPr txBox="1">
            <a:spLocks/>
          </p:cNvSpPr>
          <p:nvPr/>
        </p:nvSpPr>
        <p:spPr bwMode="gray">
          <a:xfrm>
            <a:off x="112713" y="1600200"/>
            <a:ext cx="8878887" cy="470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1. Bố cục: 4 chương, 14 điều</a:t>
            </a:r>
          </a:p>
          <a:p>
            <a:pPr algn="just" eaLnBrk="1" hangingPunct="1">
              <a:spcBef>
                <a:spcPts val="500"/>
              </a:spcBef>
              <a:spcAft>
                <a:spcPts val="500"/>
              </a:spcAft>
              <a:buClr>
                <a:srgbClr val="4D4D4D"/>
              </a:buClr>
            </a:pPr>
            <a:r>
              <a:rPr lang="en-US" altLang="en-US" sz="2400">
                <a:solidFill>
                  <a:schemeClr val="bg1"/>
                </a:solidFill>
              </a:rPr>
              <a:t>2. Tổ chức của Ban đại diện cha mẹ học sinh (Đ 3)</a:t>
            </a:r>
          </a:p>
          <a:p>
            <a:pPr algn="just" eaLnBrk="1" hangingPunct="1">
              <a:spcBef>
                <a:spcPts val="500"/>
              </a:spcBef>
              <a:spcAft>
                <a:spcPts val="500"/>
              </a:spcAft>
              <a:buClr>
                <a:srgbClr val="4D4D4D"/>
              </a:buClr>
            </a:pPr>
            <a:r>
              <a:rPr lang="en-US" altLang="en-US" sz="2400">
                <a:solidFill>
                  <a:schemeClr val="bg1"/>
                </a:solidFill>
              </a:rPr>
              <a:t>- Ban đại diện cha mẹ học sinh lớp</a:t>
            </a:r>
          </a:p>
          <a:p>
            <a:pPr algn="just" eaLnBrk="1" hangingPunct="1">
              <a:spcBef>
                <a:spcPts val="500"/>
              </a:spcBef>
              <a:spcAft>
                <a:spcPts val="500"/>
              </a:spcAft>
              <a:buClr>
                <a:srgbClr val="4D4D4D"/>
              </a:buClr>
            </a:pPr>
            <a:r>
              <a:rPr lang="en-US" altLang="en-US" sz="2400">
                <a:solidFill>
                  <a:schemeClr val="bg1"/>
                </a:solidFill>
              </a:rPr>
              <a:t>- Ban đại diện cha mẹ học sinh trường</a:t>
            </a:r>
          </a:p>
          <a:p>
            <a:pPr algn="just" eaLnBrk="1" hangingPunct="1">
              <a:spcBef>
                <a:spcPts val="500"/>
              </a:spcBef>
              <a:spcAft>
                <a:spcPts val="500"/>
              </a:spcAft>
              <a:buClr>
                <a:srgbClr val="4D4D4D"/>
              </a:buClr>
            </a:pPr>
            <a:r>
              <a:rPr lang="en-US" altLang="en-US" sz="2400">
                <a:solidFill>
                  <a:schemeClr val="bg1"/>
                </a:solidFill>
              </a:rPr>
              <a:t>- Nhiệm kỳ hoạt động là 1 năm</a:t>
            </a:r>
          </a:p>
          <a:p>
            <a:pPr algn="just" eaLnBrk="1" hangingPunct="1">
              <a:spcBef>
                <a:spcPts val="500"/>
              </a:spcBef>
              <a:spcAft>
                <a:spcPts val="500"/>
              </a:spcAft>
              <a:buClr>
                <a:srgbClr val="4D4D4D"/>
              </a:buClr>
            </a:pPr>
            <a:r>
              <a:rPr lang="en-US" altLang="en-US" sz="2400">
                <a:solidFill>
                  <a:schemeClr val="bg1"/>
                </a:solidFill>
              </a:rPr>
              <a:t>- Hoạt động theo nguyên tắc đồng thuận, thông qua biên bản tại các cuộc họp.</a:t>
            </a:r>
          </a:p>
        </p:txBody>
      </p:sp>
      <p:sp>
        <p:nvSpPr>
          <p:cNvPr id="47107"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 THÔNG TƯ 55 ĐIỀU LỆ BAN ĐẠI DIỆN CHA MẸ HS </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Placeholder 2"/>
          <p:cNvSpPr txBox="1">
            <a:spLocks/>
          </p:cNvSpPr>
          <p:nvPr/>
        </p:nvSpPr>
        <p:spPr bwMode="gray">
          <a:xfrm>
            <a:off x="112713" y="1600200"/>
            <a:ext cx="8878887" cy="470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just" eaLnBrk="1" hangingPunct="1">
              <a:spcBef>
                <a:spcPts val="500"/>
              </a:spcBef>
              <a:spcAft>
                <a:spcPts val="500"/>
              </a:spcAft>
              <a:buClr>
                <a:srgbClr val="4D4D4D"/>
              </a:buClr>
            </a:pPr>
            <a:r>
              <a:rPr lang="en-US" altLang="en-US" sz="2400">
                <a:solidFill>
                  <a:schemeClr val="bg1"/>
                </a:solidFill>
              </a:rPr>
              <a:t>3. Nhiệm vụ, quyền của Ban đại diện CMHS lớp (Điều 4) có 3 nhiệm vụ và 3 quyền</a:t>
            </a:r>
          </a:p>
          <a:p>
            <a:pPr algn="just" eaLnBrk="1" hangingPunct="1">
              <a:spcBef>
                <a:spcPts val="500"/>
              </a:spcBef>
              <a:spcAft>
                <a:spcPts val="500"/>
              </a:spcAft>
              <a:buClr>
                <a:srgbClr val="4D4D4D"/>
              </a:buClr>
            </a:pPr>
            <a:r>
              <a:rPr lang="en-US" altLang="en-US" sz="2400">
                <a:solidFill>
                  <a:schemeClr val="bg1"/>
                </a:solidFill>
              </a:rPr>
              <a:t>4. Nhiệm vụ, quyền của Ban đại diện CMHS trường (Điều 5) có 5 nhiệm vụ và 3 quyền</a:t>
            </a:r>
          </a:p>
          <a:p>
            <a:pPr algn="just" eaLnBrk="1" hangingPunct="1">
              <a:spcBef>
                <a:spcPts val="500"/>
              </a:spcBef>
              <a:spcAft>
                <a:spcPts val="500"/>
              </a:spcAft>
              <a:buClr>
                <a:srgbClr val="4D4D4D"/>
              </a:buClr>
            </a:pPr>
            <a:r>
              <a:rPr lang="en-US" altLang="en-US" sz="2400">
                <a:solidFill>
                  <a:schemeClr val="bg1"/>
                </a:solidFill>
              </a:rPr>
              <a:t>5. Trách nhiệm và quyền của cha mẹ học sinh: Có 3 trách nhiệm và 4 quyền.</a:t>
            </a:r>
          </a:p>
          <a:p>
            <a:pPr algn="just" eaLnBrk="1" hangingPunct="1">
              <a:spcBef>
                <a:spcPts val="500"/>
              </a:spcBef>
              <a:spcAft>
                <a:spcPts val="500"/>
              </a:spcAft>
              <a:buClr>
                <a:srgbClr val="4D4D4D"/>
              </a:buClr>
            </a:pPr>
            <a:r>
              <a:rPr lang="en-US" altLang="en-US" sz="2400">
                <a:solidFill>
                  <a:schemeClr val="bg1"/>
                </a:solidFill>
              </a:rPr>
              <a:t>6. Hoạt động của cha mẹ học sinh và Ban đại diện CMHS</a:t>
            </a:r>
          </a:p>
          <a:p>
            <a:pPr algn="just" eaLnBrk="1" hangingPunct="1">
              <a:spcBef>
                <a:spcPts val="500"/>
              </a:spcBef>
              <a:spcAft>
                <a:spcPts val="500"/>
              </a:spcAft>
              <a:buClr>
                <a:srgbClr val="4D4D4D"/>
              </a:buClr>
            </a:pPr>
            <a:r>
              <a:rPr lang="en-US" altLang="en-US" sz="2400">
                <a:solidFill>
                  <a:schemeClr val="bg1"/>
                </a:solidFill>
              </a:rPr>
              <a:t>- Các cuộc họp toàn thể cha mẹ học sinh</a:t>
            </a:r>
          </a:p>
          <a:p>
            <a:pPr algn="just" eaLnBrk="1" hangingPunct="1">
              <a:spcBef>
                <a:spcPts val="500"/>
              </a:spcBef>
              <a:spcAft>
                <a:spcPts val="500"/>
              </a:spcAft>
              <a:buClr>
                <a:srgbClr val="4D4D4D"/>
              </a:buClr>
            </a:pPr>
            <a:r>
              <a:rPr lang="en-US" altLang="en-US" sz="2400">
                <a:solidFill>
                  <a:schemeClr val="bg1"/>
                </a:solidFill>
              </a:rPr>
              <a:t>- Các cuộc họp của Ban đại diện CMHS</a:t>
            </a:r>
          </a:p>
        </p:txBody>
      </p:sp>
      <p:sp>
        <p:nvSpPr>
          <p:cNvPr id="49155" name="Rectangle 22"/>
          <p:cNvSpPr>
            <a:spLocks noChangeArrowheads="1"/>
          </p:cNvSpPr>
          <p:nvPr/>
        </p:nvSpPr>
        <p:spPr bwMode="gray">
          <a:xfrm>
            <a:off x="0" y="1066800"/>
            <a:ext cx="8574088" cy="446088"/>
          </a:xfrm>
          <a:prstGeom prst="rect">
            <a:avLst/>
          </a:prstGeom>
          <a:solidFill>
            <a:srgbClr val="9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50000"/>
              </a:spcBef>
              <a:buClr>
                <a:srgbClr val="FFFF00"/>
              </a:buClr>
              <a:buFont typeface="Wingdings" pitchFamily="2" charset="2"/>
              <a:buNone/>
            </a:pPr>
            <a:r>
              <a:rPr lang="en-US" altLang="en-US" sz="2300" b="1">
                <a:solidFill>
                  <a:srgbClr val="FFFF00"/>
                </a:solidFill>
                <a:latin typeface="Tahoma" pitchFamily="34" charset="0"/>
                <a:cs typeface="Tahoma" pitchFamily="34" charset="0"/>
              </a:rPr>
              <a:t>II. THÔNG TƯ 55 ĐIỀU LỆ BAN ĐẠI DIỆN CHA MẸ HS </a:t>
            </a:r>
          </a:p>
        </p:txBody>
      </p:sp>
      <p:sp>
        <p:nvSpPr>
          <p:cNvPr id="5" name="Title 1"/>
          <p:cNvSpPr txBox="1">
            <a:spLocks/>
          </p:cNvSpPr>
          <p:nvPr/>
        </p:nvSpPr>
        <p:spPr bwMode="auto">
          <a:xfrm>
            <a:off x="0" y="-28575"/>
            <a:ext cx="9144000" cy="833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200"/>
              </a:spcBef>
              <a:buFont typeface="Wingdings" pitchFamily="2" charset="2"/>
              <a:buNone/>
              <a:defRPr/>
            </a:pPr>
            <a:r>
              <a:rPr lang="en-US" altLang="en-US" sz="2400" b="1" dirty="0">
                <a:solidFill>
                  <a:srgbClr val="0000CC"/>
                </a:solidFill>
                <a:cs typeface="Arial" charset="0"/>
              </a:rPr>
              <a:t>CÔNG TÁC QUẢN LÝ THU, CHI TRONG TRƯỜNG MẦM NON</a:t>
            </a:r>
            <a:endParaRPr lang="en-US" altLang="en-US" sz="2400" b="1" dirty="0">
              <a:solidFill>
                <a:srgbClr val="0000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ng tac quan ly thu, chi trong truong mam non 8-2021">
  <a:themeElements>
    <a:clrScheme name="300TGp_natural_light 2">
      <a:dk1>
        <a:srgbClr val="4D4D4D"/>
      </a:dk1>
      <a:lt1>
        <a:srgbClr val="FFFFFF"/>
      </a:lt1>
      <a:dk2>
        <a:srgbClr val="347436"/>
      </a:dk2>
      <a:lt2>
        <a:srgbClr val="DDDDDD"/>
      </a:lt2>
      <a:accent1>
        <a:srgbClr val="F28C1C"/>
      </a:accent1>
      <a:accent2>
        <a:srgbClr val="77AE26"/>
      </a:accent2>
      <a:accent3>
        <a:srgbClr val="FFFFFF"/>
      </a:accent3>
      <a:accent4>
        <a:srgbClr val="404040"/>
      </a:accent4>
      <a:accent5>
        <a:srgbClr val="F7C5AB"/>
      </a:accent5>
      <a:accent6>
        <a:srgbClr val="6B9D21"/>
      </a:accent6>
      <a:hlink>
        <a:srgbClr val="449878"/>
      </a:hlink>
      <a:folHlink>
        <a:srgbClr val="90A8B0"/>
      </a:folHlink>
    </a:clrScheme>
    <a:fontScheme name="300TGp_natural_ligh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300TGp_natural_light 1">
        <a:dk1>
          <a:srgbClr val="000000"/>
        </a:dk1>
        <a:lt1>
          <a:srgbClr val="FFFFFF"/>
        </a:lt1>
        <a:dk2>
          <a:srgbClr val="51944E"/>
        </a:dk2>
        <a:lt2>
          <a:srgbClr val="DDDDDD"/>
        </a:lt2>
        <a:accent1>
          <a:srgbClr val="646ADE"/>
        </a:accent1>
        <a:accent2>
          <a:srgbClr val="1BAFC3"/>
        </a:accent2>
        <a:accent3>
          <a:srgbClr val="FFFFFF"/>
        </a:accent3>
        <a:accent4>
          <a:srgbClr val="000000"/>
        </a:accent4>
        <a:accent5>
          <a:srgbClr val="B8B9EC"/>
        </a:accent5>
        <a:accent6>
          <a:srgbClr val="179EB0"/>
        </a:accent6>
        <a:hlink>
          <a:srgbClr val="98BF1D"/>
        </a:hlink>
        <a:folHlink>
          <a:srgbClr val="90A8B0"/>
        </a:folHlink>
      </a:clrScheme>
      <a:clrMap bg1="lt1" tx1="dk1" bg2="lt2" tx2="dk2" accent1="accent1" accent2="accent2" accent3="accent3" accent4="accent4" accent5="accent5" accent6="accent6" hlink="hlink" folHlink="folHlink"/>
    </a:extraClrScheme>
    <a:extraClrScheme>
      <a:clrScheme name="300TGp_natural_light 2">
        <a:dk1>
          <a:srgbClr val="4D4D4D"/>
        </a:dk1>
        <a:lt1>
          <a:srgbClr val="FFFFFF"/>
        </a:lt1>
        <a:dk2>
          <a:srgbClr val="347436"/>
        </a:dk2>
        <a:lt2>
          <a:srgbClr val="DDDDDD"/>
        </a:lt2>
        <a:accent1>
          <a:srgbClr val="F28C1C"/>
        </a:accent1>
        <a:accent2>
          <a:srgbClr val="77AE26"/>
        </a:accent2>
        <a:accent3>
          <a:srgbClr val="FFFFFF"/>
        </a:accent3>
        <a:accent4>
          <a:srgbClr val="404040"/>
        </a:accent4>
        <a:accent5>
          <a:srgbClr val="F7C5AB"/>
        </a:accent5>
        <a:accent6>
          <a:srgbClr val="6B9D21"/>
        </a:accent6>
        <a:hlink>
          <a:srgbClr val="449878"/>
        </a:hlink>
        <a:folHlink>
          <a:srgbClr val="90A8B0"/>
        </a:folHlink>
      </a:clrScheme>
      <a:clrMap bg1="lt1" tx1="dk1" bg2="lt2" tx2="dk2" accent1="accent1" accent2="accent2" accent3="accent3" accent4="accent4" accent5="accent5" accent6="accent6" hlink="hlink" folHlink="folHlink"/>
    </a:extraClrScheme>
    <a:extraClrScheme>
      <a:clrScheme name="300TGp_natural_light 3">
        <a:dk1>
          <a:srgbClr val="000000"/>
        </a:dk1>
        <a:lt1>
          <a:srgbClr val="FFFFFF"/>
        </a:lt1>
        <a:dk2>
          <a:srgbClr val="1A578E"/>
        </a:dk2>
        <a:lt2>
          <a:srgbClr val="C0C0C0"/>
        </a:lt2>
        <a:accent1>
          <a:srgbClr val="5EB52D"/>
        </a:accent1>
        <a:accent2>
          <a:srgbClr val="F26D00"/>
        </a:accent2>
        <a:accent3>
          <a:srgbClr val="FFFFFF"/>
        </a:accent3>
        <a:accent4>
          <a:srgbClr val="000000"/>
        </a:accent4>
        <a:accent5>
          <a:srgbClr val="B6D7AD"/>
        </a:accent5>
        <a:accent6>
          <a:srgbClr val="DB6200"/>
        </a:accent6>
        <a:hlink>
          <a:srgbClr val="5983D7"/>
        </a:hlink>
        <a:folHlink>
          <a:srgbClr val="AAAD2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ẬP HUẤN CÔNG TÁC THI ĐUA 2962 [Compatibility Mode]" id="{F397D028-6642-489E-BDFC-ACD3175579C4}" vid="{43C56DA5-C7D8-4F50-942A-07C0DBF53EB6}"/>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Cong tac quan ly thu, chi trong truong mam non 8-2021</Template>
  <TotalTime>0</TotalTime>
  <Words>5107</Words>
  <Application>Microsoft Office PowerPoint</Application>
  <PresentationFormat>On-screen Show (4:3)</PresentationFormat>
  <Paragraphs>248</Paragraphs>
  <Slides>21</Slides>
  <Notes>21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Verdana</vt:lpstr>
      <vt:lpstr>Wingdings</vt:lpstr>
      <vt:lpstr>Book Antiqua</vt:lpstr>
      <vt:lpstr>Times New Roman</vt:lpstr>
      <vt:lpstr>Tahoma</vt:lpstr>
      <vt:lpstr>Cong tac quan ly thu, chi trong truong mam non 8-2021</vt:lpstr>
      <vt:lpstr>1_Banded Design Yellow 16x9</vt:lpstr>
      <vt:lpstr>CÔNG TÁC QUẢN LÝ THU, CHI TRONG TRƯỜNG MẦM NON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 CẢM ƠN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CÔNG TÁC QUẢN LÝ THU, CHI TRONG TRƯỜNG MẦM NON</dc:title>
  <dc:creator>Admin</dc:creator>
  <cp:lastModifiedBy>Admin</cp:lastModifiedBy>
  <cp:revision>1</cp:revision>
  <dcterms:created xsi:type="dcterms:W3CDTF">2021-08-10T02:31:16Z</dcterms:created>
  <dcterms:modified xsi:type="dcterms:W3CDTF">2021-08-10T02:31:27Z</dcterms:modified>
</cp:coreProperties>
</file>