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2" r:id="rId7"/>
    <p:sldId id="263" r:id="rId8"/>
    <p:sldId id="265" r:id="rId9"/>
    <p:sldId id="264" r:id="rId10"/>
    <p:sldId id="266" r:id="rId11"/>
    <p:sldId id="267" r:id="rId12"/>
    <p:sldId id="268" r:id="rId13"/>
    <p:sldId id="269" r:id="rId14"/>
    <p:sldId id="270" r:id="rId15"/>
    <p:sldId id="271" r:id="rId16"/>
    <p:sldId id="273" r:id="rId17"/>
    <p:sldId id="275" r:id="rId18"/>
    <p:sldId id="276" r:id="rId19"/>
    <p:sldId id="27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06T07:43:53.5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2-06T07:43:53.544" idx="1">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2-06T07:43:53.54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FB7-92D6-437C-B626-93B332D00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05F0B9-2DB0-40D3-8A59-74057B1B0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193CD8-8AB3-4F17-BF62-8161D317A438}"/>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5" name="Footer Placeholder 4">
            <a:extLst>
              <a:ext uri="{FF2B5EF4-FFF2-40B4-BE49-F238E27FC236}">
                <a16:creationId xmlns:a16="http://schemas.microsoft.com/office/drawing/2014/main" id="{E6720336-0968-4B72-B4A0-89495890F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C41AA-3C7F-4809-BE6A-17C4B2EF5067}"/>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190553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C6A7-3F87-41EB-BB8B-C9D05E08BF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CFA1F-C2AF-48F1-B4DE-F56A04AF20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353B0-FE38-4DD1-93C7-9E655E6B5844}"/>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5" name="Footer Placeholder 4">
            <a:extLst>
              <a:ext uri="{FF2B5EF4-FFF2-40B4-BE49-F238E27FC236}">
                <a16:creationId xmlns:a16="http://schemas.microsoft.com/office/drawing/2014/main" id="{107428DF-7E3D-4560-8DE6-4B7ADA23A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C366E-8BB1-4144-8CEB-48B71CED2DB8}"/>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222998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C28AF-47FD-4E62-B274-1D8A972F50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0D07E-0F0C-4FFD-936F-A5911CB0E5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24541-A9C4-4EEB-818F-AFA6F596560B}"/>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5" name="Footer Placeholder 4">
            <a:extLst>
              <a:ext uri="{FF2B5EF4-FFF2-40B4-BE49-F238E27FC236}">
                <a16:creationId xmlns:a16="http://schemas.microsoft.com/office/drawing/2014/main" id="{30EB0B88-98D6-46DF-A5B1-F629C2802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1A97C-3808-4594-BFB7-968FABD830A4}"/>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61931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E6EA-D806-454D-ACC4-CAE405895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B9D12-FDC8-4EC7-887D-1F2DD981B3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7DB5D-CD52-4C41-87D4-70F151864446}"/>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5" name="Footer Placeholder 4">
            <a:extLst>
              <a:ext uri="{FF2B5EF4-FFF2-40B4-BE49-F238E27FC236}">
                <a16:creationId xmlns:a16="http://schemas.microsoft.com/office/drawing/2014/main" id="{8599EF49-FFFF-4A49-A388-3170EC047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61295-6AEB-41B1-8C5F-9269FAB9B948}"/>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38510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1F3-5F19-4DF7-ABD1-67C0A689B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FCF2D-7DE0-499A-8826-9CCE6B31E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5EEA77-92E1-420B-B552-D020DFA2082E}"/>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5" name="Footer Placeholder 4">
            <a:extLst>
              <a:ext uri="{FF2B5EF4-FFF2-40B4-BE49-F238E27FC236}">
                <a16:creationId xmlns:a16="http://schemas.microsoft.com/office/drawing/2014/main" id="{7109784C-6F8B-4AE8-860D-C69D578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CB064-7E40-4DB3-BBBC-31DF8DA7DE05}"/>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21532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554A-F5C8-4A80-8433-8D63F3202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EF836-F4B6-4845-B36C-65945E78E2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9AB56-6744-4188-A432-A81D0A1EC9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13F00-202B-4A1F-A084-E781B2AE0F42}"/>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6" name="Footer Placeholder 5">
            <a:extLst>
              <a:ext uri="{FF2B5EF4-FFF2-40B4-BE49-F238E27FC236}">
                <a16:creationId xmlns:a16="http://schemas.microsoft.com/office/drawing/2014/main" id="{3474EC17-2F57-45A2-AEC4-83085E72C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DB9FE-4B12-42C3-984D-A09FFE90C38A}"/>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240716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CE57-A826-4C81-B4DD-874561B139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428F9-FF0A-4341-96DD-2B41B3A14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CE82FC-208F-409E-86BB-D8B75D5277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9F729-1BFB-4B2E-8DDF-B99B6A4FB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F71474-2CA2-44C9-819F-9C4006B488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FDB0F5-B4CF-4E4C-8998-F811F6AA68F9}"/>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8" name="Footer Placeholder 7">
            <a:extLst>
              <a:ext uri="{FF2B5EF4-FFF2-40B4-BE49-F238E27FC236}">
                <a16:creationId xmlns:a16="http://schemas.microsoft.com/office/drawing/2014/main" id="{3F8975E2-1DBA-4DDB-8306-084B2C31B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A55F21-8410-47FB-BF2E-20B2B03BC509}"/>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17028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79EE-5D0C-4D99-B19F-14CD73DE5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37725-91E4-441A-A211-1245C263EAE1}"/>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4" name="Footer Placeholder 3">
            <a:extLst>
              <a:ext uri="{FF2B5EF4-FFF2-40B4-BE49-F238E27FC236}">
                <a16:creationId xmlns:a16="http://schemas.microsoft.com/office/drawing/2014/main" id="{E81EC9B7-0B0D-4E7F-A1B5-60FC43EE0A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9BF86E-74A7-42FE-B85A-98F4214B8089}"/>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39333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94F3F-CBFB-4F63-A38C-C79ACF410713}"/>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3" name="Footer Placeholder 2">
            <a:extLst>
              <a:ext uri="{FF2B5EF4-FFF2-40B4-BE49-F238E27FC236}">
                <a16:creationId xmlns:a16="http://schemas.microsoft.com/office/drawing/2014/main" id="{AB66C507-A6E2-40F7-98AA-E4D6B7A59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357D4-10B8-4098-BADF-AF0EB8986A35}"/>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33885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B191-B9F8-4EBC-83D6-163A03D8A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34C89B-EE8E-476B-A019-73D14C150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33803-64BA-4509-B3CC-B89359BCD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F3AF9D-020A-44D7-8A1D-570D4C59B0DE}"/>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6" name="Footer Placeholder 5">
            <a:extLst>
              <a:ext uri="{FF2B5EF4-FFF2-40B4-BE49-F238E27FC236}">
                <a16:creationId xmlns:a16="http://schemas.microsoft.com/office/drawing/2014/main" id="{EA5AE5DA-B64B-44E8-830A-C4F3B8C8E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86B74-B6ED-405A-8202-DD1330121415}"/>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423742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2ED8-0611-4E3C-AC56-D5FC106B9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64CF1-E5FC-42B3-BE62-336B0A763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1C925-3680-48E5-B49D-A4454B873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4F043D-A2DB-4E3C-95B1-1E171EF3AA3F}"/>
              </a:ext>
            </a:extLst>
          </p:cNvPr>
          <p:cNvSpPr>
            <a:spLocks noGrp="1"/>
          </p:cNvSpPr>
          <p:nvPr>
            <p:ph type="dt" sz="half" idx="10"/>
          </p:nvPr>
        </p:nvSpPr>
        <p:spPr/>
        <p:txBody>
          <a:bodyPr/>
          <a:lstStyle/>
          <a:p>
            <a:fld id="{883E5024-45E1-469B-955C-B4F0D1E09859}" type="datetimeFigureOut">
              <a:rPr lang="en-US" smtClean="0"/>
              <a:t>12/8/2022</a:t>
            </a:fld>
            <a:endParaRPr lang="en-US"/>
          </a:p>
        </p:txBody>
      </p:sp>
      <p:sp>
        <p:nvSpPr>
          <p:cNvPr id="6" name="Footer Placeholder 5">
            <a:extLst>
              <a:ext uri="{FF2B5EF4-FFF2-40B4-BE49-F238E27FC236}">
                <a16:creationId xmlns:a16="http://schemas.microsoft.com/office/drawing/2014/main" id="{218C8A4C-5D6B-4B79-82F2-F1D52DACF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48B8C-08E7-428B-9736-8674564E9CB8}"/>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65253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AE362-B988-44EE-BED5-259CEA153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B4CEF-1010-4084-9A80-99390E258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B906F-82B1-483A-A794-2789BF82E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E5024-45E1-469B-955C-B4F0D1E09859}" type="datetimeFigureOut">
              <a:rPr lang="en-US" smtClean="0"/>
              <a:t>12/8/2022</a:t>
            </a:fld>
            <a:endParaRPr lang="en-US"/>
          </a:p>
        </p:txBody>
      </p:sp>
      <p:sp>
        <p:nvSpPr>
          <p:cNvPr id="5" name="Footer Placeholder 4">
            <a:extLst>
              <a:ext uri="{FF2B5EF4-FFF2-40B4-BE49-F238E27FC236}">
                <a16:creationId xmlns:a16="http://schemas.microsoft.com/office/drawing/2014/main" id="{8814F16B-DF86-4566-BCF6-C4A9937B8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C15CCF-3EC6-42A7-B595-481B85714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91E8-E1A3-4BF2-A774-B0749E313D22}" type="slidenum">
              <a:rPr lang="en-US" smtClean="0"/>
              <a:t>‹#›</a:t>
            </a:fld>
            <a:endParaRPr lang="en-US"/>
          </a:p>
        </p:txBody>
      </p:sp>
    </p:spTree>
    <p:extLst>
      <p:ext uri="{BB962C8B-B14F-4D97-AF65-F5344CB8AC3E}">
        <p14:creationId xmlns:p14="http://schemas.microsoft.com/office/powerpoint/2010/main" val="136717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080CC8-90A8-44D0-95E6-F8BDDD7FFD85}"/>
              </a:ext>
            </a:extLst>
          </p:cNvPr>
          <p:cNvSpPr/>
          <p:nvPr/>
        </p:nvSpPr>
        <p:spPr>
          <a:xfrm>
            <a:off x="1501825" y="2551837"/>
            <a:ext cx="9188349"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TUYỂN TẬP TRÒ CH</a:t>
            </a:r>
            <a:r>
              <a:rPr lang="vi-VN"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Ơ</a:t>
            </a: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 </a:t>
            </a:r>
          </a:p>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VỀ AN TOÀN GIAO THÔNG</a:t>
            </a:r>
          </a:p>
        </p:txBody>
      </p:sp>
      <p:sp>
        <p:nvSpPr>
          <p:cNvPr id="8" name="TextBox 7">
            <a:extLst>
              <a:ext uri="{FF2B5EF4-FFF2-40B4-BE49-F238E27FC236}">
                <a16:creationId xmlns:a16="http://schemas.microsoft.com/office/drawing/2014/main" id="{434CED07-2639-4D9A-877E-017687D17423}"/>
              </a:ext>
            </a:extLst>
          </p:cNvPr>
          <p:cNvSpPr txBox="1"/>
          <p:nvPr/>
        </p:nvSpPr>
        <p:spPr>
          <a:xfrm>
            <a:off x="1091378" y="299883"/>
            <a:ext cx="10186219" cy="707886"/>
          </a:xfrm>
          <a:prstGeom prst="rect">
            <a:avLst/>
          </a:prstGeom>
          <a:noFill/>
        </p:spPr>
        <p:txBody>
          <a:bodyPr wrap="square" rtlCol="0">
            <a:sp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ỦY BAN NHÂN DÂN HUYỆN AN D</a:t>
            </a:r>
            <a:r>
              <a:rPr lang="vi-VN" sz="2000" b="1" dirty="0">
                <a:solidFill>
                  <a:srgbClr val="0000FF"/>
                </a:solidFill>
                <a:latin typeface="Times New Roman" panose="02020603050405020304" pitchFamily="18" charset="0"/>
                <a:cs typeface="Times New Roman" panose="02020603050405020304" pitchFamily="18" charset="0"/>
              </a:rPr>
              <a:t>Ư</a:t>
            </a:r>
            <a:r>
              <a:rPr lang="en-US" sz="2000" b="1" dirty="0">
                <a:solidFill>
                  <a:srgbClr val="0000FF"/>
                </a:solidFill>
                <a:latin typeface="Times New Roman" panose="02020603050405020304" pitchFamily="18" charset="0"/>
                <a:cs typeface="Times New Roman" panose="02020603050405020304" pitchFamily="18" charset="0"/>
              </a:rPr>
              <a:t>ƠNG</a:t>
            </a:r>
          </a:p>
          <a:p>
            <a:pPr algn="ctr"/>
            <a:r>
              <a:rPr lang="en-US" sz="2000" b="1" dirty="0">
                <a:solidFill>
                  <a:srgbClr val="0000FF"/>
                </a:solidFill>
                <a:latin typeface="Times New Roman" panose="02020603050405020304" pitchFamily="18" charset="0"/>
                <a:cs typeface="Times New Roman" panose="02020603050405020304" pitchFamily="18" charset="0"/>
              </a:rPr>
              <a:t>TRƯỜNG MẦM NON ĐỒNG THÁI</a:t>
            </a:r>
          </a:p>
        </p:txBody>
      </p:sp>
    </p:spTree>
    <p:extLst>
      <p:ext uri="{BB962C8B-B14F-4D97-AF65-F5344CB8AC3E}">
        <p14:creationId xmlns:p14="http://schemas.microsoft.com/office/powerpoint/2010/main" val="400549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B3EE6D-E1CC-4D97-B903-6F365B01AC85}"/>
              </a:ext>
            </a:extLst>
          </p:cNvPr>
          <p:cNvSpPr/>
          <p:nvPr/>
        </p:nvSpPr>
        <p:spPr>
          <a:xfrm>
            <a:off x="3500580" y="125813"/>
            <a:ext cx="5190845"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a:t>
            </a:r>
            <a:r>
              <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 SỐ KÌ DIỆU</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C57CC6A-22E0-4782-AFE5-27C8546CDCFE}"/>
              </a:ext>
            </a:extLst>
          </p:cNvPr>
          <p:cNvSpPr/>
          <p:nvPr/>
        </p:nvSpPr>
        <p:spPr>
          <a:xfrm>
            <a:off x="1278194" y="538512"/>
            <a:ext cx="9920748" cy="6404125"/>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nội</a:t>
            </a:r>
            <a:r>
              <a:rPr lang="en-US" sz="2000" dirty="0">
                <a:solidFill>
                  <a:srgbClr val="0000FF"/>
                </a:solidFill>
                <a:latin typeface="Times New Roman" panose="02020603050405020304" pitchFamily="18" charset="0"/>
                <a:cs typeface="Times New Roman" panose="02020603050405020304" pitchFamily="18" charset="0"/>
              </a:rPr>
              <a:t> dung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cs typeface="Times New Roman" panose="02020603050405020304" pitchFamily="18" charset="0"/>
              </a:rPr>
              <a:t> ATGT.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diễn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trước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luyện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chữ</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đến</a:t>
            </a:r>
            <a:r>
              <a:rPr lang="en-US" sz="2000" dirty="0">
                <a:solidFill>
                  <a:srgbClr val="0000FF"/>
                </a:solidFill>
                <a:latin typeface="Times New Roman" panose="02020603050405020304" pitchFamily="18" charset="0"/>
                <a:cs typeface="Times New Roman" panose="02020603050405020304" pitchFamily="18" charset="0"/>
              </a:rPr>
              <a:t> 6.</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tiẹn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chiéc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đèo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đạp;Ô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mọi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đang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vỉa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hè</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4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5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ngã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phố</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endParaRPr lang="en-US" sz="2000" dirty="0">
              <a:solidFill>
                <a:srgbClr val="0000FF"/>
              </a:solidFill>
              <a:latin typeface="Times New Roman" panose="02020603050405020304" pitchFamily="18"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1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lật</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nhìn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đọc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nội</a:t>
            </a:r>
            <a:r>
              <a:rPr lang="en-US" sz="2000" dirty="0">
                <a:solidFill>
                  <a:srgbClr val="0000FF"/>
                </a:solidFill>
                <a:latin typeface="Times New Roman" panose="02020603050405020304" pitchFamily="18" charset="0"/>
                <a:cs typeface="Times New Roman" panose="02020603050405020304" pitchFamily="18" charset="0"/>
              </a:rPr>
              <a:t> dung </a:t>
            </a:r>
            <a:r>
              <a:rPr lang="en-US" sz="2000" dirty="0" err="1">
                <a:solidFill>
                  <a:srgbClr val="0000FF"/>
                </a:solidFill>
                <a:latin typeface="Times New Roman" panose="02020603050405020304" pitchFamily="18" charset="0"/>
                <a:cs typeface="Times New Roman" panose="02020603050405020304" pitchFamily="18" charset="0"/>
              </a:rPr>
              <a:t>phù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VD: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đọc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nội</a:t>
            </a:r>
            <a:r>
              <a:rPr lang="en-US" sz="2000" dirty="0">
                <a:solidFill>
                  <a:srgbClr val="0000FF"/>
                </a:solidFill>
                <a:latin typeface="Times New Roman" panose="02020603050405020304" pitchFamily="18" charset="0"/>
                <a:cs typeface="Times New Roman" panose="02020603050405020304" pitchFamily="18" charset="0"/>
              </a:rPr>
              <a:t> dung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đọc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thưởng</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quà</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Ứng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dụng</a:t>
            </a:r>
            <a:r>
              <a:rPr lang="vi-VN"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Qua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những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cs typeface="Times New Roman" panose="02020603050405020304" pitchFamily="18" charset="0"/>
              </a:rPr>
              <a:t> ở </a:t>
            </a:r>
            <a:r>
              <a:rPr lang="en-US" sz="2000" dirty="0" err="1">
                <a:solidFill>
                  <a:srgbClr val="0000FF"/>
                </a:solidFill>
                <a:latin typeface="Times New Roman" panose="02020603050405020304" pitchFamily="18" charset="0"/>
                <a:cs typeface="Times New Roman" panose="02020603050405020304" pitchFamily="18" charset="0"/>
              </a:rPr>
              <a:t>môn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Âm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sử</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học</a:t>
            </a:r>
            <a:r>
              <a:rPr lang="en-US" sz="2000" dirty="0">
                <a:solidFill>
                  <a:srgbClr val="0000FF"/>
                </a:solidFill>
                <a:latin typeface="Times New Roman" panose="02020603050405020304" pitchFamily="18" charset="0"/>
                <a:cs typeface="Times New Roman" panose="02020603050405020304" pitchFamily="18" charset="0"/>
              </a:rPr>
              <a:t> MTXQ </a:t>
            </a:r>
            <a:r>
              <a:rPr lang="en-US" sz="2000" dirty="0" err="1">
                <a:solidFill>
                  <a:srgbClr val="0000FF"/>
                </a:solidFill>
                <a:latin typeface="Times New Roman" panose="02020603050405020304" pitchFamily="18" charset="0"/>
                <a:cs typeface="Times New Roman" panose="02020603050405020304" pitchFamily="18" charset="0"/>
              </a:rPr>
              <a:t>giáo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cs typeface="Times New Roman" panose="02020603050405020304" pitchFamily="18" charset="0"/>
              </a:rPr>
              <a:t> ATGT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ngoài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trời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8133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48EF7-9297-4A12-BBBA-AD17E6264E49}"/>
              </a:ext>
            </a:extLst>
          </p:cNvPr>
          <p:cNvSpPr/>
          <p:nvPr/>
        </p:nvSpPr>
        <p:spPr>
          <a:xfrm>
            <a:off x="1278194" y="538512"/>
            <a:ext cx="9920748" cy="6096349"/>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quen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thuộc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hiểu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Rèn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t</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duy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dạ</a:t>
            </a:r>
            <a:r>
              <a:rPr lang="en-US" sz="2000" dirty="0">
                <a:solidFill>
                  <a:srgbClr val="0000FF"/>
                </a:solidFill>
                <a:latin typeface="Times New Roman" panose="02020603050405020304" pitchFamily="18" charset="0"/>
                <a:cs typeface="Times New Roman" panose="02020603050405020304" pitchFamily="18" charset="0"/>
              </a:rPr>
              <a:t> to.</a:t>
            </a:r>
          </a:p>
          <a:p>
            <a:pPr algn="just" fontAlgn="base"/>
            <a:r>
              <a:rPr lang="en-US" sz="2000" dirty="0">
                <a:solidFill>
                  <a:srgbClr val="0000FF"/>
                </a:solidFill>
                <a:latin typeface="Times New Roman" panose="02020603050405020304" pitchFamily="18" charset="0"/>
                <a:cs typeface="Times New Roman" panose="02020603050405020304" pitchFamily="18" charset="0"/>
              </a:rPr>
              <a:t>- 15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chưa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chỉnh</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chi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Cách</a:t>
            </a:r>
            <a:r>
              <a:rPr lang="en-US" sz="2000" b="1"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chi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Sau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vừa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Cách</a:t>
            </a:r>
            <a:r>
              <a:rPr lang="en-US" sz="2000" b="1" dirty="0">
                <a:solidFill>
                  <a:srgbClr val="0000FF"/>
                </a:solidFill>
                <a:latin typeface="Times New Roman" panose="02020603050405020304" pitchFamily="18" charset="0"/>
                <a:cs typeface="Times New Roman" panose="02020603050405020304" pitchFamily="18" charset="0"/>
              </a:rPr>
              <a:t> 2: </a:t>
            </a:r>
            <a:r>
              <a:rPr lang="en-US" sz="2000" dirty="0">
                <a:solidFill>
                  <a:srgbClr val="0000FF"/>
                </a:solidFill>
                <a:latin typeface="Times New Roman" panose="02020603050405020304" pitchFamily="18" charset="0"/>
                <a:cs typeface="Times New Roman" panose="02020603050405020304" pitchFamily="18" charset="0"/>
              </a:rPr>
              <a:t>Ch</a:t>
            </a:r>
            <a:r>
              <a:rPr lang="vi-VN" sz="2000" dirty="0">
                <a:solidFill>
                  <a:srgbClr val="0000FF"/>
                </a:solidFill>
                <a:latin typeface="Times New Roman" panose="02020603050405020304" pitchFamily="18" charset="0"/>
                <a:cs typeface="Times New Roman" panose="02020603050405020304" pitchFamily="18" charset="0"/>
              </a:rPr>
              <a:t>ơ</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chưa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nhảy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bật</a:t>
            </a:r>
            <a:r>
              <a:rPr lang="en-US" sz="2000" dirty="0">
                <a:solidFill>
                  <a:srgbClr val="0000FF"/>
                </a:solidFill>
                <a:latin typeface="Times New Roman" panose="02020603050405020304" pitchFamily="18" charset="0"/>
                <a:cs typeface="Times New Roman" panose="02020603050405020304" pitchFamily="18" charset="0"/>
              </a:rPr>
              <a:t> qua 3 </a:t>
            </a:r>
            <a:r>
              <a:rPr lang="en-US" sz="2000" dirty="0" err="1">
                <a:solidFill>
                  <a:srgbClr val="0000FF"/>
                </a:solidFill>
                <a:latin typeface="Times New Roman" panose="02020603050405020304" pitchFamily="18" charset="0"/>
                <a:cs typeface="Times New Roman" panose="02020603050405020304" pitchFamily="18" charset="0"/>
              </a:rPr>
              <a:t>vòng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chi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Sau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vừa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a:t>
            </a:r>
            <a:r>
              <a:rPr lang="vi-VN" sz="2000" b="1" dirty="0">
                <a:solidFill>
                  <a:srgbClr val="0000FF"/>
                </a:solidFill>
                <a:latin typeface="Times New Roman" panose="02020603050405020304" pitchFamily="18" charset="0"/>
                <a:cs typeface="Times New Roman" panose="02020603050405020304" pitchFamily="18" charset="0"/>
              </a:rPr>
              <a:t>ơ</a:t>
            </a:r>
            <a:r>
              <a:rPr lang="en-US" sz="2000" b="1" dirty="0" err="1">
                <a:solidFill>
                  <a:srgbClr val="0000FF"/>
                </a:solidFill>
                <a:latin typeface="Times New Roman" panose="02020603050405020304" pitchFamily="18" charset="0"/>
                <a:cs typeface="Times New Roman" panose="02020603050405020304" pitchFamily="18" charset="0"/>
              </a:rPr>
              <a:t>i</a:t>
            </a:r>
            <a:r>
              <a:rPr lang="vi-VN"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l</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thể</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tr</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ớc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4923AAF-69A9-47BB-B067-DBFAF8639EEA}"/>
              </a:ext>
            </a:extLst>
          </p:cNvPr>
          <p:cNvSpPr/>
          <p:nvPr/>
        </p:nvSpPr>
        <p:spPr>
          <a:xfrm>
            <a:off x="3352202" y="115980"/>
            <a:ext cx="5772735"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GHÉP BIỂN BÁO</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997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93E74-71B1-413D-9CF6-BDA78B25F00E}"/>
              </a:ext>
            </a:extLst>
          </p:cNvPr>
          <p:cNvSpPr/>
          <p:nvPr/>
        </p:nvSpPr>
        <p:spPr>
          <a:xfrm>
            <a:off x="3556684" y="74522"/>
            <a:ext cx="5078634" cy="584775"/>
          </a:xfrm>
          <a:prstGeom prst="rect">
            <a:avLst/>
          </a:prstGeom>
          <a:noFill/>
          <a:ln>
            <a:noFill/>
          </a:ln>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TRÒ CH</a:t>
            </a:r>
            <a:r>
              <a:rPr lang="vi-VN"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TRUYỀN TIN</a:t>
            </a:r>
            <a:endPar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738D79A-4397-40C4-883C-F7EB7FE26E12}"/>
              </a:ext>
            </a:extLst>
          </p:cNvPr>
          <p:cNvSpPr/>
          <p:nvPr/>
        </p:nvSpPr>
        <p:spPr>
          <a:xfrm>
            <a:off x="1135626" y="761651"/>
            <a:ext cx="9920748" cy="5173019"/>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quen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thuộc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Rèn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luyện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Hai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khổ</a:t>
            </a:r>
            <a:r>
              <a:rPr lang="en-US" sz="2000" dirty="0">
                <a:solidFill>
                  <a:srgbClr val="0000FF"/>
                </a:solidFill>
                <a:latin typeface="Times New Roman" panose="02020603050405020304" pitchFamily="18" charset="0"/>
                <a:cs typeface="Times New Roman" panose="02020603050405020304" pitchFamily="18" charset="0"/>
              </a:rPr>
              <a:t> A4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quen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thuộc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endParaRPr lang="en-US" sz="2000" dirty="0">
              <a:solidFill>
                <a:srgbClr val="0000FF"/>
              </a:solidFill>
              <a:latin typeface="Times New Roman" panose="02020603050405020304" pitchFamily="18"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Giáo viên xếp hai bộ tranh trên bàn trước hai chiếc bảng.</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Chia trẻ thành hai đội xếp thành hai hàng dọc trước vạch xuất phát, cách bảng khoảng 2 mét </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Giáo viên gọi hai trẻ đứng đầu mỗi hàng lên và nói thầm với hai trẻ tên biển báo, sau đó trẻ về truyền tin cho các bạn trong hàng. Hai trẻ cuối hàng chạy lên tìm tranh biển báo và gắn vào bảng của đội mình. Đội nào tìm được nhiều tranh theo đúng yêu cầu của giáo viên sẽ là đội chiến thắng.</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a:t>
            </a:r>
            <a:r>
              <a:rPr lang="vi-VN" sz="2000" b="1" dirty="0">
                <a:solidFill>
                  <a:srgbClr val="0000FF"/>
                </a:solidFill>
                <a:latin typeface="Times New Roman" panose="02020603050405020304" pitchFamily="18" charset="0"/>
                <a:cs typeface="Times New Roman" panose="02020603050405020304" pitchFamily="18" charset="0"/>
              </a:rPr>
              <a:t>ơ</a:t>
            </a:r>
            <a:r>
              <a:rPr lang="en-US" sz="2000" b="1" dirty="0" err="1">
                <a:solidFill>
                  <a:srgbClr val="0000FF"/>
                </a:solidFill>
                <a:latin typeface="Times New Roman" panose="02020603050405020304" pitchFamily="18" charset="0"/>
                <a:cs typeface="Times New Roman" panose="02020603050405020304" pitchFamily="18" charset="0"/>
              </a:rPr>
              <a:t>i</a:t>
            </a:r>
            <a:r>
              <a:rPr lang="vi-VN"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truyền</a:t>
            </a:r>
            <a:r>
              <a:rPr lang="en-US" sz="2000" dirty="0">
                <a:solidFill>
                  <a:srgbClr val="0000FF"/>
                </a:solidFill>
                <a:latin typeface="Times New Roman" panose="02020603050405020304" pitchFamily="18" charset="0"/>
                <a:cs typeface="Times New Roman" panose="02020603050405020304" pitchFamily="18" charset="0"/>
              </a:rPr>
              <a:t> tin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cs typeface="Times New Roman" panose="02020603050405020304" pitchFamily="18" charset="0"/>
              </a:rPr>
              <a:t> to.</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939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4D385-5370-44A8-9442-0659E1917809}"/>
              </a:ext>
            </a:extLst>
          </p:cNvPr>
          <p:cNvSpPr/>
          <p:nvPr/>
        </p:nvSpPr>
        <p:spPr>
          <a:xfrm>
            <a:off x="2577248" y="96316"/>
            <a:ext cx="7037504"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NÊN HAY KHÔNG NÊN</a:t>
            </a:r>
          </a:p>
        </p:txBody>
      </p:sp>
      <p:sp>
        <p:nvSpPr>
          <p:cNvPr id="3" name="Rectangle 2">
            <a:extLst>
              <a:ext uri="{FF2B5EF4-FFF2-40B4-BE49-F238E27FC236}">
                <a16:creationId xmlns:a16="http://schemas.microsoft.com/office/drawing/2014/main" id="{96D9FE6B-AD7F-4A39-A401-88A800BAD94D}"/>
              </a:ext>
            </a:extLst>
          </p:cNvPr>
          <p:cNvSpPr/>
          <p:nvPr/>
        </p:nvSpPr>
        <p:spPr>
          <a:xfrm>
            <a:off x="1199535" y="761651"/>
            <a:ext cx="10009239" cy="6404125"/>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hành</a:t>
            </a:r>
            <a:r>
              <a:rPr lang="en-US" sz="2000" dirty="0">
                <a:solidFill>
                  <a:srgbClr val="0000FF"/>
                </a:solidFill>
                <a:latin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hay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Rèn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luyện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bàn</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endParaRPr lang="en-US" sz="2000" dirty="0">
              <a:solidFill>
                <a:srgbClr val="0000FF"/>
              </a:solidFill>
              <a:latin typeface="Times New Roman" panose="02020603050405020304" pitchFamily="18"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Mời</a:t>
            </a:r>
            <a:r>
              <a:rPr lang="en-US" sz="2000" dirty="0">
                <a:solidFill>
                  <a:srgbClr val="0000FF"/>
                </a:solidFill>
                <a:latin typeface="Times New Roman" panose="02020603050405020304" pitchFamily="18" charset="0"/>
                <a:cs typeface="Times New Roman" panose="02020603050405020304" pitchFamily="18" charset="0"/>
              </a:rPr>
              <a:t> 15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đều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cs typeface="Times New Roman" panose="02020603050405020304" pitchFamily="18" charset="0"/>
              </a:rPr>
              <a:t> ở </a:t>
            </a:r>
            <a:r>
              <a:rPr lang="en-US" sz="2000" dirty="0" err="1">
                <a:solidFill>
                  <a:srgbClr val="0000FF"/>
                </a:solidFill>
                <a:latin typeface="Times New Roman" panose="02020603050405020304" pitchFamily="18" charset="0"/>
                <a:cs typeface="Times New Roman" panose="02020603050405020304" pitchFamily="18" charset="0"/>
              </a:rPr>
              <a:t>vạch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xuất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khoảng</a:t>
            </a:r>
            <a:r>
              <a:rPr lang="en-US" sz="2000" dirty="0">
                <a:solidFill>
                  <a:srgbClr val="0000FF"/>
                </a:solidFill>
                <a:latin typeface="Times New Roman" panose="02020603050405020304" pitchFamily="18" charset="0"/>
                <a:cs typeface="Times New Roman" panose="02020603050405020304" pitchFamily="18" charset="0"/>
              </a:rPr>
              <a:t> 15 - 2m.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viên</a:t>
            </a:r>
            <a:r>
              <a:rPr lang="en-US" sz="2000" dirty="0">
                <a:solidFill>
                  <a:srgbClr val="0000FF"/>
                </a:solidFill>
                <a:latin typeface="Times New Roman" panose="02020603050405020304" pitchFamily="18" charset="0"/>
                <a:cs typeface="Times New Roman" panose="02020603050405020304" pitchFamily="18" charset="0"/>
              </a:rPr>
              <a:t>. </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Bắt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ở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trước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bắt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xuất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phim</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Sau </a:t>
            </a:r>
            <a:r>
              <a:rPr lang="en-US" sz="2000" dirty="0" err="1">
                <a:solidFill>
                  <a:srgbClr val="0000FF"/>
                </a:solidFill>
                <a:latin typeface="Times New Roman" panose="02020603050405020304" pitchFamily="18" charset="0"/>
                <a:cs typeface="Times New Roman" panose="02020603050405020304" pitchFamily="18" charset="0"/>
              </a:rPr>
              <a:t>thời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2 - 3 </a:t>
            </a:r>
            <a:r>
              <a:rPr lang="en-US" sz="2000" dirty="0" err="1">
                <a:solidFill>
                  <a:srgbClr val="0000FF"/>
                </a:solidFill>
                <a:latin typeface="Times New Roman" panose="02020603050405020304" pitchFamily="18" charset="0"/>
                <a:cs typeface="Times New Roman" panose="02020603050405020304" pitchFamily="18" charset="0"/>
              </a:rPr>
              <a:t>phút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Minh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Luật chơi:</a:t>
            </a:r>
          </a:p>
          <a:p>
            <a:pPr algn="just"/>
            <a:r>
              <a:rPr lang="vi-VN"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quyền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3718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E378D2-22F7-4BD3-AC7E-14D28F125526}"/>
              </a:ext>
            </a:extLst>
          </p:cNvPr>
          <p:cNvSpPr/>
          <p:nvPr/>
        </p:nvSpPr>
        <p:spPr>
          <a:xfrm>
            <a:off x="3264309" y="155309"/>
            <a:ext cx="5649127" cy="584775"/>
          </a:xfrm>
          <a:prstGeom prst="rect">
            <a:avLst/>
          </a:prstGeom>
          <a:noFill/>
        </p:spPr>
        <p:txBody>
          <a:bodyPr wrap="square" lIns="91440" tIns="45720" rIns="91440" bIns="45720">
            <a:spAutoFit/>
          </a:bodyPr>
          <a:lstStyle/>
          <a:p>
            <a:pPr algn="ct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PHI CÔNG GIỎI</a:t>
            </a:r>
          </a:p>
        </p:txBody>
      </p:sp>
      <p:sp>
        <p:nvSpPr>
          <p:cNvPr id="4" name="Rectangle 3">
            <a:extLst>
              <a:ext uri="{FF2B5EF4-FFF2-40B4-BE49-F238E27FC236}">
                <a16:creationId xmlns:a16="http://schemas.microsoft.com/office/drawing/2014/main" id="{9CDBE577-5696-499F-A86B-54F881552747}"/>
              </a:ext>
            </a:extLst>
          </p:cNvPr>
          <p:cNvSpPr/>
          <p:nvPr/>
        </p:nvSpPr>
        <p:spPr>
          <a:xfrm>
            <a:off x="1071963" y="833410"/>
            <a:ext cx="10313792" cy="5632311"/>
          </a:xfrm>
          <a:prstGeom prst="rect">
            <a:avLst/>
          </a:prstGeom>
        </p:spPr>
        <p:txBody>
          <a:bodyPr wrap="square">
            <a:sp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chú</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nhẹn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i="0" dirty="0">
                <a:solidFill>
                  <a:srgbClr val="0000FF"/>
                </a:solidFill>
                <a:effectLst/>
                <a:latin typeface="Times New Roman" panose="02020603050405020304" pitchFamily="18" charset="0"/>
                <a:cs typeface="Times New Roman" panose="02020603050405020304" pitchFamily="18" charset="0"/>
              </a:rPr>
              <a:t>2</a:t>
            </a:r>
            <a:r>
              <a:rPr lang="vi-VN" sz="2000" b="1" i="0" dirty="0">
                <a:solidFill>
                  <a:srgbClr val="0000FF"/>
                </a:solidFill>
                <a:effectLst/>
                <a:latin typeface="Times New Roman" panose="02020603050405020304" pitchFamily="18" charset="0"/>
                <a:cs typeface="Times New Roman" panose="02020603050405020304" pitchFamily="18" charset="0"/>
              </a:rPr>
              <a:t>. Chuẩn bị:</a:t>
            </a:r>
          </a:p>
          <a:p>
            <a:pPr algn="just"/>
            <a:r>
              <a:rPr lang="en-US" sz="2000" dirty="0">
                <a:solidFill>
                  <a:srgbClr val="0000FF"/>
                </a:solidFill>
                <a:latin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thủy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cs typeface="Times New Roman" panose="02020603050405020304" pitchFamily="18" charset="0"/>
              </a:rPr>
              <a:t>rổ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sọt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để</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đựng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vi-VN" sz="2000" b="1" i="0" dirty="0">
                <a:solidFill>
                  <a:srgbClr val="0000FF"/>
                </a:solidFill>
                <a:effectLst/>
                <a:latin typeface="Times New Roman" panose="02020603050405020304" pitchFamily="18" charset="0"/>
                <a:cs typeface="Times New Roman" panose="02020603050405020304" pitchFamily="18" charset="0"/>
              </a:rPr>
              <a:t>3. Cách chơi:</a:t>
            </a:r>
          </a:p>
          <a:p>
            <a:pPr algn="just"/>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xếp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dọc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duới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chuẩn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chuẩn</a:t>
            </a:r>
            <a:r>
              <a:rPr lang="en-US" sz="2000" dirty="0">
                <a:solidFill>
                  <a:srgbClr val="0000FF"/>
                </a:solidFill>
                <a:latin typeface="Times New Roman" panose="02020603050405020304" pitchFamily="18" charset="0"/>
                <a:cs typeface="Times New Roman" panose="02020603050405020304" pitchFamily="18" charset="0"/>
              </a:rPr>
              <a:t> 3m </a:t>
            </a:r>
            <a:r>
              <a:rPr lang="en-US" sz="2000" dirty="0" err="1">
                <a:solidFill>
                  <a:srgbClr val="0000FF"/>
                </a:solidFill>
                <a:latin typeface="Times New Roman" panose="02020603050405020304" pitchFamily="18" charset="0"/>
                <a:cs typeface="Times New Roman" panose="02020603050405020304" pitchFamily="18" charset="0"/>
              </a:rPr>
              <a:t>đặt</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rổ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bắt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giơ</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cháu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sọt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thứ</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lúc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đang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chú</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đổi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đang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vòng</a:t>
            </a:r>
            <a:r>
              <a:rPr lang="en-US" sz="2000" dirty="0">
                <a:solidFill>
                  <a:srgbClr val="0000FF"/>
                </a:solidFill>
                <a:latin typeface="Times New Roman" panose="02020603050405020304" pitchFamily="18" charset="0"/>
                <a:cs typeface="Times New Roman" panose="02020603050405020304" pitchFamily="18" charset="0"/>
              </a:rPr>
              <a:t> 5 </a:t>
            </a:r>
            <a:r>
              <a:rPr lang="en-US" sz="2000" dirty="0" err="1">
                <a:solidFill>
                  <a:srgbClr val="0000FF"/>
                </a:solidFill>
                <a:latin typeface="Times New Roman" panose="02020603050405020304" pitchFamily="18" charset="0"/>
                <a:cs typeface="Times New Roman" panose="02020603050405020304" pitchFamily="18" charset="0"/>
              </a:rPr>
              <a:t>phút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cuộc</a:t>
            </a:r>
            <a:r>
              <a:rPr lang="en-US" sz="2000" dirty="0">
                <a:solidFill>
                  <a:srgbClr val="0000FF"/>
                </a:solidFill>
                <a:latin typeface="Times New Roman" panose="02020603050405020304" pitchFamily="18" charset="0"/>
                <a:cs typeface="Times New Roman" panose="02020603050405020304" pitchFamily="18" charset="0"/>
              </a:rPr>
              <a:t>.</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cs typeface="Times New Roman" panose="02020603050405020304" pitchFamily="18" charset="0"/>
              </a:rPr>
              <a:t> ai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sọt</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i="0" dirty="0">
                <a:solidFill>
                  <a:srgbClr val="0000FF"/>
                </a:solidFill>
                <a:effectLst/>
                <a:latin typeface="Times New Roman" panose="02020603050405020304" pitchFamily="18" charset="0"/>
                <a:cs typeface="Times New Roman" panose="02020603050405020304" pitchFamily="18" charset="0"/>
              </a:rPr>
              <a:t>4</a:t>
            </a:r>
            <a:r>
              <a:rPr lang="vi-VN" sz="2000" b="1" i="0" dirty="0">
                <a:solidFill>
                  <a:srgbClr val="0000FF"/>
                </a:solidFill>
                <a:effectLst/>
                <a:latin typeface="Times New Roman" panose="02020603050405020304" pitchFamily="18" charset="0"/>
                <a:cs typeface="Times New Roman" panose="02020603050405020304" pitchFamily="18" charset="0"/>
              </a:rPr>
              <a:t>. Luật chơi:</a:t>
            </a:r>
          </a:p>
          <a:p>
            <a:pPr algn="just"/>
            <a:r>
              <a:rPr lang="vi-VN" sz="2000" b="0" i="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049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DC4853-D091-41AF-B5B0-0C14E116395A}"/>
              </a:ext>
            </a:extLst>
          </p:cNvPr>
          <p:cNvSpPr/>
          <p:nvPr/>
        </p:nvSpPr>
        <p:spPr>
          <a:xfrm>
            <a:off x="1074047" y="1315192"/>
            <a:ext cx="10085566" cy="347787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2</a:t>
            </a:r>
            <a:r>
              <a:rPr lang="vi-VN" sz="2000" b="1" i="0" dirty="0">
                <a:solidFill>
                  <a:srgbClr val="0000FF"/>
                </a:solidFill>
                <a:effectLst/>
                <a:latin typeface="Times New Roman" panose="02020603050405020304" pitchFamily="18" charset="0"/>
                <a:cs typeface="Times New Roman" panose="02020603050405020304" pitchFamily="18" charset="0"/>
              </a:rPr>
              <a:t>. Chuẩn bị:</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ngã</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phố</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b="1" i="0" dirty="0">
                <a:solidFill>
                  <a:srgbClr val="0000FF"/>
                </a:solidFill>
                <a:effectLst/>
                <a:latin typeface="Times New Roman" panose="02020603050405020304" pitchFamily="18" charset="0"/>
                <a:cs typeface="Times New Roman" panose="02020603050405020304" pitchFamily="18" charset="0"/>
              </a:rPr>
              <a:t>3. Cách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- 10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ATGT.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4</a:t>
            </a:r>
            <a:r>
              <a:rPr lang="vi-VN" sz="2000" b="1" i="0" dirty="0">
                <a:solidFill>
                  <a:srgbClr val="0000FF"/>
                </a:solidFill>
                <a:effectLst/>
                <a:latin typeface="Times New Roman" panose="02020603050405020304" pitchFamily="18" charset="0"/>
                <a:cs typeface="Times New Roman" panose="02020603050405020304" pitchFamily="18" charset="0"/>
              </a:rPr>
              <a:t>. Luật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9810DB0-A09D-4809-81EF-89CE8521DA70}"/>
              </a:ext>
            </a:extLst>
          </p:cNvPr>
          <p:cNvSpPr/>
          <p:nvPr/>
        </p:nvSpPr>
        <p:spPr>
          <a:xfrm>
            <a:off x="2025446" y="302793"/>
            <a:ext cx="8780206" cy="584775"/>
          </a:xfrm>
          <a:prstGeom prst="rect">
            <a:avLst/>
          </a:prstGeom>
          <a:noFill/>
          <a:ln>
            <a:noFill/>
          </a:ln>
        </p:spPr>
        <p:txBody>
          <a:bodyPr wrap="square" lIns="91440" tIns="45720" rIns="91440" bIns="45720">
            <a:spAutoFit/>
          </a:bodyPr>
          <a:lstStyle/>
          <a:p>
            <a:pPr algn="ct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TRÒ CH</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Ơ</a:t>
            </a: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I: SẮP XẾP LẠI CHO ĐÚNG</a:t>
            </a:r>
          </a:p>
        </p:txBody>
      </p:sp>
    </p:spTree>
    <p:extLst>
      <p:ext uri="{BB962C8B-B14F-4D97-AF65-F5344CB8AC3E}">
        <p14:creationId xmlns:p14="http://schemas.microsoft.com/office/powerpoint/2010/main" val="179884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D8072C-D181-4C16-97B3-7DF3A56CD7BE}"/>
              </a:ext>
            </a:extLst>
          </p:cNvPr>
          <p:cNvSpPr/>
          <p:nvPr/>
        </p:nvSpPr>
        <p:spPr>
          <a:xfrm>
            <a:off x="1071962" y="1098881"/>
            <a:ext cx="10313792" cy="440120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2</a:t>
            </a:r>
            <a:r>
              <a:rPr lang="vi-VN" sz="2000" b="1" i="0" dirty="0">
                <a:solidFill>
                  <a:srgbClr val="0000FF"/>
                </a:solidFill>
                <a:effectLst/>
                <a:latin typeface="Times New Roman" panose="02020603050405020304" pitchFamily="18" charset="0"/>
                <a:cs typeface="Times New Roman" panose="02020603050405020304" pitchFamily="18" charset="0"/>
              </a:rPr>
              <a:t>. Chuẩn bị:</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buồm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b="1" i="0" dirty="0">
                <a:solidFill>
                  <a:srgbClr val="0000FF"/>
                </a:solidFill>
                <a:effectLst/>
                <a:latin typeface="Times New Roman" panose="02020603050405020304" pitchFamily="18" charset="0"/>
                <a:cs typeface="Times New Roman" panose="02020603050405020304" pitchFamily="18" charset="0"/>
              </a:rPr>
              <a:t>3. Cách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4</a:t>
            </a:r>
            <a:r>
              <a:rPr lang="vi-VN" sz="2000" b="1" i="0" dirty="0">
                <a:solidFill>
                  <a:srgbClr val="0000FF"/>
                </a:solidFill>
                <a:effectLst/>
                <a:latin typeface="Times New Roman" panose="02020603050405020304" pitchFamily="18" charset="0"/>
                <a:cs typeface="Times New Roman" panose="02020603050405020304" pitchFamily="18" charset="0"/>
              </a:rPr>
              <a:t>. Luật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phuông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411BA99-9469-465D-AD88-40CEC1173A3F}"/>
              </a:ext>
            </a:extLst>
          </p:cNvPr>
          <p:cNvSpPr/>
          <p:nvPr/>
        </p:nvSpPr>
        <p:spPr>
          <a:xfrm>
            <a:off x="3342491" y="248635"/>
            <a:ext cx="5772735"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GHÉP BIỂN BÁO</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266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50147-AD47-4625-9092-80CE527D83CE}"/>
              </a:ext>
            </a:extLst>
          </p:cNvPr>
          <p:cNvSpPr/>
          <p:nvPr/>
        </p:nvSpPr>
        <p:spPr>
          <a:xfrm>
            <a:off x="648930" y="1149739"/>
            <a:ext cx="10107562" cy="347787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miệng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kêu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giơ</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phỏng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90965344-A1E2-42E9-B927-E914741E88BC}"/>
              </a:ext>
            </a:extLst>
          </p:cNvPr>
          <p:cNvSpPr/>
          <p:nvPr/>
        </p:nvSpPr>
        <p:spPr>
          <a:xfrm>
            <a:off x="2502754" y="332290"/>
            <a:ext cx="7363491"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ĐI THEO CÁC LOẠI ĐÈN</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430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50147-AD47-4625-9092-80CE527D83CE}"/>
              </a:ext>
            </a:extLst>
          </p:cNvPr>
          <p:cNvSpPr/>
          <p:nvPr/>
        </p:nvSpPr>
        <p:spPr>
          <a:xfrm>
            <a:off x="1238865" y="1621687"/>
            <a:ext cx="10107562" cy="3785652"/>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Gấp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nhau</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tròn</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chèo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kiểm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90965344-A1E2-42E9-B927-E914741E88BC}"/>
              </a:ext>
            </a:extLst>
          </p:cNvPr>
          <p:cNvSpPr/>
          <p:nvPr/>
        </p:nvSpPr>
        <p:spPr>
          <a:xfrm>
            <a:off x="3240421" y="332290"/>
            <a:ext cx="5888151"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THUYỀN VỀ BẾN</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466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B3A82A-3844-4DDB-9760-7BF67A6AC821}"/>
              </a:ext>
            </a:extLst>
          </p:cNvPr>
          <p:cNvSpPr/>
          <p:nvPr/>
        </p:nvSpPr>
        <p:spPr>
          <a:xfrm>
            <a:off x="2517058" y="681091"/>
            <a:ext cx="9468466" cy="5632311"/>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C</a:t>
            </a:r>
            <a:r>
              <a:rPr lang="en-US" sz="2000" dirty="0">
                <a:solidFill>
                  <a:srgbClr val="0000FF"/>
                </a:solidFill>
                <a:latin typeface="Times New Roman" panose="02020603050405020304" pitchFamily="18" charset="0"/>
                <a:cs typeface="Times New Roman" panose="02020603050405020304" pitchFamily="18" charset="0"/>
              </a:rPr>
              <a:t>ủ</a:t>
            </a:r>
            <a:r>
              <a:rPr lang="vi-VN" sz="2000" dirty="0">
                <a:solidFill>
                  <a:srgbClr val="0000FF"/>
                </a:solidFill>
                <a:latin typeface="Times New Roman" panose="02020603050405020304" pitchFamily="18" charset="0"/>
                <a:cs typeface="Times New Roman" panose="02020603050405020304" pitchFamily="18" charset="0"/>
              </a:rPr>
              <a:t>ng c</a:t>
            </a:r>
            <a:r>
              <a:rPr lang="en-US" sz="2000" dirty="0">
                <a:solidFill>
                  <a:srgbClr val="0000FF"/>
                </a:solidFill>
                <a:latin typeface="Times New Roman" panose="02020603050405020304" pitchFamily="18" charset="0"/>
                <a:cs typeface="Times New Roman" panose="02020603050405020304" pitchFamily="18" charset="0"/>
              </a:rPr>
              <a:t>ố</a:t>
            </a:r>
            <a:r>
              <a:rPr lang="vi-VN" sz="2000" dirty="0">
                <a:solidFill>
                  <a:srgbClr val="0000FF"/>
                </a:solidFill>
                <a:latin typeface="Times New Roman" panose="02020603050405020304" pitchFamily="18" charset="0"/>
                <a:cs typeface="Times New Roman" panose="02020603050405020304" pitchFamily="18" charset="0"/>
              </a:rPr>
              <a:t> nhận biết về biển báo hiệu giao thông đường bộ.</a:t>
            </a: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Ôn tập số đếm cho trẻ, </a:t>
            </a:r>
            <a:endParaRPr lang="en-US" sz="2000" dirty="0">
              <a:solidFill>
                <a:srgbClr val="0000FF"/>
              </a:solidFill>
              <a:latin typeface="Times New Roman" panose="02020603050405020304" pitchFamily="18" charset="0"/>
              <a:cs typeface="Times New Roman" panose="02020603050405020304" pitchFamily="18" charset="0"/>
            </a:endParaRPr>
          </a:p>
          <a:p>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Ba cột ném bóng. Các thẻ số 1, 2, 3.</a:t>
            </a: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Máy bay giấy do trẻ tự gấp</a:t>
            </a: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Một số biển báo hiệu giao thông đường bộ; một chiếc còi. Không gian rộng rãi, an toàn.</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xếp các cột ném bóng dích dắc cách nhau khoảng 1 mét </a:t>
            </a:r>
            <a:endParaRPr lang="en-US" sz="2000" dirty="0">
              <a:solidFill>
                <a:srgbClr val="0000FF"/>
              </a:solidFill>
              <a:latin typeface="Times New Roman" panose="02020603050405020304" pitchFamily="18" charset="0"/>
              <a:cs typeface="Times New Roman" panose="02020603050405020304" pitchFamily="18" charset="0"/>
            </a:endParaRPr>
          </a:p>
          <a:p>
            <a:r>
              <a:rPr lang="vi-VN"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hoặc một trẻ đóng vai cảnh sát giao thông cầm các biến báo hiệu giao thông đường bộ.</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Mời cả lớp cùng chơi.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v</a:t>
            </a:r>
            <a:r>
              <a:rPr lang="en-US" sz="2000" dirty="0">
                <a:solidFill>
                  <a:srgbClr val="0000FF"/>
                </a:solidFill>
                <a:latin typeface="Times New Roman" panose="02020603050405020304" pitchFamily="18" charset="0"/>
                <a:cs typeface="Times New Roman" panose="02020603050405020304" pitchFamily="18" charset="0"/>
              </a:rPr>
              <a:t>ẽ</a:t>
            </a:r>
            <a:r>
              <a:rPr lang="vi-VN" sz="2000" dirty="0">
                <a:solidFill>
                  <a:srgbClr val="0000FF"/>
                </a:solidFill>
                <a:latin typeface="Times New Roman" panose="02020603050405020304" pitchFamily="18" charset="0"/>
                <a:cs typeface="Times New Roman" panose="02020603050405020304" pitchFamily="18" charset="0"/>
              </a:rPr>
              <a:t> một vạch kẻ cách cột ném bóng gần nhất khoảng 1,5 mét</a:t>
            </a:r>
            <a:r>
              <a:rPr lang="en-US" sz="2000" dirty="0">
                <a:solidFill>
                  <a:srgbClr val="0000FF"/>
                </a:solidFill>
                <a:latin typeface="Times New Roman" panose="02020603050405020304" pitchFamily="18" charset="0"/>
                <a:cs typeface="Times New Roman" panose="02020603050405020304" pitchFamily="18" charset="0"/>
              </a:rPr>
              <a:t>.</a:t>
            </a:r>
            <a:r>
              <a:rPr lang="vi-VN" sz="2000" dirty="0">
                <a:solidFill>
                  <a:srgbClr val="0000FF"/>
                </a:solidFill>
                <a:latin typeface="Times New Roman" panose="02020603050405020304" pitchFamily="18" charset="0"/>
                <a:cs typeface="Times New Roman" panose="02020603050405020304" pitchFamily="18" charset="0"/>
              </a:rPr>
              <a:t> Cô/chú cảnh sát giao thông sẽ thổi còi kết hợp gi</a:t>
            </a:r>
            <a:r>
              <a:rPr lang="en-US" sz="2000" dirty="0">
                <a:solidFill>
                  <a:srgbClr val="0000FF"/>
                </a:solidFill>
                <a:latin typeface="Times New Roman" panose="02020603050405020304" pitchFamily="18" charset="0"/>
                <a:cs typeface="Times New Roman" panose="02020603050405020304" pitchFamily="18" charset="0"/>
              </a:rPr>
              <a:t>ơ</a:t>
            </a:r>
            <a:r>
              <a:rPr lang="vi-VN" sz="2000" dirty="0">
                <a:solidFill>
                  <a:srgbClr val="0000FF"/>
                </a:solidFill>
                <a:latin typeface="Times New Roman" panose="02020603050405020304" pitchFamily="18" charset="0"/>
                <a:cs typeface="Times New Roman" panose="02020603050405020304" pitchFamily="18" charset="0"/>
              </a:rPr>
              <a:t> một biển báo hiệu. Trẻ nào giơ tay nhanh sẽ được quyền trả lời tên biển báo. Nếu trả lời đúng, trẻ sẽ lên đứng trước vạch và phi máy bay vào các vòng ở cột ném bóng. Tuỳ theo khoảng cách các vòng từ gần đến xa, trẻ sẽ được thẻ 1</a:t>
            </a:r>
            <a:r>
              <a:rPr lang="en-US" sz="2000" dirty="0">
                <a:solidFill>
                  <a:srgbClr val="0000FF"/>
                </a:solidFill>
                <a:latin typeface="Times New Roman" panose="02020603050405020304" pitchFamily="18" charset="0"/>
                <a:cs typeface="Times New Roman" panose="02020603050405020304" pitchFamily="18" charset="0"/>
              </a:rPr>
              <a:t>,</a:t>
            </a:r>
            <a:r>
              <a:rPr lang="vi-VN" sz="2000" dirty="0">
                <a:solidFill>
                  <a:srgbClr val="0000FF"/>
                </a:solidFill>
                <a:latin typeface="Times New Roman" panose="02020603050405020304" pitchFamily="18" charset="0"/>
                <a:cs typeface="Times New Roman" panose="02020603050405020304" pitchFamily="18" charset="0"/>
              </a:rPr>
              <a:t> 2 hoặc 3 điểm. </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dirty="0">
                <a:solidFill>
                  <a:srgbClr val="0000FF"/>
                </a:solidFill>
                <a:latin typeface="Times New Roman" panose="02020603050405020304" pitchFamily="18" charset="0"/>
                <a:cs typeface="Times New Roman" panose="02020603050405020304" pitchFamily="18" charset="0"/>
              </a:rPr>
              <a:t>Nếu trả lời sai, những trẻ khác sẽ giành quyền trả lời và phi máy bay.</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Kết thúc trò chơi, giáo viên cộng điểm trên thẻ của trẻ. Trẻ nào có nhiều điểm sẽ chiến thắng.</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C16FEDB-1A24-4C93-BA02-8B079662A48A}"/>
              </a:ext>
            </a:extLst>
          </p:cNvPr>
          <p:cNvSpPr/>
          <p:nvPr/>
        </p:nvSpPr>
        <p:spPr>
          <a:xfrm>
            <a:off x="3475766" y="96316"/>
            <a:ext cx="5240474"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PHI MÁY BAY</a:t>
            </a:r>
          </a:p>
        </p:txBody>
      </p:sp>
    </p:spTree>
    <p:extLst>
      <p:ext uri="{BB962C8B-B14F-4D97-AF65-F5344CB8AC3E}">
        <p14:creationId xmlns:p14="http://schemas.microsoft.com/office/powerpoint/2010/main" val="102628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A085E5-5C04-4C4A-8D19-0E6BD9574934}"/>
              </a:ext>
            </a:extLst>
          </p:cNvPr>
          <p:cNvSpPr/>
          <p:nvPr/>
        </p:nvSpPr>
        <p:spPr>
          <a:xfrm>
            <a:off x="1179871" y="1283135"/>
            <a:ext cx="9979742" cy="4708981"/>
          </a:xfrm>
          <a:prstGeom prst="rect">
            <a:avLst/>
          </a:prstGeom>
        </p:spPr>
        <p:txBody>
          <a:bodyPr wrap="square">
            <a:spAutoFit/>
          </a:bodyPr>
          <a:lstStyle/>
          <a:p>
            <a:pPr algn="just"/>
            <a:r>
              <a:rPr lang="en-US" sz="2000" b="1" i="0" dirty="0">
                <a:solidFill>
                  <a:srgbClr val="0000FF"/>
                </a:solidFill>
                <a:effectLst/>
                <a:latin typeface="Times New Roman" panose="02020603050405020304" pitchFamily="18" charset="0"/>
              </a:rPr>
              <a:t>1. </a:t>
            </a:r>
            <a:r>
              <a:rPr lang="en-US" sz="2000" b="1" i="0" dirty="0" err="1">
                <a:solidFill>
                  <a:srgbClr val="0000FF"/>
                </a:solidFill>
                <a:effectLst/>
                <a:latin typeface="Times New Roman" panose="02020603050405020304" pitchFamily="18" charset="0"/>
              </a:rPr>
              <a:t>Mục</a:t>
            </a:r>
            <a:r>
              <a:rPr lang="en-US" sz="2000" b="1" i="0" dirty="0">
                <a:solidFill>
                  <a:srgbClr val="0000FF"/>
                </a:solidFill>
                <a:effectLst/>
                <a:latin typeface="Times New Roman" panose="02020603050405020304" pitchFamily="18" charset="0"/>
              </a:rPr>
              <a:t> </a:t>
            </a:r>
            <a:r>
              <a:rPr lang="en-US" sz="2000" b="1" i="0" dirty="0" err="1">
                <a:solidFill>
                  <a:srgbClr val="0000FF"/>
                </a:solidFill>
                <a:effectLst/>
                <a:latin typeface="Times New Roman" panose="02020603050405020304" pitchFamily="18" charset="0"/>
              </a:rPr>
              <a:t>đích</a:t>
            </a:r>
            <a:r>
              <a:rPr lang="en-US" sz="2000" b="1" i="0" dirty="0">
                <a:solidFill>
                  <a:srgbClr val="0000FF"/>
                </a:solidFill>
                <a:effectLst/>
                <a:latin typeface="Times New Roman" panose="02020603050405020304" pitchFamily="18" charset="0"/>
              </a:rPr>
              <a:t> – </a:t>
            </a:r>
            <a:r>
              <a:rPr lang="en-US" sz="2000" b="1" i="0" dirty="0" err="1">
                <a:solidFill>
                  <a:srgbClr val="0000FF"/>
                </a:solidFill>
                <a:effectLst/>
                <a:latin typeface="Times New Roman" panose="02020603050405020304" pitchFamily="18" charset="0"/>
              </a:rPr>
              <a:t>yêu</a:t>
            </a:r>
            <a:r>
              <a:rPr lang="en-US" sz="2000" b="1" i="0" dirty="0">
                <a:solidFill>
                  <a:srgbClr val="0000FF"/>
                </a:solidFill>
                <a:effectLst/>
                <a:latin typeface="Times New Roman" panose="02020603050405020304" pitchFamily="18" charset="0"/>
              </a:rPr>
              <a:t> </a:t>
            </a:r>
            <a:r>
              <a:rPr lang="en-US" sz="2000" b="1" i="0" dirty="0" err="1">
                <a:solidFill>
                  <a:srgbClr val="0000FF"/>
                </a:solidFill>
                <a:effectLst/>
                <a:latin typeface="Times New Roman" panose="02020603050405020304" pitchFamily="18" charset="0"/>
              </a:rPr>
              <a:t>cầu</a:t>
            </a:r>
            <a:r>
              <a:rPr lang="en-US" sz="2000" b="1" i="0" dirty="0">
                <a:solidFill>
                  <a:srgbClr val="0000FF"/>
                </a:solidFill>
                <a:effectLst/>
                <a:latin typeface="Times New Roman" panose="02020603050405020304" pitchFamily="18" charset="0"/>
              </a:rPr>
              <a:t>:</a:t>
            </a:r>
          </a:p>
          <a:p>
            <a:pPr algn="just">
              <a:buFontTx/>
              <a:buChar char="-"/>
            </a:pPr>
            <a:r>
              <a:rPr lang="en-US" sz="2000" dirty="0">
                <a:solidFill>
                  <a:srgbClr val="0000FF"/>
                </a:solidFill>
                <a:latin typeface="Times New Roman" panose="02020603050405020304" pitchFamily="18" charset="0"/>
              </a:rPr>
              <a:t> </a:t>
            </a:r>
            <a:r>
              <a:rPr lang="vi-VN" sz="2000" dirty="0">
                <a:solidFill>
                  <a:srgbClr val="0000FF"/>
                </a:solidFill>
                <a:latin typeface="Times New Roman" panose="02020603050405020304" pitchFamily="18" charset="0"/>
              </a:rPr>
              <a:t>Trẻ biết phối hợp tay mắt và toàn bộ cơ thể bay đúng đường bay và về đích an toàn.                                                  - Trẻ có kỹ năng lái, phối hợp với đoàn bay khéo léo khi di chuyển. </a:t>
            </a:r>
            <a:endParaRPr lang="en-US" sz="2000" dirty="0">
              <a:solidFill>
                <a:srgbClr val="0000FF"/>
              </a:solidFill>
              <a:latin typeface="Times New Roman" panose="02020603050405020304" pitchFamily="18" charset="0"/>
            </a:endParaRPr>
          </a:p>
          <a:p>
            <a:pPr algn="just"/>
            <a:r>
              <a:rPr lang="en-US" sz="2000" b="1" i="0" dirty="0">
                <a:solidFill>
                  <a:srgbClr val="0000FF"/>
                </a:solidFill>
                <a:effectLst/>
                <a:latin typeface="Times New Roman" panose="02020603050405020304" pitchFamily="18" charset="0"/>
              </a:rPr>
              <a:t>2</a:t>
            </a:r>
            <a:r>
              <a:rPr lang="vi-VN" sz="2000" b="1" i="0" dirty="0">
                <a:solidFill>
                  <a:srgbClr val="0000FF"/>
                </a:solidFill>
                <a:effectLst/>
                <a:latin typeface="Times New Roman" panose="02020603050405020304" pitchFamily="18" charset="0"/>
              </a:rPr>
              <a:t>. Chuẩn bị:</a:t>
            </a:r>
          </a:p>
          <a:p>
            <a:pPr algn="just"/>
            <a:r>
              <a:rPr lang="vi-VN" sz="2000" b="0" i="0" dirty="0">
                <a:solidFill>
                  <a:srgbClr val="0000FF"/>
                </a:solidFill>
                <a:effectLst/>
                <a:latin typeface="Times New Roman" panose="02020603050405020304" pitchFamily="18" charset="0"/>
              </a:rPr>
              <a:t>- 2 Mũ phi công, mô hình những đám mây đen to, mỗi trẻ 1 dây đai an toàn, sân chơi rộng rãi, điểm xuất phát và hạ cánh, 2 đường bay</a:t>
            </a:r>
            <a:r>
              <a:rPr lang="en-US" sz="2000" b="0" i="0" dirty="0">
                <a:solidFill>
                  <a:srgbClr val="0000FF"/>
                </a:solidFill>
                <a:effectLst/>
                <a:latin typeface="Times New Roman" panose="02020603050405020304" pitchFamily="18" charset="0"/>
              </a:rPr>
              <a:t> </a:t>
            </a:r>
            <a:r>
              <a:rPr lang="vi-VN" sz="2000" b="0" i="0" dirty="0">
                <a:solidFill>
                  <a:srgbClr val="0000FF"/>
                </a:solidFill>
                <a:effectLst/>
                <a:latin typeface="Times New Roman" panose="02020603050405020304" pitchFamily="18" charset="0"/>
              </a:rPr>
              <a:t>(vẽ).</a:t>
            </a:r>
          </a:p>
          <a:p>
            <a:pPr algn="just"/>
            <a:r>
              <a:rPr lang="en-US" sz="2000" b="1" i="0" dirty="0">
                <a:solidFill>
                  <a:srgbClr val="0000FF"/>
                </a:solidFill>
                <a:effectLst/>
                <a:latin typeface="Times New Roman" panose="02020603050405020304" pitchFamily="18" charset="0"/>
              </a:rPr>
              <a:t>3</a:t>
            </a:r>
            <a:r>
              <a:rPr lang="vi-VN" sz="2000" b="1" i="0" dirty="0">
                <a:solidFill>
                  <a:srgbClr val="0000FF"/>
                </a:solidFill>
                <a:effectLst/>
                <a:latin typeface="Times New Roman" panose="02020603050405020304" pitchFamily="18" charset="0"/>
              </a:rPr>
              <a:t>. Cách chơi:</a:t>
            </a:r>
          </a:p>
          <a:p>
            <a:pPr algn="just"/>
            <a:r>
              <a:rPr lang="vi-VN" sz="2000" b="0" i="0" dirty="0">
                <a:solidFill>
                  <a:srgbClr val="0000FF"/>
                </a:solidFill>
                <a:effectLst/>
                <a:latin typeface="Times New Roman" panose="02020603050405020304" pitchFamily="18" charset="0"/>
              </a:rPr>
              <a:t>- Trẻ chia làm 2 đội, 2 đội trưởng làm phi công, mỗi đội làm 15 hành khách.</a:t>
            </a:r>
          </a:p>
          <a:p>
            <a:pPr algn="just"/>
            <a:r>
              <a:rPr lang="vi-VN" sz="2000" b="0" i="0" dirty="0">
                <a:solidFill>
                  <a:srgbClr val="0000FF"/>
                </a:solidFill>
                <a:effectLst/>
                <a:latin typeface="Times New Roman" panose="02020603050405020304" pitchFamily="18" charset="0"/>
              </a:rPr>
              <a:t>- Trẻ ở hai đội sẽ đeo dây an toàn, và kết nối dây an toàn lại với nhau, khi có hiệu lệnh bay, phi công và các hành khách sẽ dang 2 tay cùng nhau làm đông tác bay, trong quá trình bay cả đoàn bay phải khéo léo tránh mây đen và hạ cánh an toàn và nhanh nhất. Đội nào mà cả đoàn bay khéo léo hạ cánh an toàn trước sẽ dành chiến thắng.</a:t>
            </a:r>
          </a:p>
          <a:p>
            <a:pPr algn="just"/>
            <a:r>
              <a:rPr lang="en-US" sz="2000" b="1" i="0" dirty="0">
                <a:solidFill>
                  <a:srgbClr val="0000FF"/>
                </a:solidFill>
                <a:effectLst/>
                <a:latin typeface="Times New Roman" panose="02020603050405020304" pitchFamily="18" charset="0"/>
              </a:rPr>
              <a:t>4</a:t>
            </a:r>
            <a:r>
              <a:rPr lang="vi-VN" sz="2000" b="1" i="0" dirty="0">
                <a:solidFill>
                  <a:srgbClr val="0000FF"/>
                </a:solidFill>
                <a:effectLst/>
                <a:latin typeface="Times New Roman" panose="02020603050405020304" pitchFamily="18" charset="0"/>
              </a:rPr>
              <a:t>. Luật chơi:</a:t>
            </a:r>
          </a:p>
          <a:p>
            <a:pPr algn="just"/>
            <a:r>
              <a:rPr lang="vi-VN" sz="2000" b="0" i="0" dirty="0">
                <a:solidFill>
                  <a:srgbClr val="0000FF"/>
                </a:solidFill>
                <a:effectLst/>
                <a:latin typeface="Times New Roman" panose="02020603050405020304" pitchFamily="18" charset="0"/>
              </a:rPr>
              <a:t>- Trong quá trình bay nếu làm đổ đám mây đen, cả đoàn quay lại điểm xuất phát và đội nào hành khách bị tuột dây đai an toàn sẽ dừng bay.</a:t>
            </a:r>
          </a:p>
        </p:txBody>
      </p:sp>
      <p:sp>
        <p:nvSpPr>
          <p:cNvPr id="3" name="Rectangle 2">
            <a:extLst>
              <a:ext uri="{FF2B5EF4-FFF2-40B4-BE49-F238E27FC236}">
                <a16:creationId xmlns:a16="http://schemas.microsoft.com/office/drawing/2014/main" id="{F57E7152-9E66-4170-A73F-BC6E414E8DCB}"/>
              </a:ext>
            </a:extLst>
          </p:cNvPr>
          <p:cNvSpPr/>
          <p:nvPr/>
        </p:nvSpPr>
        <p:spPr>
          <a:xfrm>
            <a:off x="3264310" y="410948"/>
            <a:ext cx="6646308" cy="584775"/>
          </a:xfrm>
          <a:prstGeom prst="rect">
            <a:avLst/>
          </a:prstGeom>
          <a:noFill/>
        </p:spPr>
        <p:txBody>
          <a:bodyPr wrap="square" lIns="91440" tIns="45720" rIns="91440" bIns="45720">
            <a:spAutoFit/>
          </a:bodyPr>
          <a:lstStyle/>
          <a:p>
            <a:pPr algn="ct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“PHI CÔNG GIỎI”</a:t>
            </a:r>
          </a:p>
        </p:txBody>
      </p:sp>
    </p:spTree>
    <p:extLst>
      <p:ext uri="{BB962C8B-B14F-4D97-AF65-F5344CB8AC3E}">
        <p14:creationId xmlns:p14="http://schemas.microsoft.com/office/powerpoint/2010/main" val="399214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A5C599-B0E5-44C8-A53C-B70D63F1A977}"/>
              </a:ext>
            </a:extLst>
          </p:cNvPr>
          <p:cNvSpPr/>
          <p:nvPr/>
        </p:nvSpPr>
        <p:spPr>
          <a:xfrm>
            <a:off x="3315546" y="0"/>
            <a:ext cx="5865708" cy="584775"/>
          </a:xfrm>
          <a:prstGeom prst="rect">
            <a:avLst/>
          </a:prstGeom>
          <a:noFill/>
        </p:spPr>
        <p:txBody>
          <a:bodyPr wrap="none" lIns="91440" tIns="45720" rIns="91440" bIns="45720">
            <a:spAutoFit/>
          </a:bodyPr>
          <a:lstStyle/>
          <a:p>
            <a:r>
              <a:rPr lang="vi-VN" sz="3200" b="1" dirty="0">
                <a:ln>
                  <a:solidFill>
                    <a:srgbClr val="FF0000"/>
                  </a:solidFill>
                </a:ln>
                <a:solidFill>
                  <a:srgbClr val="FF0000"/>
                </a:solidFill>
                <a:effectLst>
                  <a:outerShdw blurRad="38100" dist="38100" dir="2700000" algn="tl">
                    <a:srgbClr val="000000">
                      <a:alpha val="43137"/>
                    </a:srgbClr>
                  </a:outerShdw>
                </a:effectLst>
                <a:latin typeface="+mj-lt"/>
              </a:rPr>
              <a:t>ĐÈN TÍN HIỆU GIAO THÔNG</a:t>
            </a:r>
          </a:p>
        </p:txBody>
      </p:sp>
      <p:sp>
        <p:nvSpPr>
          <p:cNvPr id="4" name="Rectangle 3">
            <a:extLst>
              <a:ext uri="{FF2B5EF4-FFF2-40B4-BE49-F238E27FC236}">
                <a16:creationId xmlns:a16="http://schemas.microsoft.com/office/drawing/2014/main" id="{7A0CE7A7-7276-4679-A14B-DF80196F9AF1}"/>
              </a:ext>
            </a:extLst>
          </p:cNvPr>
          <p:cNvSpPr/>
          <p:nvPr/>
        </p:nvSpPr>
        <p:spPr>
          <a:xfrm>
            <a:off x="806245" y="690922"/>
            <a:ext cx="11041626" cy="5632311"/>
          </a:xfrm>
          <a:prstGeom prst="rect">
            <a:avLst/>
          </a:prstGeom>
        </p:spPr>
        <p:txBody>
          <a:bodyPr wrap="square">
            <a:spAutoFit/>
          </a:bodyPr>
          <a:lstStyle/>
          <a:p>
            <a:pPr algn="just"/>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Giúp trẻ hiểu ý nghĩa và biết thực hiện theo hiệu lệnh của tín hiệu đèn giao thông</a:t>
            </a:r>
            <a:r>
              <a:rPr lang="en-US" dirty="0">
                <a:solidFill>
                  <a:srgbClr val="0000FF"/>
                </a:solidFill>
                <a:latin typeface="Times New Roman" panose="02020603050405020304" pitchFamily="18" charset="0"/>
                <a:cs typeface="Times New Roman" panose="02020603050405020304" pitchFamily="18" charset="0"/>
              </a:rPr>
              <a:t>.</a:t>
            </a:r>
            <a:r>
              <a:rPr lang="vi-VN" dirty="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a:p>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Một bộ trang phục cảnh sát giao thông dành cho trẻ. 8 – 10 chiếc vòng thể dục để làm vô lăng ô tô.</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Đèn tín hiệu giao thông màu xanh và màu đỏ; nhạc bài hát "Em tập lái ô tô",</a:t>
            </a:r>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Đèn đỏ đèn xanh</a:t>
            </a:r>
            <a:r>
              <a:rPr lang="en-US" dirty="0">
                <a:solidFill>
                  <a:srgbClr val="0000FF"/>
                </a:solidFill>
                <a:latin typeface="Times New Roman" panose="02020603050405020304" pitchFamily="18" charset="0"/>
                <a:cs typeface="Times New Roman" panose="02020603050405020304" pitchFamily="18" charset="0"/>
              </a:rPr>
              <a:t>”</a:t>
            </a:r>
            <a:endParaRPr lang="vi-VN" dirty="0">
              <a:solidFill>
                <a:srgbClr val="0000FF"/>
              </a:solidFill>
              <a:latin typeface="Times New Roman" panose="02020603050405020304" pitchFamily="18"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Không gian rộng rãi, an toàn, k</a:t>
            </a:r>
            <a:r>
              <a:rPr lang="en-US" dirty="0">
                <a:solidFill>
                  <a:srgbClr val="0000FF"/>
                </a:solidFill>
                <a:latin typeface="Times New Roman" panose="02020603050405020304" pitchFamily="18" charset="0"/>
                <a:cs typeface="Times New Roman" panose="02020603050405020304" pitchFamily="18" charset="0"/>
              </a:rPr>
              <a:t>ẻ</a:t>
            </a:r>
            <a:r>
              <a:rPr lang="vi-VN" dirty="0">
                <a:solidFill>
                  <a:srgbClr val="0000FF"/>
                </a:solidFill>
                <a:latin typeface="Times New Roman" panose="02020603050405020304" pitchFamily="18" charset="0"/>
                <a:cs typeface="Times New Roman" panose="02020603050405020304" pitchFamily="18" charset="0"/>
              </a:rPr>
              <a:t> hai vạch song song cách nhau khoảng 5 mét, dài 10 mét làm đường.</a:t>
            </a:r>
          </a:p>
          <a:p>
            <a:pPr algn="just"/>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Cho một trẻ mặc trang phục đóng vai chú cảnh sát giao thông cầm đ</a:t>
            </a:r>
            <a:r>
              <a:rPr lang="en-US" dirty="0">
                <a:solidFill>
                  <a:srgbClr val="0000FF"/>
                </a:solidFill>
                <a:latin typeface="Times New Roman" panose="02020603050405020304" pitchFamily="18" charset="0"/>
                <a:cs typeface="Times New Roman" panose="02020603050405020304" pitchFamily="18" charset="0"/>
              </a:rPr>
              <a:t>è</a:t>
            </a:r>
            <a:r>
              <a:rPr lang="vi-VN" dirty="0">
                <a:solidFill>
                  <a:srgbClr val="0000FF"/>
                </a:solidFill>
                <a:latin typeface="Times New Roman" panose="02020603050405020304" pitchFamily="18" charset="0"/>
                <a:cs typeface="Times New Roman" panose="02020603050405020304" pitchFamily="18" charset="0"/>
              </a:rPr>
              <a:t>n t</a:t>
            </a:r>
            <a:r>
              <a:rPr lang="en-US" dirty="0">
                <a:solidFill>
                  <a:srgbClr val="0000FF"/>
                </a:solidFill>
                <a:latin typeface="Times New Roman" panose="02020603050405020304" pitchFamily="18" charset="0"/>
                <a:cs typeface="Times New Roman" panose="02020603050405020304" pitchFamily="18" charset="0"/>
              </a:rPr>
              <a:t>í</a:t>
            </a:r>
            <a:r>
              <a:rPr lang="vi-VN"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hiệu điều khiển các phương tiện giao thông.</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M</a:t>
            </a:r>
            <a:r>
              <a:rPr lang="en-US" dirty="0">
                <a:solidFill>
                  <a:srgbClr val="0000FF"/>
                </a:solidFill>
                <a:latin typeface="Times New Roman" panose="02020603050405020304" pitchFamily="18" charset="0"/>
                <a:cs typeface="Times New Roman" panose="02020603050405020304" pitchFamily="18" charset="0"/>
              </a:rPr>
              <a:t>ờ</a:t>
            </a:r>
            <a:r>
              <a:rPr lang="vi-VN" dirty="0">
                <a:solidFill>
                  <a:srgbClr val="0000FF"/>
                </a:solidFill>
                <a:latin typeface="Times New Roman" panose="02020603050405020304" pitchFamily="18" charset="0"/>
                <a:cs typeface="Times New Roman" panose="02020603050405020304" pitchFamily="18" charset="0"/>
              </a:rPr>
              <a:t>i lần lượt từng nhóm trẻ chơi, mỗi nhóm khoảng 8 </a:t>
            </a:r>
            <a:r>
              <a:rPr lang="en-US" dirty="0">
                <a:solidFill>
                  <a:srgbClr val="0000FF"/>
                </a:solidFill>
                <a:latin typeface="Times New Roman" panose="02020603050405020304" pitchFamily="18" charset="0"/>
                <a:cs typeface="Times New Roman" panose="02020603050405020304" pitchFamily="18" charset="0"/>
              </a:rPr>
              <a:t>-</a:t>
            </a:r>
            <a:r>
              <a:rPr lang="vi-VN" dirty="0">
                <a:solidFill>
                  <a:srgbClr val="0000FF"/>
                </a:solidFill>
                <a:latin typeface="Times New Roman" panose="02020603050405020304" pitchFamily="18" charset="0"/>
                <a:cs typeface="Times New Roman" panose="02020603050405020304" pitchFamily="18" charset="0"/>
              </a:rPr>
              <a:t> 10 trẻ đứng thành một hàng ngang, cầm vòng thể dục làm vô lăng đóng vai người điều khiển phương tiện giao thông.</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Chú cảnh sát giao thông đứng ở cuối đường. Khi chủ cảnh sát giao thông giơ "đèn xanh", các phương tiện giao thông được phép di chuyển trên </a:t>
            </a:r>
            <a:r>
              <a:rPr lang="en-US" dirty="0">
                <a:solidFill>
                  <a:srgbClr val="0000FF"/>
                </a:solidFill>
                <a:latin typeface="Times New Roman" panose="02020603050405020304" pitchFamily="18" charset="0"/>
                <a:cs typeface="Times New Roman" panose="02020603050405020304" pitchFamily="18" charset="0"/>
              </a:rPr>
              <a:t>đ</a:t>
            </a:r>
            <a:r>
              <a:rPr lang="vi-VN" dirty="0">
                <a:solidFill>
                  <a:srgbClr val="0000FF"/>
                </a:solidFill>
                <a:latin typeface="Times New Roman" panose="02020603050405020304" pitchFamily="18" charset="0"/>
                <a:cs typeface="Times New Roman" panose="02020603050405020304" pitchFamily="18" charset="0"/>
              </a:rPr>
              <a:t>ường tiến về phía trước. Khi chú cảnh sát giao thông gi</a:t>
            </a:r>
            <a:r>
              <a:rPr lang="en-US" dirty="0">
                <a:solidFill>
                  <a:srgbClr val="0000FF"/>
                </a:solidFill>
                <a:latin typeface="Times New Roman" panose="02020603050405020304" pitchFamily="18" charset="0"/>
                <a:cs typeface="Times New Roman" panose="02020603050405020304" pitchFamily="18" charset="0"/>
              </a:rPr>
              <a:t>ơ</a:t>
            </a:r>
            <a:r>
              <a:rPr lang="vi-VN" dirty="0">
                <a:solidFill>
                  <a:srgbClr val="0000FF"/>
                </a:solidFill>
                <a:latin typeface="Times New Roman" panose="02020603050405020304" pitchFamily="18" charset="0"/>
                <a:cs typeface="Times New Roman" panose="02020603050405020304" pitchFamily="18" charset="0"/>
              </a:rPr>
              <a:t> "đèn đỏ", các phương tiện giao thông phải d</a:t>
            </a:r>
            <a:r>
              <a:rPr lang="en-US" dirty="0">
                <a:solidFill>
                  <a:srgbClr val="0000FF"/>
                </a:solidFill>
                <a:latin typeface="Times New Roman" panose="02020603050405020304" pitchFamily="18" charset="0"/>
                <a:cs typeface="Times New Roman" panose="02020603050405020304" pitchFamily="18" charset="0"/>
              </a:rPr>
              <a:t>ừ</a:t>
            </a:r>
            <a:r>
              <a:rPr lang="vi-VN" dirty="0">
                <a:solidFill>
                  <a:srgbClr val="0000FF"/>
                </a:solidFill>
                <a:latin typeface="Times New Roman" panose="02020603050405020304" pitchFamily="18" charset="0"/>
                <a:cs typeface="Times New Roman" panose="02020603050405020304" pitchFamily="18" charset="0"/>
              </a:rPr>
              <a:t>ng lại. Nếu phương tiện giao thông nào còn di chuyển sẽ bị loại ra khỏi cuộc chơi. Các phương tiện giao thông sẽ "đóng băng" đến khi cảnh sát giao thông đưa bảng tín hiệu "đèn xanh" mới tiếp tục đi. C</a:t>
            </a:r>
            <a:r>
              <a:rPr lang="en-US" dirty="0">
                <a:solidFill>
                  <a:srgbClr val="0000FF"/>
                </a:solidFill>
                <a:latin typeface="Times New Roman" panose="02020603050405020304" pitchFamily="18" charset="0"/>
                <a:cs typeface="Times New Roman" panose="02020603050405020304" pitchFamily="18" charset="0"/>
              </a:rPr>
              <a:t>ứ</a:t>
            </a:r>
            <a:r>
              <a:rPr lang="vi-VN" dirty="0">
                <a:solidFill>
                  <a:srgbClr val="0000FF"/>
                </a:solidFill>
                <a:latin typeface="Times New Roman" panose="02020603050405020304" pitchFamily="18" charset="0"/>
                <a:cs typeface="Times New Roman" panose="02020603050405020304" pitchFamily="18" charset="0"/>
              </a:rPr>
              <a:t> chơi như vậy cho đến hết đường. </a:t>
            </a:r>
          </a:p>
          <a:p>
            <a:r>
              <a:rPr lang="vi-VN" dirty="0">
                <a:solidFill>
                  <a:srgbClr val="0000FF"/>
                </a:solidFill>
                <a:latin typeface="Times New Roman" panose="02020603050405020304" pitchFamily="18" charset="0"/>
                <a:cs typeface="Times New Roman" panose="02020603050405020304" pitchFamily="18" charset="0"/>
              </a:rPr>
              <a:t>- Khi trẻ đã chơi quen, giáo viên tạo thêm hứng thú cho trẻ bằng cách mở nhạc bài hát "Em tập lái ô tô" / "Đèn đỏ đèn xanh" và cho trẻ đi theo tín hiệu đèn giao thông trên nền nhạc.</a:t>
            </a:r>
          </a:p>
          <a:p>
            <a:pPr algn="just"/>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Hết một lượt chơi, nhóm trẻ khác vào chơi.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Thời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gian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là</a:t>
            </a:r>
            <a:r>
              <a:rPr lang="en-US" dirty="0">
                <a:solidFill>
                  <a:srgbClr val="0000FF"/>
                </a:solidFill>
                <a:latin typeface="Times New Roman" panose="02020603050405020304" pitchFamily="18" charset="0"/>
                <a:cs typeface="Times New Roman" panose="02020603050405020304" pitchFamily="18" charset="0"/>
              </a:rPr>
              <a:t> 1 </a:t>
            </a:r>
            <a:r>
              <a:rPr lang="en-US" dirty="0" err="1">
                <a:solidFill>
                  <a:srgbClr val="0000FF"/>
                </a:solidFill>
                <a:latin typeface="Times New Roman" panose="02020603050405020304" pitchFamily="18" charset="0"/>
                <a:cs typeface="Times New Roman" panose="02020603050405020304" pitchFamily="18" charset="0"/>
              </a:rPr>
              <a:t>bản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khi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kết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thúc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hết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một</a:t>
            </a:r>
            <a:r>
              <a:rPr lang="en-US" dirty="0">
                <a:solidFill>
                  <a:srgbClr val="0000FF"/>
                </a:solidFill>
                <a:latin typeface="Times New Roman" panose="02020603050405020304" pitchFamily="18" charset="0"/>
                <a:cs typeface="Times New Roman" panose="02020603050405020304" pitchFamily="18" charset="0"/>
              </a:rPr>
              <a:t> l</a:t>
            </a:r>
            <a:r>
              <a:rPr lang="vi-VN" dirty="0">
                <a:solidFill>
                  <a:srgbClr val="0000FF"/>
                </a:solidFill>
                <a:latin typeface="Times New Roman" panose="02020603050405020304" pitchFamily="18" charset="0"/>
                <a:cs typeface="Times New Roman" panose="02020603050405020304" pitchFamily="18" charset="0"/>
              </a:rPr>
              <a:t>ư</a:t>
            </a:r>
            <a:r>
              <a:rPr lang="en-US" dirty="0" err="1">
                <a:solidFill>
                  <a:srgbClr val="0000FF"/>
                </a:solidFill>
                <a:latin typeface="Times New Roman" panose="02020603050405020304" pitchFamily="18" charset="0"/>
                <a:cs typeface="Times New Roman" panose="02020603050405020304" pitchFamily="18" charset="0"/>
              </a:rPr>
              <a:t>ợt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chơi</a:t>
            </a:r>
            <a:r>
              <a:rPr lang="en-US"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565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3961A-9A01-4D1D-8BBA-10A0C51FFC5F}"/>
              </a:ext>
            </a:extLst>
          </p:cNvPr>
          <p:cNvSpPr/>
          <p:nvPr/>
        </p:nvSpPr>
        <p:spPr>
          <a:xfrm>
            <a:off x="1079091" y="705823"/>
            <a:ext cx="10033818" cy="6247864"/>
          </a:xfrm>
          <a:prstGeom prst="rect">
            <a:avLst/>
          </a:prstGeom>
        </p:spPr>
        <p:txBody>
          <a:bodyPr wrap="square">
            <a:spAutoFit/>
          </a:bodyPr>
          <a:lstStyle/>
          <a:p>
            <a:pPr algn="just"/>
            <a:r>
              <a:rPr lang="en-US" sz="2000" b="1" dirty="0">
                <a:solidFill>
                  <a:srgbClr val="0000FF"/>
                </a:solidFill>
                <a:latin typeface="Times New Roman" panose="02020603050405020304" pitchFamily="18" charset="0"/>
              </a:rPr>
              <a:t>1. </a:t>
            </a:r>
            <a:r>
              <a:rPr lang="en-US" sz="2000" b="1" dirty="0" err="1">
                <a:solidFill>
                  <a:srgbClr val="0000FF"/>
                </a:solidFill>
                <a:latin typeface="Times New Roman" panose="02020603050405020304" pitchFamily="18" charset="0"/>
              </a:rPr>
              <a:t>Mục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đích</a:t>
            </a:r>
            <a:r>
              <a:rPr lang="en-US" sz="2000" b="1" dirty="0">
                <a:solidFill>
                  <a:srgbClr val="0000FF"/>
                </a:solidFill>
                <a:latin typeface="Times New Roman" panose="02020603050405020304" pitchFamily="18" charset="0"/>
              </a:rPr>
              <a:t> – </a:t>
            </a:r>
            <a:r>
              <a:rPr lang="en-US" sz="2000" b="1" dirty="0" err="1">
                <a:solidFill>
                  <a:srgbClr val="0000FF"/>
                </a:solidFill>
                <a:latin typeface="Times New Roman" panose="02020603050405020304" pitchFamily="18" charset="0"/>
              </a:rPr>
              <a:t>yêu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cầu</a:t>
            </a:r>
            <a:r>
              <a:rPr lang="en-US" sz="2000" b="1" dirty="0">
                <a:solidFill>
                  <a:srgbClr val="0000FF"/>
                </a:solidFill>
                <a:latin typeface="Times New Roman" panose="02020603050405020304" pitchFamily="18" charset="0"/>
              </a:rPr>
              <a:t>:</a:t>
            </a:r>
          </a:p>
          <a:p>
            <a:pPr algn="just"/>
            <a:r>
              <a:rPr lang="vi-VN" sz="2000" dirty="0">
                <a:solidFill>
                  <a:srgbClr val="0000FF"/>
                </a:solidFill>
                <a:latin typeface="Times New Roman" panose="02020603050405020304" pitchFamily="18" charset="0"/>
              </a:rPr>
              <a:t>- Giúp trẻ phát triển nhận thức, kich thích tư duy nhận biết các nhóm phương tiện giao thông</a:t>
            </a:r>
          </a:p>
          <a:p>
            <a:pPr algn="just"/>
            <a:r>
              <a:rPr lang="vi-VN" sz="2000" dirty="0">
                <a:solidFill>
                  <a:srgbClr val="0000FF"/>
                </a:solidFill>
                <a:latin typeface="Times New Roman" panose="02020603050405020304" pitchFamily="18" charset="0"/>
              </a:rPr>
              <a:t>- Giúp trẻ nhận dạng các loại phương tiện giao thông, nơi hoạt động của chúng.</a:t>
            </a:r>
          </a:p>
          <a:p>
            <a:pPr algn="just"/>
            <a:r>
              <a:rPr lang="vi-VN" sz="2000" dirty="0">
                <a:solidFill>
                  <a:srgbClr val="0000FF"/>
                </a:solidFill>
                <a:latin typeface="Times New Roman" panose="02020603050405020304" pitchFamily="18" charset="0"/>
              </a:rPr>
              <a:t>- Rèn cho trẻ tính nhanh nhẹn, thao tác khéo léo, kỹ năng quan sát, tập trung. </a:t>
            </a:r>
            <a:endParaRPr lang="en-US" sz="2000" b="1" dirty="0">
              <a:solidFill>
                <a:srgbClr val="0000FF"/>
              </a:solidFill>
              <a:latin typeface="Times New Roman" panose="02020603050405020304" pitchFamily="18" charset="0"/>
            </a:endParaRPr>
          </a:p>
          <a:p>
            <a:pPr algn="just"/>
            <a:r>
              <a:rPr lang="en-US" sz="2000" b="1" i="0" dirty="0">
                <a:solidFill>
                  <a:srgbClr val="0000FF"/>
                </a:solidFill>
                <a:effectLst/>
                <a:latin typeface="Times New Roman" panose="02020603050405020304" pitchFamily="18" charset="0"/>
              </a:rPr>
              <a:t>2</a:t>
            </a:r>
            <a:r>
              <a:rPr lang="vi-VN" sz="2000" b="1" i="0" dirty="0">
                <a:solidFill>
                  <a:srgbClr val="0000FF"/>
                </a:solidFill>
                <a:effectLst/>
                <a:latin typeface="Times New Roman" panose="02020603050405020304" pitchFamily="18" charset="0"/>
              </a:rPr>
              <a:t>. Chuẩn bị:</a:t>
            </a:r>
          </a:p>
          <a:p>
            <a:pPr algn="just"/>
            <a:r>
              <a:rPr lang="vi-VN" sz="2000" b="0" i="0" dirty="0">
                <a:solidFill>
                  <a:srgbClr val="0000FF"/>
                </a:solidFill>
                <a:effectLst/>
                <a:latin typeface="Times New Roman" panose="02020603050405020304" pitchFamily="18" charset="0"/>
              </a:rPr>
              <a:t>- Bàn cờ quay, lô tô các loại phương tiện giao thông, người điều khiển giao thông, đồ dùng cho người điều khiển giao thông.</a:t>
            </a:r>
          </a:p>
          <a:p>
            <a:pPr algn="just"/>
            <a:r>
              <a:rPr lang="vi-VN" sz="2000" b="1" i="0" dirty="0">
                <a:solidFill>
                  <a:srgbClr val="0000FF"/>
                </a:solidFill>
                <a:effectLst/>
                <a:latin typeface="Times New Roman" panose="02020603050405020304" pitchFamily="18" charset="0"/>
              </a:rPr>
              <a:t>3. Cách chơi:</a:t>
            </a:r>
          </a:p>
          <a:p>
            <a:pPr algn="just"/>
            <a:r>
              <a:rPr lang="vi-VN" sz="2000" b="0" i="0" dirty="0">
                <a:solidFill>
                  <a:srgbClr val="0000FF"/>
                </a:solidFill>
                <a:effectLst/>
                <a:latin typeface="Times New Roman" panose="02020603050405020304" pitchFamily="18" charset="0"/>
              </a:rPr>
              <a:t>- Mỗi nhóm 4 trẻ: Trẻ có thể lật thẻ số để tìm được người quay truớc, thứ 2, thứ 3, thứ 4.</a:t>
            </a:r>
          </a:p>
          <a:p>
            <a:pPr algn="just"/>
            <a:r>
              <a:rPr lang="vi-VN" sz="2000" b="1" i="1" dirty="0">
                <a:solidFill>
                  <a:srgbClr val="0000FF"/>
                </a:solidFill>
                <a:effectLst/>
                <a:latin typeface="Times New Roman" panose="02020603050405020304" pitchFamily="18" charset="0"/>
              </a:rPr>
              <a:t>Cách 1:</a:t>
            </a:r>
          </a:p>
          <a:p>
            <a:pPr algn="just"/>
            <a:r>
              <a:rPr lang="vi-VN" sz="2000" b="0" i="0" dirty="0">
                <a:solidFill>
                  <a:srgbClr val="0000FF"/>
                </a:solidFill>
                <a:effectLst/>
                <a:latin typeface="Times New Roman" panose="02020603050405020304" pitchFamily="18" charset="0"/>
              </a:rPr>
              <a:t>- Nếu trẻ quay được vào phương tiện giao thông nào thì phương tiện đó được tiến lên 1 ô. Nếu quay vào ô không có hình là mất lượt. Bạn nào đi được 4 loại phương tiện giao thông lên đến hết các ô là thắng cuộc – Tương tự có thể chơi tìm đồ dùng cho người điều khiển phương tiện giao thông.</a:t>
            </a:r>
          </a:p>
          <a:p>
            <a:pPr algn="just"/>
            <a:r>
              <a:rPr lang="vi-VN" sz="2000" b="1" i="1" dirty="0">
                <a:solidFill>
                  <a:srgbClr val="0000FF"/>
                </a:solidFill>
                <a:effectLst/>
                <a:latin typeface="Times New Roman" panose="02020603050405020304" pitchFamily="18" charset="0"/>
              </a:rPr>
              <a:t>Cách 2:</a:t>
            </a:r>
          </a:p>
          <a:p>
            <a:pPr algn="just"/>
            <a:r>
              <a:rPr lang="vi-VN" sz="2000" b="0" i="0" dirty="0">
                <a:solidFill>
                  <a:srgbClr val="0000FF"/>
                </a:solidFill>
                <a:effectLst/>
                <a:latin typeface="Times New Roman" panose="02020603050405020304" pitchFamily="18" charset="0"/>
              </a:rPr>
              <a:t>- Các hình trên bà cờ quay là đường đi của các phương tiện giao thông: Đường thủy, đường bộ, đường hàng không. Trẻ quay đến ô chỉ đường đi nào thì tìm PTGT tương ứng, hoặc đồ dùng của người điều khiển PTGT. Ai tìm được nhiều PTGT thì người đó là người thắng cuộc</a:t>
            </a:r>
          </a:p>
          <a:p>
            <a:pPr algn="just"/>
            <a:r>
              <a:rPr lang="en-US" sz="2000" b="1" i="0" dirty="0">
                <a:solidFill>
                  <a:srgbClr val="0000FF"/>
                </a:solidFill>
                <a:effectLst/>
                <a:latin typeface="Times New Roman" panose="02020603050405020304" pitchFamily="18" charset="0"/>
              </a:rPr>
              <a:t>4</a:t>
            </a:r>
            <a:r>
              <a:rPr lang="vi-VN" sz="2000" b="1" i="0" dirty="0">
                <a:solidFill>
                  <a:srgbClr val="0000FF"/>
                </a:solidFill>
                <a:effectLst/>
                <a:latin typeface="Times New Roman" panose="02020603050405020304" pitchFamily="18" charset="0"/>
              </a:rPr>
              <a:t>. Luật chơi:</a:t>
            </a:r>
          </a:p>
          <a:p>
            <a:pPr algn="just"/>
            <a:r>
              <a:rPr lang="vi-VN" sz="2000" b="0" i="0" dirty="0">
                <a:solidFill>
                  <a:srgbClr val="0000FF"/>
                </a:solidFill>
                <a:effectLst/>
                <a:latin typeface="Times New Roman" panose="02020603050405020304" pitchFamily="18" charset="0"/>
              </a:rPr>
              <a:t>- Ai đi lên được hết tất cả các phương tiện giao thông ở tất cả các ô, người đồ sẽ chiến thắng.</a:t>
            </a:r>
          </a:p>
        </p:txBody>
      </p:sp>
      <p:sp>
        <p:nvSpPr>
          <p:cNvPr id="3" name="Rectangle 2">
            <a:extLst>
              <a:ext uri="{FF2B5EF4-FFF2-40B4-BE49-F238E27FC236}">
                <a16:creationId xmlns:a16="http://schemas.microsoft.com/office/drawing/2014/main" id="{7A0140B1-6C93-44D6-AB5C-B69925706137}"/>
              </a:ext>
            </a:extLst>
          </p:cNvPr>
          <p:cNvSpPr/>
          <p:nvPr/>
        </p:nvSpPr>
        <p:spPr>
          <a:xfrm>
            <a:off x="3747857" y="121048"/>
            <a:ext cx="4696286" cy="584775"/>
          </a:xfrm>
          <a:prstGeom prst="rect">
            <a:avLst/>
          </a:prstGeom>
          <a:noFill/>
          <a:ln>
            <a:noFill/>
          </a:ln>
        </p:spPr>
        <p:txBody>
          <a:bodyPr wrap="none" lIns="91440" tIns="45720" rIns="91440" bIns="45720">
            <a:spAutoFit/>
          </a:bodyPr>
          <a:lstStyle/>
          <a:p>
            <a:pPr algn="ctr"/>
            <a:r>
              <a:rPr lang="en-US" sz="3200" b="1" i="0" cap="none" spc="0"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TRÒ CH</a:t>
            </a:r>
            <a:r>
              <a:rPr lang="vi-VN" sz="3200" b="1" i="0" cap="none" spc="0"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Ơ</a:t>
            </a:r>
            <a:r>
              <a:rPr lang="en-US" sz="3200" b="1" i="0" cap="none" spc="0"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I “C</a:t>
            </a:r>
            <a:r>
              <a:rPr lang="en-US" sz="3200" b="1"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Ờ QUAY”</a:t>
            </a:r>
            <a:endParaRPr lang="en-US" sz="3200" b="1" cap="none" spc="0" dirty="0">
              <a:ln w="6600">
                <a:solidFill>
                  <a:srgbClr val="FF0000"/>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288163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1FE3B4-BFB0-4C06-9203-DC5CD7B38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90312">
            <a:off x="127820" y="-169606"/>
            <a:ext cx="2251587" cy="2251587"/>
          </a:xfrm>
          <a:prstGeom prst="rect">
            <a:avLst/>
          </a:prstGeom>
          <a:blipFill>
            <a:blip r:embed="rId4"/>
            <a:tile tx="0" ty="0" sx="100000" sy="100000" flip="none" algn="tl"/>
          </a:blipFill>
        </p:spPr>
      </p:pic>
      <p:sp>
        <p:nvSpPr>
          <p:cNvPr id="2" name="Rectangle 1">
            <a:extLst>
              <a:ext uri="{FF2B5EF4-FFF2-40B4-BE49-F238E27FC236}">
                <a16:creationId xmlns:a16="http://schemas.microsoft.com/office/drawing/2014/main" id="{0E224066-4B0A-485C-B871-F28FED3679C9}"/>
              </a:ext>
            </a:extLst>
          </p:cNvPr>
          <p:cNvSpPr/>
          <p:nvPr/>
        </p:nvSpPr>
        <p:spPr>
          <a:xfrm>
            <a:off x="1337187" y="1659389"/>
            <a:ext cx="9517626" cy="4526688"/>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Giúp</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nắm</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vững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luật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đền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bộ</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Củng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cố</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một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số</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hiểu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về</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luật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bộ</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Tạo</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phản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ứng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khả</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năng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diễn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đạt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trước</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đông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hỏi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đáp</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án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trên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Powerpoint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vi,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thẻ</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số</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trình</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chiếu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đọc</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hỏi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đáp</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án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rPr>
              <a:t>4</a:t>
            </a:r>
            <a:r>
              <a:rPr lang="vi-VN" sz="2000" b="1" dirty="0">
                <a:solidFill>
                  <a:srgbClr val="0000FF"/>
                </a:solidFill>
                <a:latin typeface="Times New Roman" panose="02020603050405020304" pitchFamily="18" charset="0"/>
              </a:rPr>
              <a:t>. Luật chơi:</a:t>
            </a:r>
          </a:p>
          <a:p>
            <a:pPr algn="just"/>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quyền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9A290D5-DB64-4D75-8460-D0C4E5119154}"/>
              </a:ext>
            </a:extLst>
          </p:cNvPr>
          <p:cNvSpPr/>
          <p:nvPr/>
        </p:nvSpPr>
        <p:spPr>
          <a:xfrm>
            <a:off x="2492289" y="499439"/>
            <a:ext cx="7207422"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“RUNG CHUÔNG VÀNG”</a:t>
            </a:r>
          </a:p>
        </p:txBody>
      </p:sp>
      <p:pic>
        <p:nvPicPr>
          <p:cNvPr id="6" name="Picture 5">
            <a:extLst>
              <a:ext uri="{FF2B5EF4-FFF2-40B4-BE49-F238E27FC236}">
                <a16:creationId xmlns:a16="http://schemas.microsoft.com/office/drawing/2014/main" id="{EE97C1D3-B5BE-4D02-ADBB-EE0FAF9B9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75392">
            <a:off x="9915832" y="-41581"/>
            <a:ext cx="2251587" cy="2251587"/>
          </a:xfrm>
          <a:prstGeom prst="rect">
            <a:avLst/>
          </a:prstGeom>
          <a:blipFill>
            <a:blip r:embed="rId4"/>
            <a:tile tx="0" ty="0" sx="100000" sy="100000" flip="none" algn="tl"/>
          </a:blipFill>
        </p:spPr>
      </p:pic>
    </p:spTree>
    <p:extLst>
      <p:ext uri="{BB962C8B-B14F-4D97-AF65-F5344CB8AC3E}">
        <p14:creationId xmlns:p14="http://schemas.microsoft.com/office/powerpoint/2010/main" val="247039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A1CBF3-51F7-4216-912B-C91C234A6533}"/>
              </a:ext>
            </a:extLst>
          </p:cNvPr>
          <p:cNvSpPr/>
          <p:nvPr/>
        </p:nvSpPr>
        <p:spPr>
          <a:xfrm>
            <a:off x="1186994" y="838406"/>
            <a:ext cx="10048567" cy="6555641"/>
          </a:xfrm>
          <a:prstGeom prst="rect">
            <a:avLst/>
          </a:prstGeom>
        </p:spPr>
        <p:txBody>
          <a:bodyPr wrap="square">
            <a:spAutoFit/>
          </a:bodyPr>
          <a:lstStyle/>
          <a:p>
            <a:pPr algn="just">
              <a:buFontTx/>
              <a:buAutoNum type="arabicPeriod"/>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vi-VN" sz="2000" b="1" dirty="0">
                <a:solidFill>
                  <a:srgbClr val="0000FF"/>
                </a:solidFill>
                <a:latin typeface="Times New Roman" panose="02020603050405020304" pitchFamily="18" charset="0"/>
                <a:cs typeface="Times New Roman" panose="02020603050405020304" pitchFamily="18" charset="0"/>
              </a:rPr>
              <a:t>:</a:t>
            </a:r>
            <a:endParaRPr lang="en-US" sz="2000" b="1" dirty="0">
              <a:solidFill>
                <a:srgbClr val="0000FF"/>
              </a:solidFill>
              <a:latin typeface="Times New Roman" panose="02020603050405020304" pitchFamily="18" charset="0"/>
              <a:cs typeface="Times New Roman" panose="02020603050405020304" pitchFamily="18" charset="0"/>
            </a:endParaRPr>
          </a:p>
          <a:p>
            <a:pPr marR="152400" algn="just">
              <a:spcBef>
                <a:spcPts val="0"/>
              </a:spcBef>
              <a:spcAft>
                <a:spcPts val="0"/>
              </a:spcAft>
            </a:pP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Trẻ biết phân loại thành thạo các phương tiện giao thông theo nơi hoạt động. </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R="152400" algn="just">
              <a:spcBef>
                <a:spcPts val="0"/>
              </a:spcBef>
              <a:spcAft>
                <a:spcPts val="0"/>
              </a:spcAft>
            </a:pP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Rèn trẻ tính phản xạ 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năng phân loại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2. </a:t>
            </a:r>
            <a:r>
              <a:rPr lang="vi-VN" sz="2000" b="1" dirty="0">
                <a:solidFill>
                  <a:srgbClr val="0000FF"/>
                </a:solidFill>
                <a:latin typeface="Times New Roman" panose="02020603050405020304" pitchFamily="18" charset="0"/>
                <a:cs typeface="Times New Roman" panose="02020603050405020304" pitchFamily="18" charset="0"/>
              </a:rPr>
              <a:t>Chuẩn </a:t>
            </a:r>
            <a:r>
              <a:rPr lang="vi-VN" sz="2000" b="1" dirty="0">
                <a:solidFill>
                  <a:srgbClr val="0000FF"/>
                </a:solidFill>
                <a:latin typeface="+mj-lt"/>
              </a:rPr>
              <a:t>bị:</a:t>
            </a:r>
            <a:endParaRPr lang="en-US" sz="2000" b="1" dirty="0">
              <a:solidFill>
                <a:srgbClr val="0000FF"/>
              </a:solidFill>
              <a:latin typeface="+mj-lt"/>
            </a:endParaRPr>
          </a:p>
          <a:p>
            <a:pPr marR="152400" algn="just">
              <a:spcBef>
                <a:spcPts val="0"/>
              </a:spcBef>
              <a:spcAft>
                <a:spcPts val="0"/>
              </a:spcAft>
            </a:pPr>
            <a:r>
              <a:rPr lang="vi-VN" sz="2000" dirty="0">
                <a:solidFill>
                  <a:srgbClr val="0000FF"/>
                </a:solidFill>
                <a:latin typeface="+mj-lt"/>
                <a:ea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mj-lt"/>
                <a:ea typeface="Times New Roman" panose="02020603050405020304" pitchFamily="18" charset="0"/>
                <a:cs typeface="Times New Roman" panose="02020603050405020304" pitchFamily="18" charset="0"/>
              </a:rPr>
              <a:t>trên cùng là hàng không, giữa là đường bộ, dưới cùng là đường thủy).</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marR="152400" algn="just">
              <a:spcBef>
                <a:spcPts val="0"/>
              </a:spcBef>
              <a:spcAft>
                <a:spcPts val="0"/>
              </a:spcAft>
            </a:pP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loto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marR="152400" algn="just">
              <a:spcBef>
                <a:spcPts val="0"/>
              </a:spcBef>
              <a:spcAft>
                <a:spcPts val="0"/>
              </a:spcAft>
            </a:pPr>
            <a:r>
              <a:rPr lang="en-US" sz="2000" b="1" dirty="0">
                <a:solidFill>
                  <a:srgbClr val="0000FF"/>
                </a:solidFill>
                <a:latin typeface="Times New Roman" panose="02020603050405020304" pitchFamily="18" charset="0"/>
                <a:cs typeface="Times New Roman" panose="02020603050405020304" pitchFamily="18" charset="0"/>
              </a:rPr>
              <a:t>3</a:t>
            </a:r>
            <a:r>
              <a:rPr lang="vi-VN" sz="2000" b="1" dirty="0">
                <a:solidFill>
                  <a:srgbClr val="0000FF"/>
                </a:solidFill>
                <a:latin typeface="Times New Roman" panose="02020603050405020304" pitchFamily="18" charset="0"/>
                <a:cs typeface="Times New Roman" panose="02020603050405020304" pitchFamily="18" charset="0"/>
              </a:rPr>
              <a:t>. Cách chơi:</a:t>
            </a:r>
          </a:p>
          <a:p>
            <a:pPr algn="just"/>
            <a:r>
              <a:rPr lang="vi-VN" sz="2000" dirty="0">
                <a:solidFill>
                  <a:srgbClr val="0000FF"/>
                </a:solidFill>
                <a:latin typeface="+mj-lt"/>
                <a:ea typeface="Times New Roman" panose="02020603050405020304" pitchFamily="18" charset="0"/>
                <a:cs typeface="Times New Roman" panose="02020603050405020304" pitchFamily="18" charset="0"/>
              </a:rPr>
              <a:t>- Chia trẻ thành 2 đội đứng thành 2 hàng dọc cách bảng 3m, cô nói tên phương tiện nào đó và phất cờ xanh thì 2 bạn của 2 đội lên cài phương tiện đó vào đúng đường quy định (trên cùng là hàng không, giữa là đường bộ, dưới cùng là đường thủy).</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buFontTx/>
              <a:buChar char="-"/>
            </a:pP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 cài xong về cuối hàng đứng. Ví dụ: Trẻ nói ô tô thì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cài ô tô vào đúng đường ở giữa. Nếu cô nói tên phương tiện nhưng lại phất cờ màu vàng hoặc đỏ thì không được cài lên. Nếu bạn nào vẫn cài lên </a:t>
            </a:r>
            <a:r>
              <a:rPr lang="vi-VN" sz="2000" dirty="0">
                <a:solidFill>
                  <a:srgbClr val="0000FF"/>
                </a:solidFill>
                <a:latin typeface="+mj-lt"/>
                <a:ea typeface="Times New Roman" panose="02020603050405020304" pitchFamily="18" charset="0"/>
                <a:cs typeface="Times New Roman" panose="02020603050405020304" pitchFamily="18" charset="0"/>
              </a:rPr>
              <a:t>là vi phạm luật giao thông. Sau thời gian quy định, đội nào đưa được nhiều phương tiện giao thông về đúng đường nhất thì đội đó sẽ thắng.</a:t>
            </a:r>
            <a:endParaRPr lang="en-US" sz="2000" dirty="0">
              <a:solidFill>
                <a:srgbClr val="0000FF"/>
              </a:solidFill>
              <a:latin typeface="+mj-lt"/>
              <a:ea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mj-lt"/>
              </a:rPr>
              <a:t>. Luật chơi:</a:t>
            </a:r>
          </a:p>
          <a:p>
            <a:pPr marR="152400" algn="just">
              <a:spcBef>
                <a:spcPts val="0"/>
              </a:spcBef>
              <a:spcAft>
                <a:spcPts val="0"/>
              </a:spcAft>
            </a:pPr>
            <a:r>
              <a:rPr lang="vi-VN" sz="2000" dirty="0">
                <a:solidFill>
                  <a:srgbClr val="0000FF"/>
                </a:solidFill>
                <a:latin typeface="+mj-lt"/>
                <a:ea typeface="Times New Roman" panose="02020603050405020304" pitchFamily="18" charset="0"/>
                <a:cs typeface="Times New Roman" panose="02020603050405020304" pitchFamily="18" charset="0"/>
              </a:rPr>
              <a:t>- Khi có tín hiệu cờ xanh được đi, cờ đỏ và vàng không được đi.</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marR="152400" algn="just">
              <a:spcBef>
                <a:spcPts val="0"/>
              </a:spcBef>
              <a:spcAft>
                <a:spcPts val="0"/>
              </a:spcAft>
            </a:pPr>
            <a:r>
              <a:rPr lang="vi-VN" sz="2000" dirty="0">
                <a:solidFill>
                  <a:srgbClr val="0000FF"/>
                </a:solidFill>
                <a:latin typeface="+mj-lt"/>
                <a:ea typeface="Times New Roman" panose="02020603050405020304" pitchFamily="18" charset="0"/>
                <a:cs typeface="Times New Roman" panose="02020603050405020304" pitchFamily="18" charset="0"/>
              </a:rPr>
              <a:t>- Mỗi lần chỉ được đưa 1 phương tiện giao thông về hàng.</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buFontTx/>
              <a:buChar char="-"/>
            </a:pP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r>
              <a:rPr lang="vi-VN" sz="2000" dirty="0">
                <a:solidFill>
                  <a:srgbClr val="0000FF"/>
                </a:solidFill>
                <a:latin typeface="+mj-lt"/>
                <a:ea typeface="Calibri" panose="020F0502020204030204" pitchFamily="34" charset="0"/>
                <a:cs typeface="Times New Roman" panose="02020603050405020304" pitchFamily="18" charset="0"/>
              </a:rPr>
              <a:t> </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spcAft>
                <a:spcPts val="1000"/>
              </a:spcAft>
            </a:pPr>
            <a:r>
              <a:rPr lang="vi-VN" sz="2000" dirty="0">
                <a:solidFill>
                  <a:srgbClr val="0000FF"/>
                </a:solidFill>
                <a:latin typeface="+mj-lt"/>
                <a:ea typeface="Calibri" panose="020F0502020204030204" pitchFamily="34" charset="0"/>
                <a:cs typeface="Times New Roman" panose="02020603050405020304" pitchFamily="18" charset="0"/>
              </a:rPr>
              <a:t> </a:t>
            </a:r>
            <a:endParaRPr lang="en-US" sz="2000" dirty="0">
              <a:solidFill>
                <a:srgbClr val="0000FF"/>
              </a:solidFill>
              <a:effectLst/>
              <a:latin typeface="+mj-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82E0C6E-BE94-44BF-9862-15E123E5C687}"/>
              </a:ext>
            </a:extLst>
          </p:cNvPr>
          <p:cNvSpPr/>
          <p:nvPr/>
        </p:nvSpPr>
        <p:spPr>
          <a:xfrm>
            <a:off x="3156155" y="145477"/>
            <a:ext cx="6110246" cy="584775"/>
          </a:xfrm>
          <a:prstGeom prst="rect">
            <a:avLst/>
          </a:prstGeom>
          <a:noFill/>
          <a:ln>
            <a:noFill/>
          </a:ln>
        </p:spPr>
        <p:txBody>
          <a:bodyPr wrap="square" lIns="91440" tIns="45720" rIns="91440" bIns="45720">
            <a:spAutoFit/>
          </a:bodyPr>
          <a:lstStyle/>
          <a:p>
            <a:pPr algn="ct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TRÒ CH</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Ơ</a:t>
            </a: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I: VỀ ĐÚNG Đ</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Ư</a:t>
            </a:r>
            <a:r>
              <a:rPr lang="en-US" sz="32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ỜNG</a:t>
            </a:r>
            <a:endPar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9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32965-01F8-47A8-8D1C-006817CF1523}"/>
              </a:ext>
            </a:extLst>
          </p:cNvPr>
          <p:cNvSpPr/>
          <p:nvPr/>
        </p:nvSpPr>
        <p:spPr>
          <a:xfrm>
            <a:off x="1622322" y="592600"/>
            <a:ext cx="9733936" cy="6217087"/>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khả</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cố</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dục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biết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chấp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luật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lê</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Ba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đỏ</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Sân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kêu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giơ</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đỏ</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tục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đạp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đạp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kêu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coong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giơ</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tục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đưa</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đỏ</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kêu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Bíp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bíp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tục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chú</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sát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nắm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trò</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phỏng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97B9458-4C8E-42AD-8120-282182A21913}"/>
              </a:ext>
            </a:extLst>
          </p:cNvPr>
          <p:cNvSpPr/>
          <p:nvPr/>
        </p:nvSpPr>
        <p:spPr>
          <a:xfrm>
            <a:off x="2455330" y="0"/>
            <a:ext cx="7713971" cy="584775"/>
          </a:xfrm>
          <a:prstGeom prst="rect">
            <a:avLst/>
          </a:prstGeom>
          <a:noFill/>
        </p:spPr>
        <p:txBody>
          <a:bodyPr wrap="none" lIns="91440" tIns="45720" rIns="91440" bIns="45720">
            <a:spAutoFit/>
          </a:bodyPr>
          <a:lstStyle/>
          <a:p>
            <a:pPr algn="ct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TRÒ CH</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Ơ</a:t>
            </a: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I: LÀM THEO TÍN HIỆU ĐÈN</a:t>
            </a:r>
          </a:p>
        </p:txBody>
      </p:sp>
    </p:spTree>
    <p:extLst>
      <p:ext uri="{BB962C8B-B14F-4D97-AF65-F5344CB8AC3E}">
        <p14:creationId xmlns:p14="http://schemas.microsoft.com/office/powerpoint/2010/main" val="214958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50147-AD47-4625-9092-80CE527D83CE}"/>
              </a:ext>
            </a:extLst>
          </p:cNvPr>
          <p:cNvSpPr/>
          <p:nvPr/>
        </p:nvSpPr>
        <p:spPr>
          <a:xfrm>
            <a:off x="1002891" y="1228397"/>
            <a:ext cx="10107562" cy="440120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biệt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thêm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bớt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nhớ</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chủ</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thêm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bớt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 </a:t>
            </a:r>
            <a:r>
              <a:rPr lang="en-US" sz="2000" dirty="0" err="1">
                <a:solidFill>
                  <a:srgbClr val="0000FF"/>
                </a:solidFill>
                <a:latin typeface="Times New Roman" panose="02020603050405020304" pitchFamily="18" charset="0"/>
                <a:cs typeface="Times New Roman" panose="02020603050405020304" pitchFamily="18" charset="0"/>
              </a:rPr>
              <a:t>thực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qua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thảo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File PowerPoint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thêm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bớt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 </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mở</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mở</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Ch</a:t>
            </a:r>
            <a:r>
              <a:rPr lang="vi-VN" sz="2000" dirty="0">
                <a:solidFill>
                  <a:srgbClr val="0000FF"/>
                </a:solidFill>
                <a:latin typeface="Times New Roman" panose="02020603050405020304" pitchFamily="18" charset="0"/>
                <a:cs typeface="Times New Roman" panose="02020603050405020304" pitchFamily="18" charset="0"/>
              </a:rPr>
              <a:t>ơ</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l</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t>
            </a:r>
            <a:r>
              <a:rPr lang="vi-VN" sz="2000" dirty="0">
                <a:solidFill>
                  <a:srgbClr val="0000FF"/>
                </a:solidFill>
                <a:latin typeface="Times New Roman" panose="02020603050405020304" pitchFamily="18" charset="0"/>
                <a:cs typeface="Times New Roman" panose="02020603050405020304" pitchFamily="18" charset="0"/>
              </a:rPr>
              <a:t>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để</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10 </a:t>
            </a:r>
            <a:r>
              <a:rPr lang="en-US" sz="2000" dirty="0" err="1">
                <a:solidFill>
                  <a:srgbClr val="0000FF"/>
                </a:solidFill>
                <a:latin typeface="Times New Roman" panose="02020603050405020304" pitchFamily="18" charset="0"/>
                <a:cs typeface="Times New Roman" panose="02020603050405020304" pitchFamily="18" charset="0"/>
              </a:rPr>
              <a:t>điểm</a:t>
            </a:r>
            <a:r>
              <a:rPr lang="en-US" sz="2000" dirty="0">
                <a:solidFill>
                  <a:srgbClr val="0000FF"/>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90965344-A1E2-42E9-B927-E914741E88BC}"/>
              </a:ext>
            </a:extLst>
          </p:cNvPr>
          <p:cNvSpPr/>
          <p:nvPr/>
        </p:nvSpPr>
        <p:spPr>
          <a:xfrm>
            <a:off x="3428772" y="332290"/>
            <a:ext cx="5511445"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Ô MÀU BÍ MẬT</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986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A44328-E138-4AD9-9E70-580140DC1FEC}"/>
              </a:ext>
            </a:extLst>
          </p:cNvPr>
          <p:cNvSpPr/>
          <p:nvPr/>
        </p:nvSpPr>
        <p:spPr>
          <a:xfrm>
            <a:off x="924232" y="982591"/>
            <a:ext cx="10107562" cy="5601533"/>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gộp</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nhớ</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chủ</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gộp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rõ</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ràng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qua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thảo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File PowerPoint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gộp</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đối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tượng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PowerPoint, </a:t>
            </a:r>
            <a:r>
              <a:rPr lang="en-US" sz="2000" dirty="0" err="1">
                <a:solidFill>
                  <a:srgbClr val="0000FF"/>
                </a:solidFill>
                <a:latin typeface="Times New Roman" panose="02020603050405020304" pitchFamily="18" charset="0"/>
                <a:cs typeface="Times New Roman" panose="02020603050405020304" pitchFamily="18" charset="0"/>
              </a:rPr>
              <a:t>nghe</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lựa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yêu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cầu</a:t>
            </a:r>
            <a:r>
              <a:rPr lang="en-US" sz="2000" dirty="0">
                <a:solidFill>
                  <a:srgbClr val="0000FF"/>
                </a:solidFill>
                <a:latin typeface="Times New Roman" panose="02020603050405020304" pitchFamily="18" charset="0"/>
                <a:cs typeface="Times New Roman" panose="02020603050405020304" pitchFamily="18" charset="0"/>
              </a:rPr>
              <a:t>. </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PowerPoint, </a:t>
            </a:r>
            <a:r>
              <a:rPr lang="en-US" sz="2000" dirty="0" err="1">
                <a:solidFill>
                  <a:srgbClr val="0000FF"/>
                </a:solidFill>
                <a:latin typeface="Times New Roman" panose="02020603050405020304" pitchFamily="18" charset="0"/>
                <a:cs typeface="Times New Roman" panose="02020603050405020304" pitchFamily="18" charset="0"/>
              </a:rPr>
              <a:t>nghe</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thảo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lựa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yêu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quyền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a:t>
            </a:r>
          </a:p>
          <a:p>
            <a:pPr algn="just"/>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5586FAD-8F21-4900-BBA7-44D247F04900}"/>
              </a:ext>
            </a:extLst>
          </p:cNvPr>
          <p:cNvSpPr/>
          <p:nvPr/>
        </p:nvSpPr>
        <p:spPr>
          <a:xfrm>
            <a:off x="2816324" y="106148"/>
            <a:ext cx="6873998"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BÉ HỌC TÁCH GỘP 6 ĐỐI T</a:t>
            </a:r>
            <a:r>
              <a:rPr lang="vi-VN" sz="32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Ư</a:t>
            </a:r>
            <a:r>
              <a:rPr lang="en-US" sz="32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ỢNG</a:t>
            </a:r>
            <a:endParaRPr lang="en-US" sz="32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61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4DBC0-A200-4B18-92B7-377C73C2C21C}"/>
              </a:ext>
            </a:extLst>
          </p:cNvPr>
          <p:cNvSpPr/>
          <p:nvPr/>
        </p:nvSpPr>
        <p:spPr>
          <a:xfrm>
            <a:off x="698090" y="600304"/>
            <a:ext cx="10186219" cy="6247864"/>
          </a:xfrm>
          <a:prstGeom prst="rect">
            <a:avLst/>
          </a:prstGeom>
        </p:spPr>
        <p:txBody>
          <a:bodyPr wrap="square">
            <a:spAutoFit/>
          </a:bodyPr>
          <a:lstStyle/>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nhẹn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ngã</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phố</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dọc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tặng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dãn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ngả</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a:t>
            </a:r>
            <a:r>
              <a:rPr lang="vi-VN"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705148D-C5A6-48D1-9629-4A02FB6F961D}"/>
              </a:ext>
            </a:extLst>
          </p:cNvPr>
          <p:cNvSpPr/>
          <p:nvPr/>
        </p:nvSpPr>
        <p:spPr>
          <a:xfrm>
            <a:off x="2390829" y="15529"/>
            <a:ext cx="7587333" cy="584775"/>
          </a:xfrm>
          <a:prstGeom prst="rect">
            <a:avLst/>
          </a:prstGeom>
          <a:noFill/>
          <a:ln>
            <a:noFill/>
          </a:ln>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TRÒ CH</a:t>
            </a:r>
            <a:r>
              <a:rPr lang="vi-VN"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CHUYỀN BÓNG TÍN HIỆU</a:t>
            </a:r>
            <a:endPar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925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4258</Words>
  <Application>Microsoft Office PowerPoint</Application>
  <PresentationFormat>Widescreen</PresentationFormat>
  <Paragraphs>248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43</cp:revision>
  <dcterms:created xsi:type="dcterms:W3CDTF">2022-12-05T08:26:55Z</dcterms:created>
  <dcterms:modified xsi:type="dcterms:W3CDTF">2022-12-08T01:45:13Z</dcterms:modified>
</cp:coreProperties>
</file>